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56"/>
  </p:notesMasterIdLst>
  <p:sldIdLst>
    <p:sldId id="256" r:id="rId2"/>
    <p:sldId id="2147483519" r:id="rId3"/>
    <p:sldId id="2147483597" r:id="rId4"/>
    <p:sldId id="2147483626" r:id="rId5"/>
    <p:sldId id="2147483627" r:id="rId6"/>
    <p:sldId id="2147483633" r:id="rId7"/>
    <p:sldId id="2134805063" r:id="rId8"/>
    <p:sldId id="2147483644" r:id="rId9"/>
    <p:sldId id="2147483642" r:id="rId10"/>
    <p:sldId id="2147483643" r:id="rId11"/>
    <p:sldId id="2147483645" r:id="rId12"/>
    <p:sldId id="2147483614" r:id="rId13"/>
    <p:sldId id="2147483615" r:id="rId14"/>
    <p:sldId id="2147483620" r:id="rId15"/>
    <p:sldId id="2147483646" r:id="rId16"/>
    <p:sldId id="2147483621" r:id="rId17"/>
    <p:sldId id="2147483647" r:id="rId18"/>
    <p:sldId id="257" r:id="rId19"/>
    <p:sldId id="258" r:id="rId20"/>
    <p:sldId id="259" r:id="rId21"/>
    <p:sldId id="260" r:id="rId22"/>
    <p:sldId id="2147483578" r:id="rId23"/>
    <p:sldId id="261" r:id="rId24"/>
    <p:sldId id="2147483581" r:id="rId25"/>
    <p:sldId id="2147483582" r:id="rId26"/>
    <p:sldId id="2147483583" r:id="rId27"/>
    <p:sldId id="2147483584" r:id="rId28"/>
    <p:sldId id="2147483585" r:id="rId29"/>
    <p:sldId id="2147471833" r:id="rId30"/>
    <p:sldId id="262" r:id="rId31"/>
    <p:sldId id="2147473614" r:id="rId32"/>
    <p:sldId id="2147480246" r:id="rId33"/>
    <p:sldId id="2147480247" r:id="rId34"/>
    <p:sldId id="263" r:id="rId35"/>
    <p:sldId id="2147480188" r:id="rId36"/>
    <p:sldId id="264" r:id="rId37"/>
    <p:sldId id="2147471975" r:id="rId38"/>
    <p:sldId id="2147473472" r:id="rId39"/>
    <p:sldId id="2147473487" r:id="rId40"/>
    <p:sldId id="2147473488" r:id="rId41"/>
    <p:sldId id="265" r:id="rId42"/>
    <p:sldId id="266" r:id="rId43"/>
    <p:sldId id="267" r:id="rId44"/>
    <p:sldId id="268" r:id="rId45"/>
    <p:sldId id="2147473473" r:id="rId46"/>
    <p:sldId id="2147473475" r:id="rId47"/>
    <p:sldId id="2147473474" r:id="rId48"/>
    <p:sldId id="2147473477" r:id="rId49"/>
    <p:sldId id="2147473478" r:id="rId50"/>
    <p:sldId id="2147473480" r:id="rId51"/>
    <p:sldId id="2147473476" r:id="rId52"/>
    <p:sldId id="269" r:id="rId53"/>
    <p:sldId id="2147473489" r:id="rId54"/>
    <p:sldId id="2147473482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0C32762D-BE1C-B74F-A39E-D9E8EA6C3FF2}">
          <p14:sldIdLst>
            <p14:sldId id="256"/>
            <p14:sldId id="2147483519"/>
            <p14:sldId id="2147483597"/>
            <p14:sldId id="2147483626"/>
            <p14:sldId id="2147483627"/>
            <p14:sldId id="2147483633"/>
            <p14:sldId id="2134805063"/>
            <p14:sldId id="2147483644"/>
            <p14:sldId id="2147483642"/>
            <p14:sldId id="2147483643"/>
            <p14:sldId id="2147483645"/>
            <p14:sldId id="2147483614"/>
            <p14:sldId id="2147483615"/>
            <p14:sldId id="2147483620"/>
            <p14:sldId id="2147483646"/>
            <p14:sldId id="2147483621"/>
            <p14:sldId id="2147483647"/>
            <p14:sldId id="257"/>
            <p14:sldId id="258"/>
            <p14:sldId id="259"/>
            <p14:sldId id="260"/>
            <p14:sldId id="2147483578"/>
            <p14:sldId id="261"/>
            <p14:sldId id="2147483581"/>
            <p14:sldId id="2147483582"/>
            <p14:sldId id="2147483583"/>
            <p14:sldId id="2147483584"/>
            <p14:sldId id="2147483585"/>
            <p14:sldId id="2147471833"/>
            <p14:sldId id="262"/>
            <p14:sldId id="2147473614"/>
            <p14:sldId id="2147480246"/>
            <p14:sldId id="2147480247"/>
            <p14:sldId id="263"/>
            <p14:sldId id="2147480188"/>
            <p14:sldId id="264"/>
            <p14:sldId id="2147471975"/>
            <p14:sldId id="2147473472"/>
            <p14:sldId id="2147473487"/>
            <p14:sldId id="2147473488"/>
            <p14:sldId id="265"/>
            <p14:sldId id="266"/>
            <p14:sldId id="267"/>
            <p14:sldId id="268"/>
            <p14:sldId id="2147473473"/>
            <p14:sldId id="2147473475"/>
            <p14:sldId id="2147473474"/>
            <p14:sldId id="2147473477"/>
            <p14:sldId id="2147473478"/>
            <p14:sldId id="2147473480"/>
            <p14:sldId id="2147473476"/>
            <p14:sldId id="269"/>
            <p14:sldId id="2147473489"/>
            <p14:sldId id="21474734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0C0"/>
    <a:srgbClr val="FFDA01"/>
    <a:srgbClr val="013366"/>
    <a:srgbClr val="4472C5"/>
    <a:srgbClr val="FEC840"/>
    <a:srgbClr val="DAE7DB"/>
    <a:srgbClr val="F6F6F9"/>
    <a:srgbClr val="AD3455"/>
    <a:srgbClr val="F58047"/>
    <a:srgbClr val="FBA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821"/>
    <p:restoredTop sz="95921"/>
  </p:normalViewPr>
  <p:slideViewPr>
    <p:cSldViewPr snapToGrid="0">
      <p:cViewPr varScale="1">
        <p:scale>
          <a:sx n="53" d="100"/>
          <a:sy n="53" d="100"/>
        </p:scale>
        <p:origin x="82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17605243655882"/>
          <c:y val="0.118208221013409"/>
          <c:w val="0.88343967154935088"/>
          <c:h val="0.77196540043645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Treatment policy</c:v>
                </c:pt>
              </c:strCache>
            </c:strRef>
          </c:tx>
          <c:spPr>
            <a:solidFill>
              <a:srgbClr val="82786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563C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5A-495C-BAAD-D2B60D7E44F4}"/>
              </c:ext>
            </c:extLst>
          </c:dPt>
          <c:dPt>
            <c:idx val="1"/>
            <c:invertIfNegative val="0"/>
            <c:bubble3D val="0"/>
            <c:spPr>
              <a:solidFill>
                <a:srgbClr val="939AA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65A-495C-BAAD-D2B60D7E44F4}"/>
              </c:ext>
            </c:extLst>
          </c:dPt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Semaglutide 2.4 mg</c:v>
                </c:pt>
                <c:pt idx="1">
                  <c:v>Placebo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-14.9</c:v>
                </c:pt>
                <c:pt idx="1">
                  <c:v>-2.4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5A-495C-BAAD-D2B60D7E44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Trial product estimand</c:v>
                </c:pt>
              </c:strCache>
            </c:strRef>
          </c:tx>
          <c:spPr>
            <a:solidFill>
              <a:srgbClr val="7381AA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965">
                  <a:alpha val="60000"/>
                </a:srgb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65A-495C-BAAD-D2B60D7E44F4}"/>
              </c:ext>
            </c:extLst>
          </c:dPt>
          <c:dPt>
            <c:idx val="1"/>
            <c:invertIfNegative val="0"/>
            <c:bubble3D val="0"/>
            <c:spPr>
              <a:solidFill>
                <a:srgbClr val="939AA7">
                  <a:alpha val="55000"/>
                </a:srgb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5A-495C-BAAD-D2B60D7E44F4}"/>
              </c:ext>
            </c:extLst>
          </c:dPt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Semaglutide 2.4 mg</c:v>
                </c:pt>
                <c:pt idx="1">
                  <c:v>Placebo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-16.899999999999999</c:v>
                </c:pt>
                <c:pt idx="1">
                  <c:v>-2.4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5A-495C-BAAD-D2B60D7E4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10"/>
        <c:axId val="728001360"/>
        <c:axId val="728003000"/>
      </c:barChart>
      <c:catAx>
        <c:axId val="72800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rgbClr val="001965"/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tx2"/>
                </a:solidFill>
              </a:defRPr>
            </a:pPr>
            <a:endParaRPr lang="it-IT"/>
          </a:p>
        </c:txPr>
        <c:crossAx val="728003000"/>
        <c:crosses val="autoZero"/>
        <c:auto val="1"/>
        <c:lblAlgn val="ctr"/>
        <c:lblOffset val="100"/>
        <c:noMultiLvlLbl val="0"/>
      </c:catAx>
      <c:valAx>
        <c:axId val="728003000"/>
        <c:scaling>
          <c:orientation val="minMax"/>
          <c:min val="-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001965"/>
            </a:solidFill>
          </a:ln>
        </c:spPr>
        <c:txPr>
          <a:bodyPr/>
          <a:lstStyle/>
          <a:p>
            <a:pPr>
              <a:defRPr sz="1200">
                <a:solidFill>
                  <a:srgbClr val="001965"/>
                </a:solidFill>
              </a:defRPr>
            </a:pPr>
            <a:endParaRPr lang="it-IT"/>
          </a:p>
        </c:txPr>
        <c:crossAx val="72800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3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2926240058332"/>
          <c:y val="8.784436682177342E-2"/>
          <c:w val="0.80353384022491758"/>
          <c:h val="0.7064579644693062"/>
        </c:manualLayout>
      </c:layout>
      <c:scatterChart>
        <c:scatterStyle val="lineMarker"/>
        <c:varyColors val="0"/>
        <c:ser>
          <c:idx val="2"/>
          <c:order val="0"/>
          <c:tx>
            <c:strRef>
              <c:f>Data!$B$1</c:f>
              <c:strCache>
                <c:ptCount val="1"/>
                <c:pt idx="0">
                  <c:v>Sema 2.4 mg - IT</c:v>
                </c:pt>
              </c:strCache>
            </c:strRef>
          </c:tx>
          <c:spPr>
            <a:ln w="38100">
              <a:solidFill>
                <a:srgbClr val="0563C1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Data!$E$2:$E$19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4.74080889675772E-2</c:v>
                  </c:pt>
                  <c:pt idx="2">
                    <c:v>7.173178116390222E-2</c:v>
                  </c:pt>
                  <c:pt idx="3">
                    <c:v>9.3644406593953455E-2</c:v>
                  </c:pt>
                  <c:pt idx="4">
                    <c:v>0.11365170445433836</c:v>
                  </c:pt>
                  <c:pt idx="5">
                    <c:v>0.13554725467834672</c:v>
                  </c:pt>
                  <c:pt idx="6">
                    <c:v>0.17174177925246781</c:v>
                  </c:pt>
                  <c:pt idx="7">
                    <c:v>0.20325147257380749</c:v>
                  </c:pt>
                  <c:pt idx="8">
                    <c:v>0.22884378781040127</c:v>
                  </c:pt>
                  <c:pt idx="9">
                    <c:v>0.25255668224793126</c:v>
                  </c:pt>
                  <c:pt idx="10">
                    <c:v>0.26918384276984142</c:v>
                  </c:pt>
                  <c:pt idx="11">
                    <c:v>0.28957105997481491</c:v>
                  </c:pt>
                </c:numCache>
              </c:numRef>
            </c:plus>
            <c:minus>
              <c:numRef>
                <c:f>Data!$E$2:$E$19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4.74080889675772E-2</c:v>
                  </c:pt>
                  <c:pt idx="2">
                    <c:v>7.173178116390222E-2</c:v>
                  </c:pt>
                  <c:pt idx="3">
                    <c:v>9.3644406593953455E-2</c:v>
                  </c:pt>
                  <c:pt idx="4">
                    <c:v>0.11365170445433836</c:v>
                  </c:pt>
                  <c:pt idx="5">
                    <c:v>0.13554725467834672</c:v>
                  </c:pt>
                  <c:pt idx="6">
                    <c:v>0.17174177925246781</c:v>
                  </c:pt>
                  <c:pt idx="7">
                    <c:v>0.20325147257380749</c:v>
                  </c:pt>
                  <c:pt idx="8">
                    <c:v>0.22884378781040127</c:v>
                  </c:pt>
                  <c:pt idx="9">
                    <c:v>0.25255668224793126</c:v>
                  </c:pt>
                  <c:pt idx="10">
                    <c:v>0.26918384276984142</c:v>
                  </c:pt>
                  <c:pt idx="11">
                    <c:v>0.28957105997481491</c:v>
                  </c:pt>
                </c:numCache>
              </c:numRef>
            </c:minus>
            <c:spPr>
              <a:ln w="19050">
                <a:solidFill>
                  <a:schemeClr val="tx2"/>
                </a:solidFill>
              </a:ln>
            </c:spPr>
          </c:errBars>
          <c:xVal>
            <c:numRef>
              <c:f>Data!$A$2:$A$19</c:f>
              <c:numCache>
                <c:formatCode>General</c:formatCode>
                <c:ptCount val="18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28</c:v>
                </c:pt>
                <c:pt idx="7">
                  <c:v>36</c:v>
                </c:pt>
                <c:pt idx="8">
                  <c:v>44</c:v>
                </c:pt>
                <c:pt idx="9">
                  <c:v>52</c:v>
                </c:pt>
                <c:pt idx="10">
                  <c:v>60</c:v>
                </c:pt>
                <c:pt idx="11">
                  <c:v>68</c:v>
                </c:pt>
              </c:numCache>
            </c:numRef>
          </c:xVal>
          <c:yVal>
            <c:numRef>
              <c:f>Data!$B$2:$B$19</c:f>
              <c:numCache>
                <c:formatCode>General</c:formatCode>
                <c:ptCount val="18"/>
                <c:pt idx="0">
                  <c:v>0</c:v>
                </c:pt>
                <c:pt idx="1">
                  <c:v>-2.2648017820884925</c:v>
                </c:pt>
                <c:pt idx="2">
                  <c:v>-4.0116161488704902</c:v>
                </c:pt>
                <c:pt idx="3">
                  <c:v>-5.9061819955943751</c:v>
                </c:pt>
                <c:pt idx="4">
                  <c:v>-7.677164802038944</c:v>
                </c:pt>
                <c:pt idx="5">
                  <c:v>-9.4751190194445218</c:v>
                </c:pt>
                <c:pt idx="6">
                  <c:v>-11.702695280503999</c:v>
                </c:pt>
                <c:pt idx="7">
                  <c:v>-13.362540594144207</c:v>
                </c:pt>
                <c:pt idx="8">
                  <c:v>-14.641510376161918</c:v>
                </c:pt>
                <c:pt idx="9">
                  <c:v>-15.482713472303738</c:v>
                </c:pt>
                <c:pt idx="10">
                  <c:v>-15.865903804595089</c:v>
                </c:pt>
                <c:pt idx="11">
                  <c:v>-15.59798105408634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98-47E3-90BF-5B82FAA4744D}"/>
            </c:ext>
          </c:extLst>
        </c:ser>
        <c:ser>
          <c:idx val="0"/>
          <c:order val="1"/>
          <c:tx>
            <c:strRef>
              <c:f>Data!$C$1</c:f>
              <c:strCache>
                <c:ptCount val="1"/>
                <c:pt idx="0">
                  <c:v>Placebo - IT</c:v>
                </c:pt>
              </c:strCache>
            </c:strRef>
          </c:tx>
          <c:spPr>
            <a:ln w="38100">
              <a:solidFill>
                <a:srgbClr val="939AA7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Data!$G$2:$G$19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6.5045559480461757E-2</c:v>
                  </c:pt>
                  <c:pt idx="2">
                    <c:v>9.6607989209755551E-2</c:v>
                  </c:pt>
                  <c:pt idx="3">
                    <c:v>0.1202308731502959</c:v>
                  </c:pt>
                  <c:pt idx="4">
                    <c:v>0.14011441074508957</c:v>
                  </c:pt>
                  <c:pt idx="5">
                    <c:v>0.15900570183822582</c:v>
                  </c:pt>
                  <c:pt idx="6">
                    <c:v>0.19182887907233859</c:v>
                  </c:pt>
                  <c:pt idx="7">
                    <c:v>0.21678999868872317</c:v>
                  </c:pt>
                  <c:pt idx="8">
                    <c:v>0.23971044332094849</c:v>
                  </c:pt>
                  <c:pt idx="9">
                    <c:v>0.24979034003435707</c:v>
                  </c:pt>
                  <c:pt idx="10">
                    <c:v>0.26532748302055165</c:v>
                  </c:pt>
                  <c:pt idx="11">
                    <c:v>0.27042460309275906</c:v>
                  </c:pt>
                </c:numCache>
              </c:numRef>
            </c:plus>
            <c:minus>
              <c:numRef>
                <c:f>Data!$G$2:$G$19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6.5045559480461757E-2</c:v>
                  </c:pt>
                  <c:pt idx="2">
                    <c:v>9.6607989209755551E-2</c:v>
                  </c:pt>
                  <c:pt idx="3">
                    <c:v>0.1202308731502959</c:v>
                  </c:pt>
                  <c:pt idx="4">
                    <c:v>0.14011441074508957</c:v>
                  </c:pt>
                  <c:pt idx="5">
                    <c:v>0.15900570183822582</c:v>
                  </c:pt>
                  <c:pt idx="6">
                    <c:v>0.19182887907233859</c:v>
                  </c:pt>
                  <c:pt idx="7">
                    <c:v>0.21678999868872317</c:v>
                  </c:pt>
                  <c:pt idx="8">
                    <c:v>0.23971044332094849</c:v>
                  </c:pt>
                  <c:pt idx="9">
                    <c:v>0.24979034003435707</c:v>
                  </c:pt>
                  <c:pt idx="10">
                    <c:v>0.26532748302055165</c:v>
                  </c:pt>
                  <c:pt idx="11">
                    <c:v>0.27042460309275906</c:v>
                  </c:pt>
                </c:numCache>
              </c:numRef>
            </c:minus>
            <c:spPr>
              <a:ln w="19050">
                <a:solidFill>
                  <a:srgbClr val="939AA7"/>
                </a:solidFill>
              </a:ln>
            </c:spPr>
          </c:errBars>
          <c:xVal>
            <c:numRef>
              <c:f>Data!$A$2:$A$19</c:f>
              <c:numCache>
                <c:formatCode>General</c:formatCode>
                <c:ptCount val="18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28</c:v>
                </c:pt>
                <c:pt idx="7">
                  <c:v>36</c:v>
                </c:pt>
                <c:pt idx="8">
                  <c:v>44</c:v>
                </c:pt>
                <c:pt idx="9">
                  <c:v>52</c:v>
                </c:pt>
                <c:pt idx="10">
                  <c:v>60</c:v>
                </c:pt>
                <c:pt idx="11">
                  <c:v>68</c:v>
                </c:pt>
              </c:numCache>
            </c:numRef>
          </c:xVal>
          <c:yVal>
            <c:numRef>
              <c:f>Data!$C$2:$C$19</c:f>
              <c:numCache>
                <c:formatCode>General</c:formatCode>
                <c:ptCount val="18"/>
                <c:pt idx="0">
                  <c:v>0</c:v>
                </c:pt>
                <c:pt idx="1">
                  <c:v>-1.128642954531681</c:v>
                </c:pt>
                <c:pt idx="2">
                  <c:v>-1.7315178217958953</c:v>
                </c:pt>
                <c:pt idx="3">
                  <c:v>-2.1919137444995185</c:v>
                </c:pt>
                <c:pt idx="4">
                  <c:v>-2.5338754474189593</c:v>
                </c:pt>
                <c:pt idx="5">
                  <c:v>-2.8542324418710727</c:v>
                </c:pt>
                <c:pt idx="6">
                  <c:v>-2.8426955913440102</c:v>
                </c:pt>
                <c:pt idx="7">
                  <c:v>-3.0073015936874867</c:v>
                </c:pt>
                <c:pt idx="8">
                  <c:v>-3.2580992233416475</c:v>
                </c:pt>
                <c:pt idx="9">
                  <c:v>-3.3109477773996669</c:v>
                </c:pt>
                <c:pt idx="10">
                  <c:v>-3.2019329265376819</c:v>
                </c:pt>
                <c:pt idx="11">
                  <c:v>-2.760046779368734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598-47E3-90BF-5B82FAA4744D}"/>
            </c:ext>
          </c:extLst>
        </c:ser>
        <c:ser>
          <c:idx val="1"/>
          <c:order val="2"/>
          <c:tx>
            <c:strRef>
              <c:f>Data!$B$21</c:f>
              <c:strCache>
                <c:ptCount val="1"/>
                <c:pt idx="0">
                  <c:v>Sema 2.4 mg - OT</c:v>
                </c:pt>
              </c:strCache>
            </c:strRef>
          </c:tx>
          <c:spPr>
            <a:ln w="38100">
              <a:solidFill>
                <a:srgbClr val="6675A3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Data!$E$22:$E$39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4.7509150073245632E-2</c:v>
                  </c:pt>
                  <c:pt idx="2">
                    <c:v>7.1835601948389893E-2</c:v>
                  </c:pt>
                  <c:pt idx="3">
                    <c:v>9.3948780621388117E-2</c:v>
                  </c:pt>
                  <c:pt idx="4">
                    <c:v>0.11384106085841506</c:v>
                  </c:pt>
                  <c:pt idx="5">
                    <c:v>0.13495707603172136</c:v>
                  </c:pt>
                  <c:pt idx="6">
                    <c:v>0.17152180445181386</c:v>
                  </c:pt>
                  <c:pt idx="7">
                    <c:v>0.20215942612710336</c:v>
                  </c:pt>
                  <c:pt idx="8">
                    <c:v>0.22729181379332886</c:v>
                  </c:pt>
                  <c:pt idx="9">
                    <c:v>0.24983359235627489</c:v>
                  </c:pt>
                  <c:pt idx="10">
                    <c:v>0.26692829734793122</c:v>
                  </c:pt>
                  <c:pt idx="11">
                    <c:v>0.28810651079436411</c:v>
                  </c:pt>
                </c:numCache>
              </c:numRef>
            </c:plus>
            <c:minus>
              <c:numRef>
                <c:f>Data!$E$22:$E$39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4.7509150073245632E-2</c:v>
                  </c:pt>
                  <c:pt idx="2">
                    <c:v>7.1835601948389893E-2</c:v>
                  </c:pt>
                  <c:pt idx="3">
                    <c:v>9.3948780621388117E-2</c:v>
                  </c:pt>
                  <c:pt idx="4">
                    <c:v>0.11384106085841506</c:v>
                  </c:pt>
                  <c:pt idx="5">
                    <c:v>0.13495707603172136</c:v>
                  </c:pt>
                  <c:pt idx="6">
                    <c:v>0.17152180445181386</c:v>
                  </c:pt>
                  <c:pt idx="7">
                    <c:v>0.20215942612710336</c:v>
                  </c:pt>
                  <c:pt idx="8">
                    <c:v>0.22729181379332886</c:v>
                  </c:pt>
                  <c:pt idx="9">
                    <c:v>0.24983359235627489</c:v>
                  </c:pt>
                  <c:pt idx="10">
                    <c:v>0.26692829734793122</c:v>
                  </c:pt>
                  <c:pt idx="11">
                    <c:v>0.28810651079436411</c:v>
                  </c:pt>
                </c:numCache>
              </c:numRef>
            </c:minus>
            <c:spPr>
              <a:ln w="19050">
                <a:solidFill>
                  <a:srgbClr val="6675A3"/>
                </a:solidFill>
              </a:ln>
            </c:spPr>
          </c:errBars>
          <c:xVal>
            <c:numRef>
              <c:f>Data!$A$22:$A$39</c:f>
              <c:numCache>
                <c:formatCode>General</c:formatCode>
                <c:ptCount val="18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28</c:v>
                </c:pt>
                <c:pt idx="7">
                  <c:v>36</c:v>
                </c:pt>
                <c:pt idx="8">
                  <c:v>44</c:v>
                </c:pt>
                <c:pt idx="9">
                  <c:v>52</c:v>
                </c:pt>
                <c:pt idx="10">
                  <c:v>60</c:v>
                </c:pt>
                <c:pt idx="11">
                  <c:v>68</c:v>
                </c:pt>
              </c:numCache>
            </c:numRef>
          </c:xVal>
          <c:yVal>
            <c:numRef>
              <c:f>Data!$B$22:$B$39</c:f>
              <c:numCache>
                <c:formatCode>General</c:formatCode>
                <c:ptCount val="18"/>
                <c:pt idx="0">
                  <c:v>0</c:v>
                </c:pt>
                <c:pt idx="1">
                  <c:v>-2.2719241150954841</c:v>
                </c:pt>
                <c:pt idx="2">
                  <c:v>-4.0334523437334289</c:v>
                </c:pt>
                <c:pt idx="3">
                  <c:v>-6.0080490180469335</c:v>
                </c:pt>
                <c:pt idx="4">
                  <c:v>-7.8114679808801704</c:v>
                </c:pt>
                <c:pt idx="5">
                  <c:v>-9.6866888754611455</c:v>
                </c:pt>
                <c:pt idx="6">
                  <c:v>-12.01906447553594</c:v>
                </c:pt>
                <c:pt idx="7">
                  <c:v>-13.812919642479898</c:v>
                </c:pt>
                <c:pt idx="8">
                  <c:v>-15.197335655737406</c:v>
                </c:pt>
                <c:pt idx="9">
                  <c:v>-16.152641464917242</c:v>
                </c:pt>
                <c:pt idx="10">
                  <c:v>-16.538021166207294</c:v>
                </c:pt>
                <c:pt idx="11">
                  <c:v>-16.868874432623802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06-4625-97BE-A7AB8E7EB9F2}"/>
            </c:ext>
          </c:extLst>
        </c:ser>
        <c:ser>
          <c:idx val="3"/>
          <c:order val="3"/>
          <c:tx>
            <c:strRef>
              <c:f>Data!$C$21</c:f>
              <c:strCache>
                <c:ptCount val="1"/>
                <c:pt idx="0">
                  <c:v>Placebo - OT</c:v>
                </c:pt>
              </c:strCache>
            </c:strRef>
          </c:tx>
          <c:spPr>
            <a:ln w="38100">
              <a:solidFill>
                <a:srgbClr val="C4C8CF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Data!$G$22:$G$39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6.5170202556776635E-2</c:v>
                  </c:pt>
                  <c:pt idx="2">
                    <c:v>9.6692853113508503E-2</c:v>
                  </c:pt>
                  <c:pt idx="3">
                    <c:v>0.12078262741564538</c:v>
                  </c:pt>
                  <c:pt idx="4">
                    <c:v>0.1398341371163494</c:v>
                  </c:pt>
                  <c:pt idx="5">
                    <c:v>0.159563159229549</c:v>
                  </c:pt>
                  <c:pt idx="6">
                    <c:v>0.19462073351913967</c:v>
                  </c:pt>
                  <c:pt idx="7">
                    <c:v>0.22087300282396205</c:v>
                  </c:pt>
                  <c:pt idx="8">
                    <c:v>0.24652070090409417</c:v>
                  </c:pt>
                  <c:pt idx="9">
                    <c:v>0.25729032574546951</c:v>
                  </c:pt>
                  <c:pt idx="10">
                    <c:v>0.27188622344993396</c:v>
                  </c:pt>
                  <c:pt idx="11">
                    <c:v>0.28583471083105394</c:v>
                  </c:pt>
                </c:numCache>
              </c:numRef>
            </c:plus>
            <c:minus>
              <c:numRef>
                <c:f>Data!$G$22:$G$39</c:f>
                <c:numCache>
                  <c:formatCode>General</c:formatCode>
                  <c:ptCount val="18"/>
                  <c:pt idx="0">
                    <c:v>0</c:v>
                  </c:pt>
                  <c:pt idx="1">
                    <c:v>6.5170202556776635E-2</c:v>
                  </c:pt>
                  <c:pt idx="2">
                    <c:v>9.6692853113508503E-2</c:v>
                  </c:pt>
                  <c:pt idx="3">
                    <c:v>0.12078262741564538</c:v>
                  </c:pt>
                  <c:pt idx="4">
                    <c:v>0.1398341371163494</c:v>
                  </c:pt>
                  <c:pt idx="5">
                    <c:v>0.159563159229549</c:v>
                  </c:pt>
                  <c:pt idx="6">
                    <c:v>0.19462073351913967</c:v>
                  </c:pt>
                  <c:pt idx="7">
                    <c:v>0.22087300282396205</c:v>
                  </c:pt>
                  <c:pt idx="8">
                    <c:v>0.24652070090409417</c:v>
                  </c:pt>
                  <c:pt idx="9">
                    <c:v>0.25729032574546951</c:v>
                  </c:pt>
                  <c:pt idx="10">
                    <c:v>0.27188622344993396</c:v>
                  </c:pt>
                  <c:pt idx="11">
                    <c:v>0.28583471083105394</c:v>
                  </c:pt>
                </c:numCache>
              </c:numRef>
            </c:minus>
            <c:spPr>
              <a:ln w="19050">
                <a:solidFill>
                  <a:srgbClr val="C4C8CF"/>
                </a:solidFill>
              </a:ln>
            </c:spPr>
          </c:errBars>
          <c:xVal>
            <c:numRef>
              <c:f>Data!$A$22:$A$39</c:f>
              <c:numCache>
                <c:formatCode>General</c:formatCode>
                <c:ptCount val="18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28</c:v>
                </c:pt>
                <c:pt idx="7">
                  <c:v>36</c:v>
                </c:pt>
                <c:pt idx="8">
                  <c:v>44</c:v>
                </c:pt>
                <c:pt idx="9">
                  <c:v>52</c:v>
                </c:pt>
                <c:pt idx="10">
                  <c:v>60</c:v>
                </c:pt>
                <c:pt idx="11">
                  <c:v>68</c:v>
                </c:pt>
              </c:numCache>
            </c:numRef>
          </c:xVal>
          <c:yVal>
            <c:numRef>
              <c:f>Data!$C$22:$C$39</c:f>
              <c:numCache>
                <c:formatCode>General</c:formatCode>
                <c:ptCount val="18"/>
                <c:pt idx="0">
                  <c:v>0</c:v>
                </c:pt>
                <c:pt idx="1">
                  <c:v>-1.1322631026769769</c:v>
                </c:pt>
                <c:pt idx="2">
                  <c:v>-1.7198876463149493</c:v>
                </c:pt>
                <c:pt idx="3">
                  <c:v>-2.1877293265870628</c:v>
                </c:pt>
                <c:pt idx="4">
                  <c:v>-2.5031625335761771</c:v>
                </c:pt>
                <c:pt idx="5">
                  <c:v>-2.839459763842509</c:v>
                </c:pt>
                <c:pt idx="6">
                  <c:v>-2.8915581086761546</c:v>
                </c:pt>
                <c:pt idx="7">
                  <c:v>-3.0719726917295591</c:v>
                </c:pt>
                <c:pt idx="8">
                  <c:v>-3.3449058787751693</c:v>
                </c:pt>
                <c:pt idx="9">
                  <c:v>-3.3151245370414903</c:v>
                </c:pt>
                <c:pt idx="10">
                  <c:v>-3.214651733767528</c:v>
                </c:pt>
                <c:pt idx="11">
                  <c:v>-3.0721618232771193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06-4625-97BE-A7AB8E7EB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757568"/>
        <c:axId val="603767552"/>
      </c:scatterChart>
      <c:valAx>
        <c:axId val="603757568"/>
        <c:scaling>
          <c:orientation val="minMax"/>
          <c:max val="6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GB" sz="1200" dirty="0">
                    <a:latin typeface="Apis For Office" panose="020B0504010101010104" pitchFamily="34" charset="0"/>
                  </a:rPr>
                  <a:t>Time since randomisation (weeks)</a:t>
                </a:r>
              </a:p>
            </c:rich>
          </c:tx>
          <c:layout>
            <c:manualLayout>
              <c:xMode val="edge"/>
              <c:yMode val="edge"/>
              <c:x val="0.30907408426027611"/>
              <c:y val="0.8926537681866002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2700">
            <a:solidFill>
              <a:srgbClr val="001965"/>
            </a:solidFill>
          </a:ln>
        </c:spPr>
        <c:txPr>
          <a:bodyPr/>
          <a:lstStyle/>
          <a:p>
            <a:pPr>
              <a:defRPr sz="1200"/>
            </a:pPr>
            <a:endParaRPr lang="it-IT"/>
          </a:p>
        </c:txPr>
        <c:crossAx val="603767552"/>
        <c:crossesAt val="-20"/>
        <c:crossBetween val="midCat"/>
        <c:majorUnit val="4"/>
      </c:valAx>
      <c:valAx>
        <c:axId val="603767552"/>
        <c:scaling>
          <c:orientation val="minMax"/>
          <c:max val="0"/>
          <c:min val="-20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>
                    <a:latin typeface="Apis For Office" panose="020B0504010101010104" pitchFamily="34" charset="0"/>
                  </a:rPr>
                  <a:t>Body weight change (%)</a:t>
                </a:r>
                <a:endParaRPr lang="en-GB" sz="1200" dirty="0">
                  <a:latin typeface="Apis For Office" panose="020B05040101010101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866560604894237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2700">
            <a:solidFill>
              <a:srgbClr val="001965"/>
            </a:solidFill>
          </a:ln>
        </c:spPr>
        <c:txPr>
          <a:bodyPr/>
          <a:lstStyle/>
          <a:p>
            <a:pPr>
              <a:defRPr sz="1200"/>
            </a:pPr>
            <a:endParaRPr lang="it-IT"/>
          </a:p>
        </c:txPr>
        <c:crossAx val="603757568"/>
        <c:crossesAt val="-4"/>
        <c:crossBetween val="midCat"/>
        <c:majorUnit val="4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300" b="0">
          <a:solidFill>
            <a:schemeClr val="tx2"/>
          </a:solidFill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67484397501416E-2"/>
          <c:y val="4.6922403856857066E-2"/>
          <c:w val="0.87584979211040737"/>
          <c:h val="0.90909014307995994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bg2"/>
            </a:solidFill>
            <a:ln w="7386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 w="14772">
                <a:noFill/>
              </a:ln>
            </c:spPr>
            <c:extLst>
              <c:ext xmlns:c16="http://schemas.microsoft.com/office/drawing/2014/chart" uri="{C3380CC4-5D6E-409C-BE32-E72D297353CC}">
                <c16:uniqueId val="{00000001-DBA0-F341-8678-C7282E2DCC4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BA0-F341-8678-C7282E2DCC4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 w="14772">
                <a:noFill/>
              </a:ln>
            </c:spPr>
            <c:extLst>
              <c:ext xmlns:c16="http://schemas.microsoft.com/office/drawing/2014/chart" uri="{C3380CC4-5D6E-409C-BE32-E72D297353CC}">
                <c16:uniqueId val="{00000005-DBA0-F341-8678-C7282E2DCC48}"/>
              </c:ext>
            </c:extLst>
          </c:dPt>
          <c:dPt>
            <c:idx val="3"/>
            <c:invertIfNegative val="0"/>
            <c:bubble3D val="0"/>
            <c:spPr>
              <a:solidFill>
                <a:srgbClr val="001965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DBA0-F341-8678-C7282E2DCC4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DBA0-F341-8678-C7282E2DCC4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DBA0-F341-8678-C7282E2DCC48}"/>
              </c:ext>
            </c:extLst>
          </c:dPt>
          <c:dPt>
            <c:idx val="6"/>
            <c:invertIfNegative val="0"/>
            <c:bubble3D val="0"/>
            <c:spPr>
              <a:solidFill>
                <a:srgbClr val="001965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DBA0-F341-8678-C7282E2DCC4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DBA0-F341-8678-C7282E2DCC48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  <a:ln w="3175">
                <a:noFill/>
              </a:ln>
            </c:spPr>
            <c:extLst>
              <c:ext xmlns:c16="http://schemas.microsoft.com/office/drawing/2014/chart" uri="{C3380CC4-5D6E-409C-BE32-E72D297353CC}">
                <c16:uniqueId val="{00000011-DBA0-F341-8678-C7282E2DCC48}"/>
              </c:ext>
            </c:extLst>
          </c:dPt>
          <c:dPt>
            <c:idx val="9"/>
            <c:invertIfNegative val="0"/>
            <c:bubble3D val="0"/>
            <c:spPr>
              <a:solidFill>
                <a:srgbClr val="001965"/>
              </a:solidFill>
              <a:ln w="14772">
                <a:noFill/>
              </a:ln>
            </c:spPr>
            <c:extLst>
              <c:ext xmlns:c16="http://schemas.microsoft.com/office/drawing/2014/chart" uri="{C3380CC4-5D6E-409C-BE32-E72D297353CC}">
                <c16:uniqueId val="{00000013-DBA0-F341-8678-C7282E2DCC4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DBA0-F341-8678-C7282E2DCC48}"/>
              </c:ext>
            </c:extLst>
          </c:dPt>
          <c:dPt>
            <c:idx val="12"/>
            <c:invertIfNegative val="0"/>
            <c:bubble3D val="0"/>
            <c:spPr>
              <a:solidFill>
                <a:srgbClr val="001965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DBA0-F341-8678-C7282E2DCC48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DBA0-F341-8678-C7282E2DCC48}"/>
              </c:ext>
            </c:extLst>
          </c:dPt>
          <c:dPt>
            <c:idx val="16"/>
            <c:invertIfNegative val="0"/>
            <c:bubble3D val="0"/>
            <c:spPr>
              <a:solidFill>
                <a:srgbClr val="001965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DBA0-F341-8678-C7282E2DCC48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DBA0-F341-8678-C7282E2DCC48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 w="7386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F-DBA0-F341-8678-C7282E2DCC4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Apis For Office" panose="020B0504010101010104" pitchFamily="34" charset="0"/>
                    <a:ea typeface="Apis For Office" panose="020B0504010101010104" pitchFamily="34" charset="0"/>
                    <a:cs typeface="Apis For Office" panose="020B05040101010101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Sheet1!$A$1:$A$19</c:f>
              <c:strCache>
                <c:ptCount val="19"/>
                <c:pt idx="0">
                  <c:v>Semaglutide 2.4 mg</c:v>
                </c:pt>
                <c:pt idx="1">
                  <c:v>Placebo</c:v>
                </c:pt>
                <c:pt idx="3">
                  <c:v>Semaglutide 2.4 mg</c:v>
                </c:pt>
                <c:pt idx="6">
                  <c:v>Semaglutide 2.4 mg</c:v>
                </c:pt>
                <c:pt idx="7">
                  <c:v>placebo</c:v>
                </c:pt>
                <c:pt idx="9">
                  <c:v>Sema</c:v>
                </c:pt>
                <c:pt idx="10">
                  <c:v>Placebo</c:v>
                </c:pt>
                <c:pt idx="12">
                  <c:v>Sema</c:v>
                </c:pt>
                <c:pt idx="13">
                  <c:v>Lira</c:v>
                </c:pt>
                <c:pt idx="14">
                  <c:v>Placebo</c:v>
                </c:pt>
                <c:pt idx="16">
                  <c:v>sema 2.4</c:v>
                </c:pt>
                <c:pt idx="17">
                  <c:v>sema 1.7</c:v>
                </c:pt>
                <c:pt idx="18">
                  <c:v>placebo</c:v>
                </c:pt>
              </c:strCache>
            </c:strRef>
          </c:cat>
          <c:val>
            <c:numRef>
              <c:f>Sheet1!$B$1:$B$19</c:f>
              <c:numCache>
                <c:formatCode>General</c:formatCode>
                <c:ptCount val="19"/>
                <c:pt idx="0">
                  <c:v>-53</c:v>
                </c:pt>
                <c:pt idx="1">
                  <c:v>-15</c:v>
                </c:pt>
                <c:pt idx="3">
                  <c:v>-59.6</c:v>
                </c:pt>
                <c:pt idx="4">
                  <c:v>-22.9</c:v>
                </c:pt>
                <c:pt idx="6">
                  <c:v>-49</c:v>
                </c:pt>
                <c:pt idx="7">
                  <c:v>-17</c:v>
                </c:pt>
                <c:pt idx="9">
                  <c:v>-56.7</c:v>
                </c:pt>
                <c:pt idx="10">
                  <c:v>-7.8</c:v>
                </c:pt>
                <c:pt idx="12">
                  <c:v>-53</c:v>
                </c:pt>
                <c:pt idx="13">
                  <c:v>-25</c:v>
                </c:pt>
                <c:pt idx="14">
                  <c:v>-20</c:v>
                </c:pt>
                <c:pt idx="16">
                  <c:v>-58</c:v>
                </c:pt>
                <c:pt idx="17">
                  <c:v>-38</c:v>
                </c:pt>
                <c:pt idx="18">
                  <c:v>-11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BA0-F341-8678-C7282E2DCC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9"/>
        <c:overlap val="90"/>
        <c:axId val="458208024"/>
        <c:axId val="458205280"/>
      </c:barChart>
      <c:catAx>
        <c:axId val="458208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9050">
            <a:solidFill>
              <a:srgbClr val="001965"/>
            </a:solidFill>
          </a:ln>
        </c:spPr>
        <c:crossAx val="458205280"/>
        <c:crossesAt val="0"/>
        <c:auto val="1"/>
        <c:lblAlgn val="ctr"/>
        <c:lblOffset val="100"/>
        <c:noMultiLvlLbl val="0"/>
      </c:catAx>
      <c:valAx>
        <c:axId val="4582052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 sz="1100" b="0">
                    <a:latin typeface="+mn-lt"/>
                  </a:defRPr>
                </a:pPr>
                <a:r>
                  <a:rPr lang="en-GB" sz="1100" b="0" i="0" baseline="0" dirty="0">
                    <a:effectLst/>
                    <a:ea typeface="Apis For Office" panose="020B0504010101010104" pitchFamily="34" charset="0"/>
                    <a:cs typeface="Apis For Office" panose="020B0504010101010104" pitchFamily="34" charset="0"/>
                  </a:rPr>
                  <a:t>Estimated C-reactive protein change from baseline (%)</a:t>
                </a:r>
                <a:endParaRPr lang="en-CA" sz="800" dirty="0">
                  <a:effectLst/>
                  <a:ea typeface="Apis For Office" panose="020B0504010101010104" pitchFamily="34" charset="0"/>
                  <a:cs typeface="Apis For Office" panose="020B05040101010101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811833681223735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rgbClr val="001965"/>
            </a:solidFill>
          </a:ln>
        </c:spPr>
        <c:txPr>
          <a:bodyPr rot="0" vert="horz"/>
          <a:lstStyle/>
          <a:p>
            <a:pPr>
              <a:defRPr sz="1000">
                <a:latin typeface="+mn-lt"/>
              </a:defRPr>
            </a:pPr>
            <a:endParaRPr lang="it-IT"/>
          </a:p>
        </c:txPr>
        <c:crossAx val="458208024"/>
        <c:crosses val="autoZero"/>
        <c:crossBetween val="between"/>
      </c:valAx>
      <c:spPr>
        <a:noFill/>
        <a:ln w="1905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 i="0" u="none" strike="noStrike" baseline="0">
          <a:solidFill>
            <a:srgbClr val="002060"/>
          </a:solidFill>
          <a:latin typeface="Verdana"/>
          <a:ea typeface="Verdana"/>
          <a:cs typeface="Verdana"/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88951871096417E-2"/>
          <c:y val="3.0511022927689594E-2"/>
          <c:w val="0.91359838345667344"/>
          <c:h val="0.87233972663139325"/>
        </c:manualLayout>
      </c:layout>
      <c:scatterChart>
        <c:scatterStyle val="smoothMarker"/>
        <c:varyColors val="0"/>
        <c:ser>
          <c:idx val="1"/>
          <c:order val="0"/>
          <c:spPr>
            <a:ln w="28575" cap="rnd">
              <a:solidFill>
                <a:srgbClr val="939AA7"/>
              </a:solidFill>
              <a:round/>
            </a:ln>
            <a:effectLst/>
          </c:spPr>
          <c:marker>
            <c:symbol val="none"/>
          </c:marker>
          <c:xVal>
            <c:numRef>
              <c:f>'slide 41 calc CIF'!$P$32:$P$1359</c:f>
              <c:numCache>
                <c:formatCode>0</c:formatCode>
                <c:ptCount val="1328"/>
                <c:pt idx="0">
                  <c:v>0</c:v>
                </c:pt>
                <c:pt idx="1">
                  <c:v>3.2854209445585217E-2</c:v>
                </c:pt>
                <c:pt idx="2">
                  <c:v>6.5708418891170434E-2</c:v>
                </c:pt>
                <c:pt idx="3">
                  <c:v>0.1971252566735113</c:v>
                </c:pt>
                <c:pt idx="4">
                  <c:v>0.2299794661190965</c:v>
                </c:pt>
                <c:pt idx="5">
                  <c:v>0.29568788501026694</c:v>
                </c:pt>
                <c:pt idx="6">
                  <c:v>0.32854209445585214</c:v>
                </c:pt>
                <c:pt idx="7">
                  <c:v>0.3942505133470226</c:v>
                </c:pt>
                <c:pt idx="8">
                  <c:v>0.45995893223819301</c:v>
                </c:pt>
                <c:pt idx="9">
                  <c:v>0.52566735112936347</c:v>
                </c:pt>
                <c:pt idx="10">
                  <c:v>0.65708418891170428</c:v>
                </c:pt>
                <c:pt idx="11">
                  <c:v>0.7227926078028748</c:v>
                </c:pt>
                <c:pt idx="12">
                  <c:v>0.75564681724845995</c:v>
                </c:pt>
                <c:pt idx="13">
                  <c:v>0.85420944558521561</c:v>
                </c:pt>
                <c:pt idx="14">
                  <c:v>0.88706365503080087</c:v>
                </c:pt>
                <c:pt idx="15">
                  <c:v>0.91991786447638602</c:v>
                </c:pt>
                <c:pt idx="16">
                  <c:v>0.95277207392197127</c:v>
                </c:pt>
                <c:pt idx="17">
                  <c:v>0.98562628336755642</c:v>
                </c:pt>
                <c:pt idx="18">
                  <c:v>1.1170431211498972</c:v>
                </c:pt>
                <c:pt idx="19">
                  <c:v>1.215605749486653</c:v>
                </c:pt>
                <c:pt idx="20">
                  <c:v>1.3141683778234086</c:v>
                </c:pt>
                <c:pt idx="21">
                  <c:v>1.3798767967145791</c:v>
                </c:pt>
                <c:pt idx="22">
                  <c:v>1.4784394250513346</c:v>
                </c:pt>
                <c:pt idx="23">
                  <c:v>1.5112936344969199</c:v>
                </c:pt>
                <c:pt idx="24">
                  <c:v>1.5441478439425051</c:v>
                </c:pt>
                <c:pt idx="25">
                  <c:v>1.6098562628336757</c:v>
                </c:pt>
                <c:pt idx="26">
                  <c:v>1.6427104722792607</c:v>
                </c:pt>
                <c:pt idx="27">
                  <c:v>1.675564681724846</c:v>
                </c:pt>
                <c:pt idx="28">
                  <c:v>1.7084188911704312</c:v>
                </c:pt>
                <c:pt idx="29">
                  <c:v>1.7412731006160165</c:v>
                </c:pt>
                <c:pt idx="30">
                  <c:v>1.839835728952772</c:v>
                </c:pt>
                <c:pt idx="31">
                  <c:v>1.8726899383983573</c:v>
                </c:pt>
                <c:pt idx="32">
                  <c:v>1.9055441478439425</c:v>
                </c:pt>
                <c:pt idx="33">
                  <c:v>2.0041067761806981</c:v>
                </c:pt>
                <c:pt idx="34">
                  <c:v>2.0369609856262834</c:v>
                </c:pt>
                <c:pt idx="35">
                  <c:v>2.0698151950718686</c:v>
                </c:pt>
                <c:pt idx="36">
                  <c:v>2.1026694045174539</c:v>
                </c:pt>
                <c:pt idx="37">
                  <c:v>2.2012320328542097</c:v>
                </c:pt>
                <c:pt idx="38">
                  <c:v>2.2340862422997945</c:v>
                </c:pt>
                <c:pt idx="39">
                  <c:v>2.2669404517453797</c:v>
                </c:pt>
                <c:pt idx="40">
                  <c:v>2.3326488706365502</c:v>
                </c:pt>
                <c:pt idx="41">
                  <c:v>2.3655030800821355</c:v>
                </c:pt>
                <c:pt idx="42">
                  <c:v>2.431211498973306</c:v>
                </c:pt>
                <c:pt idx="43">
                  <c:v>2.4640657084188913</c:v>
                </c:pt>
                <c:pt idx="44">
                  <c:v>2.4969199178644765</c:v>
                </c:pt>
                <c:pt idx="45">
                  <c:v>2.7268993839835729</c:v>
                </c:pt>
                <c:pt idx="46">
                  <c:v>2.8254620123203287</c:v>
                </c:pt>
                <c:pt idx="47">
                  <c:v>2.8583162217659139</c:v>
                </c:pt>
                <c:pt idx="48">
                  <c:v>2.8911704312114992</c:v>
                </c:pt>
                <c:pt idx="49">
                  <c:v>2.9568788501026693</c:v>
                </c:pt>
                <c:pt idx="50">
                  <c:v>2.9897330595482545</c:v>
                </c:pt>
                <c:pt idx="51">
                  <c:v>3.0225872689938398</c:v>
                </c:pt>
                <c:pt idx="52">
                  <c:v>3.055441478439425</c:v>
                </c:pt>
                <c:pt idx="53">
                  <c:v>3.0882956878850103</c:v>
                </c:pt>
                <c:pt idx="54">
                  <c:v>3.1211498973305956</c:v>
                </c:pt>
                <c:pt idx="55">
                  <c:v>3.1868583162217661</c:v>
                </c:pt>
                <c:pt idx="56">
                  <c:v>3.2197125256673513</c:v>
                </c:pt>
                <c:pt idx="57">
                  <c:v>3.2854209445585214</c:v>
                </c:pt>
                <c:pt idx="58">
                  <c:v>3.3182751540041067</c:v>
                </c:pt>
                <c:pt idx="59">
                  <c:v>3.3511293634496919</c:v>
                </c:pt>
                <c:pt idx="60">
                  <c:v>3.3839835728952772</c:v>
                </c:pt>
                <c:pt idx="61">
                  <c:v>3.482546201232033</c:v>
                </c:pt>
                <c:pt idx="62">
                  <c:v>3.5154004106776182</c:v>
                </c:pt>
                <c:pt idx="63">
                  <c:v>3.5811088295687883</c:v>
                </c:pt>
                <c:pt idx="64">
                  <c:v>3.6468172484599588</c:v>
                </c:pt>
                <c:pt idx="65">
                  <c:v>3.7125256673511293</c:v>
                </c:pt>
                <c:pt idx="66">
                  <c:v>3.7453798767967146</c:v>
                </c:pt>
                <c:pt idx="67">
                  <c:v>3.8110882956878851</c:v>
                </c:pt>
                <c:pt idx="68">
                  <c:v>3.8439425051334704</c:v>
                </c:pt>
                <c:pt idx="69">
                  <c:v>3.9096509240246409</c:v>
                </c:pt>
                <c:pt idx="70">
                  <c:v>3.9425051334702257</c:v>
                </c:pt>
                <c:pt idx="71">
                  <c:v>3.9753593429158109</c:v>
                </c:pt>
                <c:pt idx="72">
                  <c:v>4.0082135523613962</c:v>
                </c:pt>
                <c:pt idx="73">
                  <c:v>4.0410677618069819</c:v>
                </c:pt>
                <c:pt idx="74">
                  <c:v>4.0739219712525667</c:v>
                </c:pt>
                <c:pt idx="75">
                  <c:v>4.1067761806981515</c:v>
                </c:pt>
                <c:pt idx="76">
                  <c:v>4.1724845995893221</c:v>
                </c:pt>
                <c:pt idx="77">
                  <c:v>4.2381930184804926</c:v>
                </c:pt>
                <c:pt idx="78">
                  <c:v>4.3367556468172488</c:v>
                </c:pt>
                <c:pt idx="79">
                  <c:v>4.4353182751540041</c:v>
                </c:pt>
                <c:pt idx="80">
                  <c:v>4.4681724845995889</c:v>
                </c:pt>
                <c:pt idx="81">
                  <c:v>4.5010266940451746</c:v>
                </c:pt>
                <c:pt idx="82">
                  <c:v>4.6324435318275157</c:v>
                </c:pt>
                <c:pt idx="83">
                  <c:v>4.6981519507186862</c:v>
                </c:pt>
                <c:pt idx="84">
                  <c:v>4.731006160164271</c:v>
                </c:pt>
                <c:pt idx="85">
                  <c:v>4.7967145790554415</c:v>
                </c:pt>
                <c:pt idx="86">
                  <c:v>4.9609856262833674</c:v>
                </c:pt>
                <c:pt idx="87">
                  <c:v>5.0595482546201236</c:v>
                </c:pt>
                <c:pt idx="88">
                  <c:v>5.1252566735112932</c:v>
                </c:pt>
                <c:pt idx="89">
                  <c:v>5.2566735112936342</c:v>
                </c:pt>
                <c:pt idx="90">
                  <c:v>5.28952772073922</c:v>
                </c:pt>
                <c:pt idx="91">
                  <c:v>5.420944558521561</c:v>
                </c:pt>
                <c:pt idx="92">
                  <c:v>5.4866529774127306</c:v>
                </c:pt>
                <c:pt idx="93">
                  <c:v>5.5852156057494868</c:v>
                </c:pt>
                <c:pt idx="94">
                  <c:v>5.6837782340862422</c:v>
                </c:pt>
                <c:pt idx="95">
                  <c:v>5.7494866529774127</c:v>
                </c:pt>
                <c:pt idx="96">
                  <c:v>5.7823408624229984</c:v>
                </c:pt>
                <c:pt idx="97">
                  <c:v>5.8151950718685832</c:v>
                </c:pt>
                <c:pt idx="98">
                  <c:v>5.848049281314168</c:v>
                </c:pt>
                <c:pt idx="99">
                  <c:v>5.8809034907597537</c:v>
                </c:pt>
                <c:pt idx="100">
                  <c:v>5.9137577002053385</c:v>
                </c:pt>
                <c:pt idx="101">
                  <c:v>5.9466119096509242</c:v>
                </c:pt>
                <c:pt idx="102">
                  <c:v>6.0123203285420947</c:v>
                </c:pt>
                <c:pt idx="103">
                  <c:v>6.0451745379876796</c:v>
                </c:pt>
                <c:pt idx="104">
                  <c:v>6.1108829568788501</c:v>
                </c:pt>
                <c:pt idx="105">
                  <c:v>6.1437371663244349</c:v>
                </c:pt>
                <c:pt idx="106">
                  <c:v>6.1765913757700206</c:v>
                </c:pt>
                <c:pt idx="107">
                  <c:v>6.2094455852156054</c:v>
                </c:pt>
                <c:pt idx="108">
                  <c:v>6.2422997946611911</c:v>
                </c:pt>
                <c:pt idx="109">
                  <c:v>6.3080082135523616</c:v>
                </c:pt>
                <c:pt idx="110">
                  <c:v>6.3408624229979464</c:v>
                </c:pt>
                <c:pt idx="111">
                  <c:v>6.3737166324435321</c:v>
                </c:pt>
                <c:pt idx="112">
                  <c:v>6.406570841889117</c:v>
                </c:pt>
                <c:pt idx="113">
                  <c:v>6.537987679671458</c:v>
                </c:pt>
                <c:pt idx="114">
                  <c:v>6.5708418891170428</c:v>
                </c:pt>
                <c:pt idx="115">
                  <c:v>6.6036960985626285</c:v>
                </c:pt>
                <c:pt idx="116">
                  <c:v>6.669404517453799</c:v>
                </c:pt>
                <c:pt idx="117">
                  <c:v>6.7022587268993838</c:v>
                </c:pt>
                <c:pt idx="118">
                  <c:v>6.9650924024640659</c:v>
                </c:pt>
                <c:pt idx="119">
                  <c:v>7.0308008213552364</c:v>
                </c:pt>
                <c:pt idx="120">
                  <c:v>7.0636550308008212</c:v>
                </c:pt>
                <c:pt idx="121">
                  <c:v>7.0965092402464069</c:v>
                </c:pt>
                <c:pt idx="122">
                  <c:v>7.1622176591375766</c:v>
                </c:pt>
                <c:pt idx="123">
                  <c:v>7.1950718685831623</c:v>
                </c:pt>
                <c:pt idx="124">
                  <c:v>7.2279260780287471</c:v>
                </c:pt>
                <c:pt idx="125">
                  <c:v>7.2607802874743328</c:v>
                </c:pt>
                <c:pt idx="126">
                  <c:v>7.2936344969199176</c:v>
                </c:pt>
                <c:pt idx="127">
                  <c:v>7.3264887063655033</c:v>
                </c:pt>
                <c:pt idx="128">
                  <c:v>7.3593429158110881</c:v>
                </c:pt>
                <c:pt idx="129">
                  <c:v>7.4907597535934292</c:v>
                </c:pt>
                <c:pt idx="130">
                  <c:v>7.5564681724845997</c:v>
                </c:pt>
                <c:pt idx="131">
                  <c:v>7.5893223819301845</c:v>
                </c:pt>
                <c:pt idx="132">
                  <c:v>7.6221765913757702</c:v>
                </c:pt>
                <c:pt idx="133">
                  <c:v>7.6878850102669407</c:v>
                </c:pt>
                <c:pt idx="134">
                  <c:v>7.8193018480492817</c:v>
                </c:pt>
                <c:pt idx="135">
                  <c:v>7.8521560574948666</c:v>
                </c:pt>
                <c:pt idx="136">
                  <c:v>7.9178644763860371</c:v>
                </c:pt>
                <c:pt idx="137">
                  <c:v>7.9507186858316219</c:v>
                </c:pt>
                <c:pt idx="138">
                  <c:v>7.9835728952772076</c:v>
                </c:pt>
                <c:pt idx="139">
                  <c:v>8.1149897330595486</c:v>
                </c:pt>
                <c:pt idx="140">
                  <c:v>8.1478439425051334</c:v>
                </c:pt>
                <c:pt idx="141">
                  <c:v>8.1806981519507183</c:v>
                </c:pt>
                <c:pt idx="142">
                  <c:v>8.2464065708418897</c:v>
                </c:pt>
                <c:pt idx="143">
                  <c:v>8.3121149897330593</c:v>
                </c:pt>
                <c:pt idx="144">
                  <c:v>8.3449691991786441</c:v>
                </c:pt>
                <c:pt idx="145">
                  <c:v>8.4106776180698155</c:v>
                </c:pt>
                <c:pt idx="146">
                  <c:v>8.4763860369609851</c:v>
                </c:pt>
                <c:pt idx="147">
                  <c:v>8.5092402464065717</c:v>
                </c:pt>
                <c:pt idx="148">
                  <c:v>8.5420944558521565</c:v>
                </c:pt>
                <c:pt idx="149">
                  <c:v>8.5749486652977414</c:v>
                </c:pt>
                <c:pt idx="150">
                  <c:v>8.6735112936344976</c:v>
                </c:pt>
                <c:pt idx="151">
                  <c:v>8.772073921971252</c:v>
                </c:pt>
                <c:pt idx="152">
                  <c:v>8.8049281314168386</c:v>
                </c:pt>
                <c:pt idx="153">
                  <c:v>8.8377823408624234</c:v>
                </c:pt>
                <c:pt idx="154">
                  <c:v>8.9691991786447645</c:v>
                </c:pt>
                <c:pt idx="155">
                  <c:v>9.0020533880903493</c:v>
                </c:pt>
                <c:pt idx="156">
                  <c:v>9.0349075975359341</c:v>
                </c:pt>
                <c:pt idx="157">
                  <c:v>9.1006160164271055</c:v>
                </c:pt>
                <c:pt idx="158">
                  <c:v>9.1334702258726903</c:v>
                </c:pt>
                <c:pt idx="159">
                  <c:v>9.2320328542094447</c:v>
                </c:pt>
                <c:pt idx="160">
                  <c:v>9.2648870636550313</c:v>
                </c:pt>
                <c:pt idx="161">
                  <c:v>9.2977412731006162</c:v>
                </c:pt>
                <c:pt idx="162">
                  <c:v>9.330595482546201</c:v>
                </c:pt>
                <c:pt idx="163">
                  <c:v>9.3634496919917858</c:v>
                </c:pt>
                <c:pt idx="164">
                  <c:v>9.5277207392197134</c:v>
                </c:pt>
                <c:pt idx="165">
                  <c:v>9.593429158110883</c:v>
                </c:pt>
                <c:pt idx="166">
                  <c:v>9.7248459958932241</c:v>
                </c:pt>
                <c:pt idx="167">
                  <c:v>9.7577002053388089</c:v>
                </c:pt>
                <c:pt idx="168">
                  <c:v>9.8234086242299803</c:v>
                </c:pt>
                <c:pt idx="169">
                  <c:v>9.8562628336755651</c:v>
                </c:pt>
                <c:pt idx="170">
                  <c:v>9.8891170431211499</c:v>
                </c:pt>
                <c:pt idx="171">
                  <c:v>9.9548254620123195</c:v>
                </c:pt>
                <c:pt idx="172">
                  <c:v>10.053388090349076</c:v>
                </c:pt>
                <c:pt idx="173">
                  <c:v>10.086242299794661</c:v>
                </c:pt>
                <c:pt idx="174">
                  <c:v>10.151950718685832</c:v>
                </c:pt>
                <c:pt idx="175">
                  <c:v>10.250513347022586</c:v>
                </c:pt>
                <c:pt idx="176">
                  <c:v>10.283367556468173</c:v>
                </c:pt>
                <c:pt idx="177">
                  <c:v>10.316221765913758</c:v>
                </c:pt>
                <c:pt idx="178">
                  <c:v>10.381930184804927</c:v>
                </c:pt>
                <c:pt idx="179">
                  <c:v>10.447638603696099</c:v>
                </c:pt>
                <c:pt idx="180">
                  <c:v>10.513347022587268</c:v>
                </c:pt>
                <c:pt idx="181">
                  <c:v>10.546201232032855</c:v>
                </c:pt>
                <c:pt idx="182">
                  <c:v>10.57905544147844</c:v>
                </c:pt>
                <c:pt idx="183">
                  <c:v>10.710472279260781</c:v>
                </c:pt>
                <c:pt idx="184">
                  <c:v>10.743326488706366</c:v>
                </c:pt>
                <c:pt idx="185">
                  <c:v>10.841889117043122</c:v>
                </c:pt>
                <c:pt idx="186">
                  <c:v>10.874743326488707</c:v>
                </c:pt>
                <c:pt idx="187">
                  <c:v>10.907597535934292</c:v>
                </c:pt>
                <c:pt idx="188">
                  <c:v>10.940451745379876</c:v>
                </c:pt>
                <c:pt idx="189">
                  <c:v>10.973305954825461</c:v>
                </c:pt>
                <c:pt idx="190">
                  <c:v>11.039014373716633</c:v>
                </c:pt>
                <c:pt idx="191">
                  <c:v>11.071868583162217</c:v>
                </c:pt>
                <c:pt idx="192">
                  <c:v>11.104722792607802</c:v>
                </c:pt>
                <c:pt idx="193">
                  <c:v>11.137577002053389</c:v>
                </c:pt>
                <c:pt idx="194">
                  <c:v>11.203285420944558</c:v>
                </c:pt>
                <c:pt idx="195">
                  <c:v>11.3347022587269</c:v>
                </c:pt>
                <c:pt idx="196">
                  <c:v>11.400410677618069</c:v>
                </c:pt>
                <c:pt idx="197">
                  <c:v>11.433264887063656</c:v>
                </c:pt>
                <c:pt idx="198">
                  <c:v>11.498973305954825</c:v>
                </c:pt>
                <c:pt idx="199">
                  <c:v>11.53182751540041</c:v>
                </c:pt>
                <c:pt idx="200">
                  <c:v>11.564681724845997</c:v>
                </c:pt>
                <c:pt idx="201">
                  <c:v>11.630390143737166</c:v>
                </c:pt>
                <c:pt idx="202">
                  <c:v>11.663244353182751</c:v>
                </c:pt>
                <c:pt idx="203">
                  <c:v>11.728952772073923</c:v>
                </c:pt>
                <c:pt idx="204">
                  <c:v>11.761806981519507</c:v>
                </c:pt>
                <c:pt idx="205">
                  <c:v>11.860369609856264</c:v>
                </c:pt>
                <c:pt idx="206">
                  <c:v>11.893223819301848</c:v>
                </c:pt>
                <c:pt idx="207">
                  <c:v>11.991786447638603</c:v>
                </c:pt>
                <c:pt idx="208">
                  <c:v>12.123203285420944</c:v>
                </c:pt>
                <c:pt idx="209">
                  <c:v>12.2217659137577</c:v>
                </c:pt>
                <c:pt idx="210">
                  <c:v>12.28747433264887</c:v>
                </c:pt>
                <c:pt idx="211">
                  <c:v>12.353182751540041</c:v>
                </c:pt>
                <c:pt idx="212">
                  <c:v>12.451745379876797</c:v>
                </c:pt>
                <c:pt idx="213">
                  <c:v>12.484599589322382</c:v>
                </c:pt>
                <c:pt idx="214">
                  <c:v>12.517453798767967</c:v>
                </c:pt>
                <c:pt idx="215">
                  <c:v>12.648870636550308</c:v>
                </c:pt>
                <c:pt idx="216">
                  <c:v>12.681724845995893</c:v>
                </c:pt>
                <c:pt idx="217">
                  <c:v>12.845995893223819</c:v>
                </c:pt>
                <c:pt idx="218">
                  <c:v>12.91170431211499</c:v>
                </c:pt>
                <c:pt idx="219">
                  <c:v>12.944558521560575</c:v>
                </c:pt>
                <c:pt idx="220">
                  <c:v>12.97741273100616</c:v>
                </c:pt>
                <c:pt idx="221">
                  <c:v>13.010266940451745</c:v>
                </c:pt>
                <c:pt idx="222">
                  <c:v>13.108829568788501</c:v>
                </c:pt>
                <c:pt idx="223">
                  <c:v>13.141683778234086</c:v>
                </c:pt>
                <c:pt idx="224">
                  <c:v>13.174537987679672</c:v>
                </c:pt>
                <c:pt idx="225">
                  <c:v>13.240246406570842</c:v>
                </c:pt>
                <c:pt idx="226">
                  <c:v>13.338809034907598</c:v>
                </c:pt>
                <c:pt idx="227">
                  <c:v>13.437371663244353</c:v>
                </c:pt>
                <c:pt idx="228">
                  <c:v>13.503080082135524</c:v>
                </c:pt>
                <c:pt idx="229">
                  <c:v>13.535934291581109</c:v>
                </c:pt>
                <c:pt idx="230">
                  <c:v>13.700205338809035</c:v>
                </c:pt>
                <c:pt idx="231">
                  <c:v>13.733059548254619</c:v>
                </c:pt>
                <c:pt idx="232">
                  <c:v>13.798767967145791</c:v>
                </c:pt>
                <c:pt idx="233">
                  <c:v>13.831622176591376</c:v>
                </c:pt>
                <c:pt idx="234">
                  <c:v>13.963039014373717</c:v>
                </c:pt>
                <c:pt idx="235">
                  <c:v>13.995893223819301</c:v>
                </c:pt>
                <c:pt idx="236">
                  <c:v>14.028747433264886</c:v>
                </c:pt>
                <c:pt idx="237">
                  <c:v>14.061601642710473</c:v>
                </c:pt>
                <c:pt idx="238">
                  <c:v>14.094455852156058</c:v>
                </c:pt>
                <c:pt idx="239">
                  <c:v>14.258726899383984</c:v>
                </c:pt>
                <c:pt idx="240">
                  <c:v>14.291581108829568</c:v>
                </c:pt>
                <c:pt idx="241">
                  <c:v>14.35728952772074</c:v>
                </c:pt>
                <c:pt idx="242">
                  <c:v>14.488706365503081</c:v>
                </c:pt>
                <c:pt idx="243">
                  <c:v>14.521560574948666</c:v>
                </c:pt>
                <c:pt idx="244">
                  <c:v>14.620123203285422</c:v>
                </c:pt>
                <c:pt idx="245">
                  <c:v>14.685831622176591</c:v>
                </c:pt>
                <c:pt idx="246">
                  <c:v>14.718685831622176</c:v>
                </c:pt>
                <c:pt idx="247">
                  <c:v>14.751540041067761</c:v>
                </c:pt>
                <c:pt idx="248">
                  <c:v>14.784394250513348</c:v>
                </c:pt>
                <c:pt idx="249">
                  <c:v>14.817248459958932</c:v>
                </c:pt>
                <c:pt idx="250">
                  <c:v>14.882956878850102</c:v>
                </c:pt>
                <c:pt idx="251">
                  <c:v>14.915811088295689</c:v>
                </c:pt>
                <c:pt idx="252">
                  <c:v>14.981519507186858</c:v>
                </c:pt>
                <c:pt idx="253">
                  <c:v>15.014373716632443</c:v>
                </c:pt>
                <c:pt idx="254">
                  <c:v>15.112936344969199</c:v>
                </c:pt>
                <c:pt idx="255">
                  <c:v>15.145790554414784</c:v>
                </c:pt>
                <c:pt idx="256">
                  <c:v>15.211498973305956</c:v>
                </c:pt>
                <c:pt idx="257">
                  <c:v>15.24435318275154</c:v>
                </c:pt>
                <c:pt idx="258">
                  <c:v>15.342915811088295</c:v>
                </c:pt>
                <c:pt idx="259">
                  <c:v>15.441478439425051</c:v>
                </c:pt>
                <c:pt idx="260">
                  <c:v>15.474332648870636</c:v>
                </c:pt>
                <c:pt idx="261">
                  <c:v>15.540041067761807</c:v>
                </c:pt>
                <c:pt idx="262">
                  <c:v>15.572895277207392</c:v>
                </c:pt>
                <c:pt idx="263">
                  <c:v>15.605749486652977</c:v>
                </c:pt>
                <c:pt idx="264">
                  <c:v>15.638603696098563</c:v>
                </c:pt>
                <c:pt idx="265">
                  <c:v>15.704312114989733</c:v>
                </c:pt>
                <c:pt idx="266">
                  <c:v>15.770020533880903</c:v>
                </c:pt>
                <c:pt idx="267">
                  <c:v>15.802874743326489</c:v>
                </c:pt>
                <c:pt idx="268">
                  <c:v>15.835728952772074</c:v>
                </c:pt>
                <c:pt idx="269">
                  <c:v>15.868583162217659</c:v>
                </c:pt>
                <c:pt idx="270">
                  <c:v>15.967145790554415</c:v>
                </c:pt>
                <c:pt idx="271">
                  <c:v>16.032854209445585</c:v>
                </c:pt>
                <c:pt idx="272">
                  <c:v>16.06570841889117</c:v>
                </c:pt>
                <c:pt idx="273">
                  <c:v>16.131416837782339</c:v>
                </c:pt>
                <c:pt idx="274">
                  <c:v>16.164271047227928</c:v>
                </c:pt>
                <c:pt idx="275">
                  <c:v>16.197125256673512</c:v>
                </c:pt>
                <c:pt idx="276">
                  <c:v>16.229979466119097</c:v>
                </c:pt>
                <c:pt idx="277">
                  <c:v>16.262833675564682</c:v>
                </c:pt>
                <c:pt idx="278">
                  <c:v>16.295687885010267</c:v>
                </c:pt>
                <c:pt idx="279">
                  <c:v>16.328542094455852</c:v>
                </c:pt>
                <c:pt idx="280">
                  <c:v>16.361396303901437</c:v>
                </c:pt>
                <c:pt idx="281">
                  <c:v>16.427104722792606</c:v>
                </c:pt>
                <c:pt idx="282">
                  <c:v>16.459958932238195</c:v>
                </c:pt>
                <c:pt idx="283">
                  <c:v>16.558521560574949</c:v>
                </c:pt>
                <c:pt idx="284">
                  <c:v>16.591375770020534</c:v>
                </c:pt>
                <c:pt idx="285">
                  <c:v>16.624229979466119</c:v>
                </c:pt>
                <c:pt idx="286">
                  <c:v>16.657084188911703</c:v>
                </c:pt>
                <c:pt idx="287">
                  <c:v>16.887063655030801</c:v>
                </c:pt>
                <c:pt idx="288">
                  <c:v>16.919917864476385</c:v>
                </c:pt>
                <c:pt idx="289">
                  <c:v>16.985626283367555</c:v>
                </c:pt>
                <c:pt idx="290">
                  <c:v>17.018480492813143</c:v>
                </c:pt>
                <c:pt idx="291">
                  <c:v>17.051334702258728</c:v>
                </c:pt>
                <c:pt idx="292">
                  <c:v>17.117043121149898</c:v>
                </c:pt>
                <c:pt idx="293">
                  <c:v>17.149897330595483</c:v>
                </c:pt>
                <c:pt idx="294">
                  <c:v>17.248459958932237</c:v>
                </c:pt>
                <c:pt idx="295">
                  <c:v>17.31416837782341</c:v>
                </c:pt>
                <c:pt idx="296">
                  <c:v>17.478439425051334</c:v>
                </c:pt>
                <c:pt idx="297">
                  <c:v>17.511293634496919</c:v>
                </c:pt>
                <c:pt idx="298">
                  <c:v>17.544147843942504</c:v>
                </c:pt>
                <c:pt idx="299">
                  <c:v>17.577002053388089</c:v>
                </c:pt>
                <c:pt idx="300">
                  <c:v>17.609856262833677</c:v>
                </c:pt>
                <c:pt idx="301">
                  <c:v>17.675564681724847</c:v>
                </c:pt>
                <c:pt idx="302">
                  <c:v>17.708418891170432</c:v>
                </c:pt>
                <c:pt idx="303">
                  <c:v>17.741273100616016</c:v>
                </c:pt>
                <c:pt idx="304">
                  <c:v>17.774127310061601</c:v>
                </c:pt>
                <c:pt idx="305">
                  <c:v>17.806981519507186</c:v>
                </c:pt>
                <c:pt idx="306">
                  <c:v>17.839835728952771</c:v>
                </c:pt>
                <c:pt idx="307">
                  <c:v>17.905544147843944</c:v>
                </c:pt>
                <c:pt idx="308">
                  <c:v>17.938398357289529</c:v>
                </c:pt>
                <c:pt idx="309">
                  <c:v>17.971252566735114</c:v>
                </c:pt>
                <c:pt idx="310">
                  <c:v>18.004106776180699</c:v>
                </c:pt>
                <c:pt idx="311">
                  <c:v>18.069815195071868</c:v>
                </c:pt>
                <c:pt idx="312">
                  <c:v>18.102669404517453</c:v>
                </c:pt>
                <c:pt idx="313">
                  <c:v>18.168377823408623</c:v>
                </c:pt>
                <c:pt idx="314">
                  <c:v>18.201232032854211</c:v>
                </c:pt>
                <c:pt idx="315">
                  <c:v>18.39835728952772</c:v>
                </c:pt>
                <c:pt idx="316">
                  <c:v>18.431211498973305</c:v>
                </c:pt>
                <c:pt idx="317">
                  <c:v>18.464065708418889</c:v>
                </c:pt>
                <c:pt idx="318">
                  <c:v>18.529774127310063</c:v>
                </c:pt>
                <c:pt idx="319">
                  <c:v>18.694045174537987</c:v>
                </c:pt>
                <c:pt idx="320">
                  <c:v>18.726899383983572</c:v>
                </c:pt>
                <c:pt idx="321">
                  <c:v>18.792607802874745</c:v>
                </c:pt>
                <c:pt idx="322">
                  <c:v>18.82546201232033</c:v>
                </c:pt>
                <c:pt idx="323">
                  <c:v>18.891170431211499</c:v>
                </c:pt>
                <c:pt idx="324">
                  <c:v>18.989733059548254</c:v>
                </c:pt>
                <c:pt idx="325">
                  <c:v>19.022587268993838</c:v>
                </c:pt>
                <c:pt idx="326">
                  <c:v>19.055441478439427</c:v>
                </c:pt>
                <c:pt idx="327">
                  <c:v>19.121149897330596</c:v>
                </c:pt>
                <c:pt idx="328">
                  <c:v>19.186858316221766</c:v>
                </c:pt>
                <c:pt idx="329">
                  <c:v>19.219712525667351</c:v>
                </c:pt>
                <c:pt idx="330">
                  <c:v>19.285420944558521</c:v>
                </c:pt>
                <c:pt idx="331">
                  <c:v>19.318275154004105</c:v>
                </c:pt>
                <c:pt idx="332">
                  <c:v>19.449691991786448</c:v>
                </c:pt>
                <c:pt idx="333">
                  <c:v>19.548254620123203</c:v>
                </c:pt>
                <c:pt idx="334">
                  <c:v>19.613963039014372</c:v>
                </c:pt>
                <c:pt idx="335">
                  <c:v>19.646817248459961</c:v>
                </c:pt>
                <c:pt idx="336">
                  <c:v>19.679671457905545</c:v>
                </c:pt>
                <c:pt idx="337">
                  <c:v>19.71252566735113</c:v>
                </c:pt>
                <c:pt idx="338">
                  <c:v>19.745379876796715</c:v>
                </c:pt>
                <c:pt idx="339">
                  <c:v>19.843942505133469</c:v>
                </c:pt>
                <c:pt idx="340">
                  <c:v>19.942505133470227</c:v>
                </c:pt>
                <c:pt idx="341">
                  <c:v>19.975359342915812</c:v>
                </c:pt>
                <c:pt idx="342">
                  <c:v>20.041067761806982</c:v>
                </c:pt>
                <c:pt idx="343">
                  <c:v>20.073921971252567</c:v>
                </c:pt>
                <c:pt idx="344">
                  <c:v>20.106776180698152</c:v>
                </c:pt>
                <c:pt idx="345">
                  <c:v>20.139630390143736</c:v>
                </c:pt>
                <c:pt idx="346">
                  <c:v>20.205338809034906</c:v>
                </c:pt>
                <c:pt idx="347">
                  <c:v>20.238193018480494</c:v>
                </c:pt>
                <c:pt idx="348">
                  <c:v>20.271047227926079</c:v>
                </c:pt>
                <c:pt idx="349">
                  <c:v>20.336755646817249</c:v>
                </c:pt>
                <c:pt idx="350">
                  <c:v>20.435318275154003</c:v>
                </c:pt>
                <c:pt idx="351">
                  <c:v>20.501026694045173</c:v>
                </c:pt>
                <c:pt idx="352">
                  <c:v>20.566735112936346</c:v>
                </c:pt>
                <c:pt idx="353">
                  <c:v>20.599589322381931</c:v>
                </c:pt>
                <c:pt idx="354">
                  <c:v>20.632443531827516</c:v>
                </c:pt>
                <c:pt idx="355">
                  <c:v>20.6652977412731</c:v>
                </c:pt>
                <c:pt idx="356">
                  <c:v>20.73100616016427</c:v>
                </c:pt>
                <c:pt idx="357">
                  <c:v>20.79671457905544</c:v>
                </c:pt>
                <c:pt idx="358">
                  <c:v>20.829568788501028</c:v>
                </c:pt>
                <c:pt idx="359">
                  <c:v>20.862422997946613</c:v>
                </c:pt>
                <c:pt idx="360">
                  <c:v>20.928131416837783</c:v>
                </c:pt>
                <c:pt idx="361">
                  <c:v>20.960985626283367</c:v>
                </c:pt>
                <c:pt idx="362">
                  <c:v>20.993839835728952</c:v>
                </c:pt>
                <c:pt idx="363">
                  <c:v>21.026694045174537</c:v>
                </c:pt>
                <c:pt idx="364">
                  <c:v>21.059548254620122</c:v>
                </c:pt>
                <c:pt idx="365">
                  <c:v>21.15811088295688</c:v>
                </c:pt>
                <c:pt idx="366">
                  <c:v>21.190965092402465</c:v>
                </c:pt>
                <c:pt idx="367">
                  <c:v>21.223819301848049</c:v>
                </c:pt>
                <c:pt idx="368">
                  <c:v>21.322381930184804</c:v>
                </c:pt>
                <c:pt idx="369">
                  <c:v>21.355236139630389</c:v>
                </c:pt>
                <c:pt idx="370">
                  <c:v>21.388090349075977</c:v>
                </c:pt>
                <c:pt idx="371">
                  <c:v>21.420944558521562</c:v>
                </c:pt>
                <c:pt idx="372">
                  <c:v>21.453798767967147</c:v>
                </c:pt>
                <c:pt idx="373">
                  <c:v>21.552361396303901</c:v>
                </c:pt>
                <c:pt idx="374">
                  <c:v>21.585215605749486</c:v>
                </c:pt>
                <c:pt idx="375">
                  <c:v>21.618069815195071</c:v>
                </c:pt>
                <c:pt idx="376">
                  <c:v>21.749486652977414</c:v>
                </c:pt>
                <c:pt idx="377">
                  <c:v>21.815195071868583</c:v>
                </c:pt>
                <c:pt idx="378">
                  <c:v>21.848049281314168</c:v>
                </c:pt>
                <c:pt idx="379">
                  <c:v>21.880903490759753</c:v>
                </c:pt>
                <c:pt idx="380">
                  <c:v>21.946611909650922</c:v>
                </c:pt>
                <c:pt idx="381">
                  <c:v>21.979466119096511</c:v>
                </c:pt>
                <c:pt idx="382">
                  <c:v>22.012320328542096</c:v>
                </c:pt>
                <c:pt idx="383">
                  <c:v>22.11088295687885</c:v>
                </c:pt>
                <c:pt idx="384">
                  <c:v>22.143737166324435</c:v>
                </c:pt>
                <c:pt idx="385">
                  <c:v>22.275154004106778</c:v>
                </c:pt>
                <c:pt idx="386">
                  <c:v>22.308008213552363</c:v>
                </c:pt>
                <c:pt idx="387">
                  <c:v>22.439425051334702</c:v>
                </c:pt>
                <c:pt idx="388">
                  <c:v>22.472279260780287</c:v>
                </c:pt>
                <c:pt idx="389">
                  <c:v>22.570841889117045</c:v>
                </c:pt>
                <c:pt idx="390">
                  <c:v>22.636550308008214</c:v>
                </c:pt>
                <c:pt idx="391">
                  <c:v>22.669404517453799</c:v>
                </c:pt>
                <c:pt idx="392">
                  <c:v>22.767967145790553</c:v>
                </c:pt>
                <c:pt idx="393">
                  <c:v>22.833675564681723</c:v>
                </c:pt>
                <c:pt idx="394">
                  <c:v>22.866529774127311</c:v>
                </c:pt>
                <c:pt idx="395">
                  <c:v>22.932238193018481</c:v>
                </c:pt>
                <c:pt idx="396">
                  <c:v>22.965092402464066</c:v>
                </c:pt>
                <c:pt idx="397">
                  <c:v>22.997946611909651</c:v>
                </c:pt>
                <c:pt idx="398">
                  <c:v>23.030800821355236</c:v>
                </c:pt>
                <c:pt idx="399">
                  <c:v>23.06365503080082</c:v>
                </c:pt>
                <c:pt idx="400">
                  <c:v>23.227926078028748</c:v>
                </c:pt>
                <c:pt idx="401">
                  <c:v>23.293634496919918</c:v>
                </c:pt>
                <c:pt idx="402">
                  <c:v>23.326488706365502</c:v>
                </c:pt>
                <c:pt idx="403">
                  <c:v>23.392197125256672</c:v>
                </c:pt>
                <c:pt idx="404">
                  <c:v>23.42505133470226</c:v>
                </c:pt>
                <c:pt idx="405">
                  <c:v>23.457905544147845</c:v>
                </c:pt>
                <c:pt idx="406">
                  <c:v>23.49075975359343</c:v>
                </c:pt>
                <c:pt idx="407">
                  <c:v>23.687885010266939</c:v>
                </c:pt>
                <c:pt idx="408">
                  <c:v>23.720739219712527</c:v>
                </c:pt>
                <c:pt idx="409">
                  <c:v>23.753593429158112</c:v>
                </c:pt>
                <c:pt idx="410">
                  <c:v>23.819301848049282</c:v>
                </c:pt>
                <c:pt idx="411">
                  <c:v>23.852156057494867</c:v>
                </c:pt>
                <c:pt idx="412">
                  <c:v>23.885010266940451</c:v>
                </c:pt>
                <c:pt idx="413">
                  <c:v>23.917864476386036</c:v>
                </c:pt>
                <c:pt idx="414">
                  <c:v>23.950718685831621</c:v>
                </c:pt>
                <c:pt idx="415">
                  <c:v>23.983572895277206</c:v>
                </c:pt>
                <c:pt idx="416">
                  <c:v>24.016427104722794</c:v>
                </c:pt>
                <c:pt idx="417">
                  <c:v>24.082135523613964</c:v>
                </c:pt>
                <c:pt idx="418">
                  <c:v>24.114989733059549</c:v>
                </c:pt>
                <c:pt idx="419">
                  <c:v>24.147843942505133</c:v>
                </c:pt>
                <c:pt idx="420">
                  <c:v>24.180698151950718</c:v>
                </c:pt>
                <c:pt idx="421">
                  <c:v>24.213552361396303</c:v>
                </c:pt>
                <c:pt idx="422">
                  <c:v>24.246406570841888</c:v>
                </c:pt>
                <c:pt idx="423">
                  <c:v>24.312114989733061</c:v>
                </c:pt>
                <c:pt idx="424">
                  <c:v>24.4435318275154</c:v>
                </c:pt>
                <c:pt idx="425">
                  <c:v>24.476386036960985</c:v>
                </c:pt>
                <c:pt idx="426">
                  <c:v>24.50924024640657</c:v>
                </c:pt>
                <c:pt idx="427">
                  <c:v>24.542094455852155</c:v>
                </c:pt>
                <c:pt idx="428">
                  <c:v>24.57494866529774</c:v>
                </c:pt>
                <c:pt idx="429">
                  <c:v>24.607802874743328</c:v>
                </c:pt>
                <c:pt idx="430">
                  <c:v>24.640657084188913</c:v>
                </c:pt>
                <c:pt idx="431">
                  <c:v>24.772073921971252</c:v>
                </c:pt>
                <c:pt idx="432">
                  <c:v>24.870636550308006</c:v>
                </c:pt>
                <c:pt idx="433">
                  <c:v>24.903490759753595</c:v>
                </c:pt>
                <c:pt idx="434">
                  <c:v>24.969199178644764</c:v>
                </c:pt>
                <c:pt idx="435">
                  <c:v>25.002053388090349</c:v>
                </c:pt>
                <c:pt idx="436">
                  <c:v>25.034907597535934</c:v>
                </c:pt>
                <c:pt idx="437">
                  <c:v>25.100616016427104</c:v>
                </c:pt>
                <c:pt idx="438">
                  <c:v>25.133470225872689</c:v>
                </c:pt>
                <c:pt idx="439">
                  <c:v>25.199178644763862</c:v>
                </c:pt>
                <c:pt idx="440">
                  <c:v>25.264887063655031</c:v>
                </c:pt>
                <c:pt idx="441">
                  <c:v>25.297741273100616</c:v>
                </c:pt>
                <c:pt idx="442">
                  <c:v>25.330595482546201</c:v>
                </c:pt>
                <c:pt idx="443">
                  <c:v>25.363449691991786</c:v>
                </c:pt>
                <c:pt idx="444">
                  <c:v>25.396303901437371</c:v>
                </c:pt>
                <c:pt idx="445">
                  <c:v>25.429158110882955</c:v>
                </c:pt>
                <c:pt idx="446">
                  <c:v>25.462012320328544</c:v>
                </c:pt>
                <c:pt idx="447">
                  <c:v>25.494866529774129</c:v>
                </c:pt>
                <c:pt idx="448">
                  <c:v>25.527720739219713</c:v>
                </c:pt>
                <c:pt idx="449">
                  <c:v>25.560574948665298</c:v>
                </c:pt>
                <c:pt idx="450">
                  <c:v>25.593429158110883</c:v>
                </c:pt>
                <c:pt idx="451">
                  <c:v>25.626283367556468</c:v>
                </c:pt>
                <c:pt idx="452">
                  <c:v>25.659137577002053</c:v>
                </c:pt>
                <c:pt idx="453">
                  <c:v>25.691991786447637</c:v>
                </c:pt>
                <c:pt idx="454">
                  <c:v>25.724845995893222</c:v>
                </c:pt>
                <c:pt idx="455">
                  <c:v>25.757700205338811</c:v>
                </c:pt>
                <c:pt idx="456">
                  <c:v>25.790554414784395</c:v>
                </c:pt>
                <c:pt idx="457">
                  <c:v>25.82340862422998</c:v>
                </c:pt>
                <c:pt idx="458">
                  <c:v>25.856262833675565</c:v>
                </c:pt>
                <c:pt idx="459">
                  <c:v>25.921971252566735</c:v>
                </c:pt>
                <c:pt idx="460">
                  <c:v>25.95482546201232</c:v>
                </c:pt>
                <c:pt idx="461">
                  <c:v>25.987679671457904</c:v>
                </c:pt>
                <c:pt idx="462">
                  <c:v>26.020533880903489</c:v>
                </c:pt>
                <c:pt idx="463">
                  <c:v>26.053388090349078</c:v>
                </c:pt>
                <c:pt idx="464">
                  <c:v>26.086242299794662</c:v>
                </c:pt>
                <c:pt idx="465">
                  <c:v>26.119096509240247</c:v>
                </c:pt>
                <c:pt idx="466">
                  <c:v>26.151950718685832</c:v>
                </c:pt>
                <c:pt idx="467">
                  <c:v>26.184804928131417</c:v>
                </c:pt>
                <c:pt idx="468">
                  <c:v>26.217659137577002</c:v>
                </c:pt>
                <c:pt idx="469">
                  <c:v>26.250513347022586</c:v>
                </c:pt>
                <c:pt idx="470">
                  <c:v>26.283367556468171</c:v>
                </c:pt>
                <c:pt idx="471">
                  <c:v>26.316221765913756</c:v>
                </c:pt>
                <c:pt idx="472">
                  <c:v>26.349075975359344</c:v>
                </c:pt>
                <c:pt idx="473">
                  <c:v>26.381930184804929</c:v>
                </c:pt>
                <c:pt idx="474">
                  <c:v>26.414784394250514</c:v>
                </c:pt>
                <c:pt idx="475">
                  <c:v>26.447638603696099</c:v>
                </c:pt>
                <c:pt idx="476">
                  <c:v>26.480492813141684</c:v>
                </c:pt>
                <c:pt idx="477">
                  <c:v>26.513347022587268</c:v>
                </c:pt>
                <c:pt idx="478">
                  <c:v>26.546201232032853</c:v>
                </c:pt>
                <c:pt idx="479">
                  <c:v>26.579055441478438</c:v>
                </c:pt>
                <c:pt idx="480">
                  <c:v>26.611909650924023</c:v>
                </c:pt>
                <c:pt idx="481">
                  <c:v>26.644763860369611</c:v>
                </c:pt>
                <c:pt idx="482">
                  <c:v>26.677618069815196</c:v>
                </c:pt>
                <c:pt idx="483">
                  <c:v>26.710472279260781</c:v>
                </c:pt>
                <c:pt idx="484">
                  <c:v>26.743326488706366</c:v>
                </c:pt>
                <c:pt idx="485">
                  <c:v>26.776180698151951</c:v>
                </c:pt>
                <c:pt idx="486">
                  <c:v>26.809034907597535</c:v>
                </c:pt>
                <c:pt idx="487">
                  <c:v>26.84188911704312</c:v>
                </c:pt>
                <c:pt idx="488">
                  <c:v>26.874743326488705</c:v>
                </c:pt>
                <c:pt idx="489">
                  <c:v>26.90759753593429</c:v>
                </c:pt>
                <c:pt idx="490">
                  <c:v>26.940451745379878</c:v>
                </c:pt>
                <c:pt idx="491">
                  <c:v>26.973305954825463</c:v>
                </c:pt>
                <c:pt idx="492">
                  <c:v>27.006160164271048</c:v>
                </c:pt>
                <c:pt idx="493">
                  <c:v>27.039014373716633</c:v>
                </c:pt>
                <c:pt idx="494">
                  <c:v>27.071868583162217</c:v>
                </c:pt>
                <c:pt idx="495">
                  <c:v>27.104722792607802</c:v>
                </c:pt>
                <c:pt idx="496">
                  <c:v>27.137577002053387</c:v>
                </c:pt>
                <c:pt idx="497">
                  <c:v>27.170431211498972</c:v>
                </c:pt>
                <c:pt idx="498">
                  <c:v>27.20328542094456</c:v>
                </c:pt>
                <c:pt idx="499">
                  <c:v>27.236139630390145</c:v>
                </c:pt>
                <c:pt idx="500">
                  <c:v>27.26899383983573</c:v>
                </c:pt>
                <c:pt idx="501">
                  <c:v>27.301848049281315</c:v>
                </c:pt>
                <c:pt idx="502">
                  <c:v>27.3347022587269</c:v>
                </c:pt>
                <c:pt idx="503">
                  <c:v>27.367556468172484</c:v>
                </c:pt>
                <c:pt idx="504">
                  <c:v>27.400410677618069</c:v>
                </c:pt>
                <c:pt idx="505">
                  <c:v>27.433264887063654</c:v>
                </c:pt>
                <c:pt idx="506">
                  <c:v>27.466119096509239</c:v>
                </c:pt>
                <c:pt idx="507">
                  <c:v>27.498973305954827</c:v>
                </c:pt>
                <c:pt idx="508">
                  <c:v>27.531827515400412</c:v>
                </c:pt>
                <c:pt idx="509">
                  <c:v>27.564681724845997</c:v>
                </c:pt>
                <c:pt idx="510">
                  <c:v>27.597535934291582</c:v>
                </c:pt>
                <c:pt idx="511">
                  <c:v>27.630390143737166</c:v>
                </c:pt>
                <c:pt idx="512">
                  <c:v>27.663244353182751</c:v>
                </c:pt>
                <c:pt idx="513">
                  <c:v>27.696098562628336</c:v>
                </c:pt>
                <c:pt idx="514">
                  <c:v>27.728952772073921</c:v>
                </c:pt>
                <c:pt idx="515">
                  <c:v>27.761806981519506</c:v>
                </c:pt>
                <c:pt idx="516">
                  <c:v>27.794661190965094</c:v>
                </c:pt>
                <c:pt idx="517">
                  <c:v>27.827515400410679</c:v>
                </c:pt>
                <c:pt idx="518">
                  <c:v>27.860369609856264</c:v>
                </c:pt>
                <c:pt idx="519">
                  <c:v>27.893223819301848</c:v>
                </c:pt>
                <c:pt idx="520">
                  <c:v>27.926078028747433</c:v>
                </c:pt>
                <c:pt idx="521">
                  <c:v>27.958932238193018</c:v>
                </c:pt>
                <c:pt idx="522">
                  <c:v>27.991786447638603</c:v>
                </c:pt>
                <c:pt idx="523">
                  <c:v>28.024640657084188</c:v>
                </c:pt>
                <c:pt idx="524">
                  <c:v>28.057494866529773</c:v>
                </c:pt>
                <c:pt idx="525">
                  <c:v>28.090349075975361</c:v>
                </c:pt>
                <c:pt idx="526">
                  <c:v>28.123203285420946</c:v>
                </c:pt>
                <c:pt idx="527">
                  <c:v>28.156057494866531</c:v>
                </c:pt>
                <c:pt idx="528">
                  <c:v>28.188911704312115</c:v>
                </c:pt>
                <c:pt idx="529">
                  <c:v>28.2217659137577</c:v>
                </c:pt>
                <c:pt idx="530">
                  <c:v>28.254620123203285</c:v>
                </c:pt>
                <c:pt idx="531">
                  <c:v>28.28747433264887</c:v>
                </c:pt>
                <c:pt idx="532">
                  <c:v>28.320328542094455</c:v>
                </c:pt>
                <c:pt idx="533">
                  <c:v>28.353182751540039</c:v>
                </c:pt>
                <c:pt idx="534">
                  <c:v>28.386036960985628</c:v>
                </c:pt>
                <c:pt idx="535">
                  <c:v>28.418891170431213</c:v>
                </c:pt>
                <c:pt idx="536">
                  <c:v>28.451745379876797</c:v>
                </c:pt>
                <c:pt idx="537">
                  <c:v>28.484599589322382</c:v>
                </c:pt>
                <c:pt idx="538">
                  <c:v>28.517453798767967</c:v>
                </c:pt>
                <c:pt idx="539">
                  <c:v>28.550308008213552</c:v>
                </c:pt>
                <c:pt idx="540">
                  <c:v>28.583162217659137</c:v>
                </c:pt>
                <c:pt idx="541">
                  <c:v>28.616016427104721</c:v>
                </c:pt>
                <c:pt idx="542">
                  <c:v>28.648870636550306</c:v>
                </c:pt>
                <c:pt idx="543">
                  <c:v>28.681724845995895</c:v>
                </c:pt>
                <c:pt idx="544">
                  <c:v>28.714579055441479</c:v>
                </c:pt>
                <c:pt idx="545">
                  <c:v>28.747433264887064</c:v>
                </c:pt>
                <c:pt idx="546">
                  <c:v>28.780287474332649</c:v>
                </c:pt>
                <c:pt idx="547">
                  <c:v>28.813141683778234</c:v>
                </c:pt>
                <c:pt idx="548">
                  <c:v>28.845995893223819</c:v>
                </c:pt>
                <c:pt idx="549">
                  <c:v>28.878850102669404</c:v>
                </c:pt>
                <c:pt idx="550">
                  <c:v>28.911704312114988</c:v>
                </c:pt>
                <c:pt idx="551">
                  <c:v>28.944558521560573</c:v>
                </c:pt>
                <c:pt idx="552">
                  <c:v>28.977412731006162</c:v>
                </c:pt>
                <c:pt idx="553">
                  <c:v>29.010266940451746</c:v>
                </c:pt>
                <c:pt idx="554">
                  <c:v>29.043121149897331</c:v>
                </c:pt>
                <c:pt idx="555">
                  <c:v>29.075975359342916</c:v>
                </c:pt>
                <c:pt idx="556">
                  <c:v>29.108829568788501</c:v>
                </c:pt>
                <c:pt idx="557">
                  <c:v>29.141683778234086</c:v>
                </c:pt>
                <c:pt idx="558">
                  <c:v>29.17453798767967</c:v>
                </c:pt>
                <c:pt idx="559">
                  <c:v>29.207392197125255</c:v>
                </c:pt>
                <c:pt idx="560">
                  <c:v>29.240246406570844</c:v>
                </c:pt>
                <c:pt idx="561">
                  <c:v>29.273100616016428</c:v>
                </c:pt>
                <c:pt idx="562">
                  <c:v>29.305954825462013</c:v>
                </c:pt>
                <c:pt idx="563">
                  <c:v>29.338809034907598</c:v>
                </c:pt>
                <c:pt idx="564">
                  <c:v>29.371663244353183</c:v>
                </c:pt>
                <c:pt idx="565">
                  <c:v>29.404517453798768</c:v>
                </c:pt>
                <c:pt idx="566">
                  <c:v>29.437371663244353</c:v>
                </c:pt>
                <c:pt idx="567">
                  <c:v>29.470225872689937</c:v>
                </c:pt>
                <c:pt idx="568">
                  <c:v>29.503080082135522</c:v>
                </c:pt>
                <c:pt idx="569">
                  <c:v>29.535934291581111</c:v>
                </c:pt>
                <c:pt idx="570">
                  <c:v>29.568788501026695</c:v>
                </c:pt>
                <c:pt idx="571">
                  <c:v>29.60164271047228</c:v>
                </c:pt>
                <c:pt idx="572">
                  <c:v>29.634496919917865</c:v>
                </c:pt>
                <c:pt idx="573">
                  <c:v>29.66735112936345</c:v>
                </c:pt>
                <c:pt idx="574">
                  <c:v>29.700205338809035</c:v>
                </c:pt>
                <c:pt idx="575">
                  <c:v>29.733059548254619</c:v>
                </c:pt>
                <c:pt idx="576">
                  <c:v>29.765913757700204</c:v>
                </c:pt>
                <c:pt idx="577">
                  <c:v>29.798767967145789</c:v>
                </c:pt>
                <c:pt idx="578">
                  <c:v>29.831622176591377</c:v>
                </c:pt>
                <c:pt idx="579">
                  <c:v>29.864476386036962</c:v>
                </c:pt>
                <c:pt idx="580">
                  <c:v>29.897330595482547</c:v>
                </c:pt>
                <c:pt idx="581">
                  <c:v>29.930184804928132</c:v>
                </c:pt>
                <c:pt idx="582">
                  <c:v>29.963039014373717</c:v>
                </c:pt>
                <c:pt idx="583">
                  <c:v>29.995893223819301</c:v>
                </c:pt>
                <c:pt idx="584">
                  <c:v>30.028747433264886</c:v>
                </c:pt>
                <c:pt idx="585">
                  <c:v>30.061601642710471</c:v>
                </c:pt>
                <c:pt idx="586">
                  <c:v>30.094455852156056</c:v>
                </c:pt>
                <c:pt idx="587">
                  <c:v>30.127310061601644</c:v>
                </c:pt>
                <c:pt idx="588">
                  <c:v>30.160164271047229</c:v>
                </c:pt>
                <c:pt idx="589">
                  <c:v>30.193018480492814</c:v>
                </c:pt>
                <c:pt idx="590">
                  <c:v>30.225872689938399</c:v>
                </c:pt>
                <c:pt idx="591">
                  <c:v>30.258726899383984</c:v>
                </c:pt>
                <c:pt idx="592">
                  <c:v>30.291581108829568</c:v>
                </c:pt>
                <c:pt idx="593">
                  <c:v>30.324435318275153</c:v>
                </c:pt>
                <c:pt idx="594">
                  <c:v>30.357289527720738</c:v>
                </c:pt>
                <c:pt idx="595">
                  <c:v>30.390143737166323</c:v>
                </c:pt>
                <c:pt idx="596">
                  <c:v>30.422997946611911</c:v>
                </c:pt>
                <c:pt idx="597">
                  <c:v>30.455852156057496</c:v>
                </c:pt>
                <c:pt idx="598">
                  <c:v>30.488706365503081</c:v>
                </c:pt>
                <c:pt idx="599">
                  <c:v>30.521560574948666</c:v>
                </c:pt>
                <c:pt idx="600">
                  <c:v>30.55441478439425</c:v>
                </c:pt>
                <c:pt idx="601">
                  <c:v>30.587268993839835</c:v>
                </c:pt>
                <c:pt idx="602">
                  <c:v>30.62012320328542</c:v>
                </c:pt>
                <c:pt idx="603">
                  <c:v>30.652977412731005</c:v>
                </c:pt>
                <c:pt idx="604">
                  <c:v>30.68583162217659</c:v>
                </c:pt>
                <c:pt idx="605">
                  <c:v>30.718685831622178</c:v>
                </c:pt>
                <c:pt idx="606">
                  <c:v>30.751540041067763</c:v>
                </c:pt>
                <c:pt idx="607">
                  <c:v>30.784394250513348</c:v>
                </c:pt>
                <c:pt idx="608">
                  <c:v>30.817248459958932</c:v>
                </c:pt>
                <c:pt idx="609">
                  <c:v>30.850102669404517</c:v>
                </c:pt>
                <c:pt idx="610">
                  <c:v>30.882956878850102</c:v>
                </c:pt>
                <c:pt idx="611">
                  <c:v>30.915811088295687</c:v>
                </c:pt>
                <c:pt idx="612">
                  <c:v>30.948665297741272</c:v>
                </c:pt>
                <c:pt idx="613">
                  <c:v>30.981519507186857</c:v>
                </c:pt>
                <c:pt idx="614">
                  <c:v>31.014373716632445</c:v>
                </c:pt>
                <c:pt idx="615">
                  <c:v>31.04722792607803</c:v>
                </c:pt>
                <c:pt idx="616">
                  <c:v>31.080082135523615</c:v>
                </c:pt>
                <c:pt idx="617">
                  <c:v>31.112936344969199</c:v>
                </c:pt>
                <c:pt idx="618">
                  <c:v>31.145790554414784</c:v>
                </c:pt>
                <c:pt idx="619">
                  <c:v>31.178644763860369</c:v>
                </c:pt>
                <c:pt idx="620">
                  <c:v>31.211498973305954</c:v>
                </c:pt>
                <c:pt idx="621">
                  <c:v>31.244353182751539</c:v>
                </c:pt>
                <c:pt idx="622">
                  <c:v>31.277207392197127</c:v>
                </c:pt>
                <c:pt idx="623">
                  <c:v>31.310061601642712</c:v>
                </c:pt>
                <c:pt idx="624">
                  <c:v>31.342915811088297</c:v>
                </c:pt>
                <c:pt idx="625">
                  <c:v>31.375770020533881</c:v>
                </c:pt>
                <c:pt idx="626">
                  <c:v>31.408624229979466</c:v>
                </c:pt>
                <c:pt idx="627">
                  <c:v>31.441478439425051</c:v>
                </c:pt>
                <c:pt idx="628">
                  <c:v>31.474332648870636</c:v>
                </c:pt>
                <c:pt idx="629">
                  <c:v>31.507186858316221</c:v>
                </c:pt>
                <c:pt idx="630">
                  <c:v>31.540041067761805</c:v>
                </c:pt>
                <c:pt idx="631">
                  <c:v>31.572895277207394</c:v>
                </c:pt>
                <c:pt idx="632">
                  <c:v>31.605749486652979</c:v>
                </c:pt>
                <c:pt idx="633">
                  <c:v>31.638603696098563</c:v>
                </c:pt>
                <c:pt idx="634">
                  <c:v>31.671457905544148</c:v>
                </c:pt>
                <c:pt idx="635">
                  <c:v>31.704312114989733</c:v>
                </c:pt>
                <c:pt idx="636">
                  <c:v>31.737166324435318</c:v>
                </c:pt>
                <c:pt idx="637">
                  <c:v>31.770020533880903</c:v>
                </c:pt>
                <c:pt idx="638">
                  <c:v>31.802874743326488</c:v>
                </c:pt>
                <c:pt idx="639">
                  <c:v>31.835728952772072</c:v>
                </c:pt>
                <c:pt idx="640">
                  <c:v>31.868583162217661</c:v>
                </c:pt>
                <c:pt idx="641">
                  <c:v>31.901437371663246</c:v>
                </c:pt>
                <c:pt idx="642">
                  <c:v>31.93429158110883</c:v>
                </c:pt>
                <c:pt idx="643">
                  <c:v>31.967145790554415</c:v>
                </c:pt>
                <c:pt idx="644">
                  <c:v>32</c:v>
                </c:pt>
                <c:pt idx="645">
                  <c:v>32.032854209445588</c:v>
                </c:pt>
                <c:pt idx="646">
                  <c:v>32.06570841889117</c:v>
                </c:pt>
                <c:pt idx="647">
                  <c:v>32.098562628336758</c:v>
                </c:pt>
                <c:pt idx="648">
                  <c:v>32.131416837782339</c:v>
                </c:pt>
                <c:pt idx="649">
                  <c:v>32.164271047227928</c:v>
                </c:pt>
                <c:pt idx="650">
                  <c:v>32.197125256673509</c:v>
                </c:pt>
                <c:pt idx="651">
                  <c:v>32.229979466119097</c:v>
                </c:pt>
                <c:pt idx="652">
                  <c:v>32.262833675564679</c:v>
                </c:pt>
                <c:pt idx="653">
                  <c:v>32.295687885010267</c:v>
                </c:pt>
                <c:pt idx="654">
                  <c:v>32.328542094455855</c:v>
                </c:pt>
                <c:pt idx="655">
                  <c:v>32.361396303901437</c:v>
                </c:pt>
                <c:pt idx="656">
                  <c:v>32.394250513347025</c:v>
                </c:pt>
                <c:pt idx="657">
                  <c:v>32.427104722792606</c:v>
                </c:pt>
                <c:pt idx="658">
                  <c:v>32.459958932238195</c:v>
                </c:pt>
                <c:pt idx="659">
                  <c:v>32.492813141683776</c:v>
                </c:pt>
                <c:pt idx="660">
                  <c:v>32.525667351129364</c:v>
                </c:pt>
                <c:pt idx="661">
                  <c:v>32.558521560574945</c:v>
                </c:pt>
                <c:pt idx="662">
                  <c:v>32.591375770020534</c:v>
                </c:pt>
                <c:pt idx="663">
                  <c:v>32.624229979466122</c:v>
                </c:pt>
                <c:pt idx="664">
                  <c:v>32.657084188911703</c:v>
                </c:pt>
                <c:pt idx="665">
                  <c:v>32.689938398357292</c:v>
                </c:pt>
                <c:pt idx="666">
                  <c:v>32.722792607802873</c:v>
                </c:pt>
                <c:pt idx="667">
                  <c:v>32.755646817248461</c:v>
                </c:pt>
                <c:pt idx="668">
                  <c:v>32.788501026694043</c:v>
                </c:pt>
                <c:pt idx="669">
                  <c:v>32.821355236139631</c:v>
                </c:pt>
                <c:pt idx="670">
                  <c:v>32.854209445585212</c:v>
                </c:pt>
                <c:pt idx="671">
                  <c:v>32.887063655030801</c:v>
                </c:pt>
                <c:pt idx="672">
                  <c:v>32.919917864476389</c:v>
                </c:pt>
                <c:pt idx="673">
                  <c:v>32.95277207392197</c:v>
                </c:pt>
                <c:pt idx="674">
                  <c:v>32.985626283367559</c:v>
                </c:pt>
                <c:pt idx="675">
                  <c:v>33.01848049281314</c:v>
                </c:pt>
                <c:pt idx="676">
                  <c:v>33.051334702258728</c:v>
                </c:pt>
                <c:pt idx="677">
                  <c:v>33.08418891170431</c:v>
                </c:pt>
                <c:pt idx="678">
                  <c:v>33.117043121149898</c:v>
                </c:pt>
                <c:pt idx="679">
                  <c:v>33.149897330595479</c:v>
                </c:pt>
                <c:pt idx="680">
                  <c:v>33.182751540041068</c:v>
                </c:pt>
                <c:pt idx="681">
                  <c:v>33.215605749486656</c:v>
                </c:pt>
                <c:pt idx="682">
                  <c:v>33.248459958932237</c:v>
                </c:pt>
                <c:pt idx="683">
                  <c:v>33.281314168377826</c:v>
                </c:pt>
                <c:pt idx="684">
                  <c:v>33.314168377823407</c:v>
                </c:pt>
                <c:pt idx="685">
                  <c:v>33.347022587268995</c:v>
                </c:pt>
                <c:pt idx="686">
                  <c:v>33.379876796714576</c:v>
                </c:pt>
                <c:pt idx="687">
                  <c:v>33.412731006160165</c:v>
                </c:pt>
                <c:pt idx="688">
                  <c:v>33.445585215605746</c:v>
                </c:pt>
                <c:pt idx="689">
                  <c:v>33.478439425051334</c:v>
                </c:pt>
                <c:pt idx="690">
                  <c:v>33.511293634496923</c:v>
                </c:pt>
                <c:pt idx="691">
                  <c:v>33.544147843942504</c:v>
                </c:pt>
                <c:pt idx="692">
                  <c:v>33.577002053388092</c:v>
                </c:pt>
                <c:pt idx="693">
                  <c:v>33.609856262833674</c:v>
                </c:pt>
                <c:pt idx="694">
                  <c:v>33.642710472279262</c:v>
                </c:pt>
                <c:pt idx="695">
                  <c:v>33.675564681724843</c:v>
                </c:pt>
                <c:pt idx="696">
                  <c:v>33.708418891170432</c:v>
                </c:pt>
                <c:pt idx="697">
                  <c:v>33.741273100616013</c:v>
                </c:pt>
                <c:pt idx="698">
                  <c:v>33.774127310061601</c:v>
                </c:pt>
                <c:pt idx="699">
                  <c:v>33.80698151950719</c:v>
                </c:pt>
                <c:pt idx="700">
                  <c:v>33.839835728952771</c:v>
                </c:pt>
                <c:pt idx="701">
                  <c:v>33.872689938398359</c:v>
                </c:pt>
                <c:pt idx="702">
                  <c:v>33.905544147843941</c:v>
                </c:pt>
                <c:pt idx="703">
                  <c:v>33.938398357289529</c:v>
                </c:pt>
                <c:pt idx="704">
                  <c:v>33.97125256673511</c:v>
                </c:pt>
                <c:pt idx="705">
                  <c:v>34.004106776180699</c:v>
                </c:pt>
                <c:pt idx="706">
                  <c:v>34.036960985626287</c:v>
                </c:pt>
                <c:pt idx="707">
                  <c:v>34.069815195071868</c:v>
                </c:pt>
                <c:pt idx="708">
                  <c:v>34.102669404517457</c:v>
                </c:pt>
                <c:pt idx="709">
                  <c:v>34.135523613963038</c:v>
                </c:pt>
                <c:pt idx="710">
                  <c:v>34.168377823408626</c:v>
                </c:pt>
                <c:pt idx="711">
                  <c:v>34.201232032854207</c:v>
                </c:pt>
                <c:pt idx="712">
                  <c:v>34.234086242299796</c:v>
                </c:pt>
                <c:pt idx="713">
                  <c:v>34.266940451745377</c:v>
                </c:pt>
                <c:pt idx="714">
                  <c:v>34.299794661190965</c:v>
                </c:pt>
                <c:pt idx="715">
                  <c:v>34.332648870636554</c:v>
                </c:pt>
                <c:pt idx="716">
                  <c:v>34.365503080082135</c:v>
                </c:pt>
                <c:pt idx="717">
                  <c:v>34.398357289527723</c:v>
                </c:pt>
                <c:pt idx="718">
                  <c:v>34.431211498973305</c:v>
                </c:pt>
                <c:pt idx="719">
                  <c:v>34.464065708418893</c:v>
                </c:pt>
                <c:pt idx="720">
                  <c:v>34.496919917864474</c:v>
                </c:pt>
                <c:pt idx="721">
                  <c:v>34.529774127310063</c:v>
                </c:pt>
                <c:pt idx="722">
                  <c:v>34.562628336755644</c:v>
                </c:pt>
                <c:pt idx="723">
                  <c:v>34.595482546201232</c:v>
                </c:pt>
                <c:pt idx="724">
                  <c:v>34.628336755646821</c:v>
                </c:pt>
                <c:pt idx="725">
                  <c:v>34.661190965092402</c:v>
                </c:pt>
                <c:pt idx="726">
                  <c:v>34.69404517453799</c:v>
                </c:pt>
                <c:pt idx="727">
                  <c:v>34.726899383983572</c:v>
                </c:pt>
                <c:pt idx="728">
                  <c:v>34.75975359342916</c:v>
                </c:pt>
                <c:pt idx="729">
                  <c:v>34.792607802874741</c:v>
                </c:pt>
                <c:pt idx="730">
                  <c:v>34.82546201232033</c:v>
                </c:pt>
                <c:pt idx="731">
                  <c:v>34.858316221765911</c:v>
                </c:pt>
                <c:pt idx="732">
                  <c:v>34.891170431211499</c:v>
                </c:pt>
                <c:pt idx="733">
                  <c:v>34.924024640657088</c:v>
                </c:pt>
                <c:pt idx="734">
                  <c:v>34.956878850102669</c:v>
                </c:pt>
                <c:pt idx="735">
                  <c:v>34.989733059548257</c:v>
                </c:pt>
                <c:pt idx="736">
                  <c:v>35.022587268993838</c:v>
                </c:pt>
                <c:pt idx="737">
                  <c:v>35.055441478439427</c:v>
                </c:pt>
                <c:pt idx="738">
                  <c:v>35.088295687885008</c:v>
                </c:pt>
                <c:pt idx="739">
                  <c:v>35.121149897330596</c:v>
                </c:pt>
                <c:pt idx="740">
                  <c:v>35.154004106776178</c:v>
                </c:pt>
                <c:pt idx="741">
                  <c:v>35.186858316221766</c:v>
                </c:pt>
                <c:pt idx="742">
                  <c:v>35.219712525667354</c:v>
                </c:pt>
                <c:pt idx="743">
                  <c:v>35.252566735112936</c:v>
                </c:pt>
                <c:pt idx="744">
                  <c:v>35.285420944558524</c:v>
                </c:pt>
                <c:pt idx="745">
                  <c:v>35.318275154004105</c:v>
                </c:pt>
                <c:pt idx="746">
                  <c:v>35.351129363449694</c:v>
                </c:pt>
                <c:pt idx="747">
                  <c:v>35.383983572895275</c:v>
                </c:pt>
                <c:pt idx="748">
                  <c:v>35.416837782340863</c:v>
                </c:pt>
                <c:pt idx="749">
                  <c:v>35.449691991786445</c:v>
                </c:pt>
                <c:pt idx="750">
                  <c:v>35.482546201232033</c:v>
                </c:pt>
                <c:pt idx="751">
                  <c:v>35.515400410677621</c:v>
                </c:pt>
                <c:pt idx="752">
                  <c:v>35.548254620123203</c:v>
                </c:pt>
                <c:pt idx="753">
                  <c:v>35.581108829568791</c:v>
                </c:pt>
                <c:pt idx="754">
                  <c:v>35.613963039014372</c:v>
                </c:pt>
                <c:pt idx="755">
                  <c:v>35.646817248459961</c:v>
                </c:pt>
                <c:pt idx="756">
                  <c:v>35.679671457905542</c:v>
                </c:pt>
                <c:pt idx="757">
                  <c:v>35.71252566735113</c:v>
                </c:pt>
                <c:pt idx="758">
                  <c:v>35.745379876796711</c:v>
                </c:pt>
                <c:pt idx="759">
                  <c:v>35.7782340862423</c:v>
                </c:pt>
                <c:pt idx="760">
                  <c:v>35.811088295687888</c:v>
                </c:pt>
                <c:pt idx="761">
                  <c:v>35.843942505133469</c:v>
                </c:pt>
                <c:pt idx="762">
                  <c:v>35.876796714579058</c:v>
                </c:pt>
                <c:pt idx="763">
                  <c:v>35.909650924024639</c:v>
                </c:pt>
                <c:pt idx="764">
                  <c:v>35.942505133470227</c:v>
                </c:pt>
                <c:pt idx="765">
                  <c:v>35.975359342915809</c:v>
                </c:pt>
                <c:pt idx="766">
                  <c:v>36.008213552361397</c:v>
                </c:pt>
                <c:pt idx="767">
                  <c:v>36.041067761806978</c:v>
                </c:pt>
                <c:pt idx="768">
                  <c:v>36.073921971252567</c:v>
                </c:pt>
                <c:pt idx="769">
                  <c:v>36.106776180698155</c:v>
                </c:pt>
                <c:pt idx="770">
                  <c:v>36.139630390143736</c:v>
                </c:pt>
                <c:pt idx="771">
                  <c:v>36.172484599589325</c:v>
                </c:pt>
                <c:pt idx="772">
                  <c:v>36.205338809034906</c:v>
                </c:pt>
                <c:pt idx="773">
                  <c:v>36.238193018480494</c:v>
                </c:pt>
                <c:pt idx="774">
                  <c:v>36.271047227926076</c:v>
                </c:pt>
                <c:pt idx="775">
                  <c:v>36.303901437371664</c:v>
                </c:pt>
                <c:pt idx="776">
                  <c:v>36.336755646817245</c:v>
                </c:pt>
                <c:pt idx="777">
                  <c:v>36.369609856262834</c:v>
                </c:pt>
                <c:pt idx="778">
                  <c:v>36.402464065708422</c:v>
                </c:pt>
                <c:pt idx="779">
                  <c:v>36.435318275154003</c:v>
                </c:pt>
                <c:pt idx="780">
                  <c:v>36.468172484599592</c:v>
                </c:pt>
                <c:pt idx="781">
                  <c:v>36.501026694045173</c:v>
                </c:pt>
                <c:pt idx="782">
                  <c:v>36.533880903490761</c:v>
                </c:pt>
                <c:pt idx="783">
                  <c:v>36.566735112936342</c:v>
                </c:pt>
                <c:pt idx="784">
                  <c:v>36.599589322381931</c:v>
                </c:pt>
                <c:pt idx="785">
                  <c:v>36.632443531827512</c:v>
                </c:pt>
                <c:pt idx="786">
                  <c:v>36.6652977412731</c:v>
                </c:pt>
                <c:pt idx="787">
                  <c:v>36.698151950718689</c:v>
                </c:pt>
                <c:pt idx="788">
                  <c:v>36.73100616016427</c:v>
                </c:pt>
                <c:pt idx="789">
                  <c:v>36.763860369609858</c:v>
                </c:pt>
                <c:pt idx="790">
                  <c:v>36.79671457905544</c:v>
                </c:pt>
                <c:pt idx="791">
                  <c:v>36.829568788501028</c:v>
                </c:pt>
                <c:pt idx="792">
                  <c:v>36.862422997946609</c:v>
                </c:pt>
                <c:pt idx="793">
                  <c:v>36.895277207392198</c:v>
                </c:pt>
                <c:pt idx="794">
                  <c:v>36.928131416837779</c:v>
                </c:pt>
                <c:pt idx="795">
                  <c:v>36.993839835728956</c:v>
                </c:pt>
                <c:pt idx="796">
                  <c:v>37.026694045174537</c:v>
                </c:pt>
                <c:pt idx="797">
                  <c:v>37.059548254620125</c:v>
                </c:pt>
                <c:pt idx="798">
                  <c:v>37.092402464065707</c:v>
                </c:pt>
                <c:pt idx="799">
                  <c:v>37.125256673511295</c:v>
                </c:pt>
                <c:pt idx="800">
                  <c:v>37.190965092402465</c:v>
                </c:pt>
                <c:pt idx="801">
                  <c:v>37.256673511293634</c:v>
                </c:pt>
                <c:pt idx="802">
                  <c:v>37.289527720739223</c:v>
                </c:pt>
                <c:pt idx="803">
                  <c:v>37.322381930184804</c:v>
                </c:pt>
                <c:pt idx="804">
                  <c:v>37.355236139630392</c:v>
                </c:pt>
                <c:pt idx="805">
                  <c:v>37.388090349075974</c:v>
                </c:pt>
                <c:pt idx="806">
                  <c:v>37.420944558521562</c:v>
                </c:pt>
                <c:pt idx="807">
                  <c:v>37.453798767967143</c:v>
                </c:pt>
                <c:pt idx="808">
                  <c:v>37.486652977412732</c:v>
                </c:pt>
                <c:pt idx="809">
                  <c:v>37.519507186858313</c:v>
                </c:pt>
                <c:pt idx="810">
                  <c:v>37.552361396303901</c:v>
                </c:pt>
                <c:pt idx="811">
                  <c:v>37.618069815195071</c:v>
                </c:pt>
                <c:pt idx="812">
                  <c:v>37.650924024640659</c:v>
                </c:pt>
                <c:pt idx="813">
                  <c:v>37.68377823408624</c:v>
                </c:pt>
                <c:pt idx="814">
                  <c:v>37.716632443531829</c:v>
                </c:pt>
                <c:pt idx="815">
                  <c:v>37.74948665297741</c:v>
                </c:pt>
                <c:pt idx="816">
                  <c:v>37.782340862422998</c:v>
                </c:pt>
                <c:pt idx="817">
                  <c:v>37.81519507186858</c:v>
                </c:pt>
                <c:pt idx="818">
                  <c:v>37.848049281314168</c:v>
                </c:pt>
                <c:pt idx="819">
                  <c:v>37.880903490759756</c:v>
                </c:pt>
                <c:pt idx="820">
                  <c:v>37.913757700205338</c:v>
                </c:pt>
                <c:pt idx="821">
                  <c:v>37.946611909650926</c:v>
                </c:pt>
                <c:pt idx="822">
                  <c:v>37.979466119096507</c:v>
                </c:pt>
                <c:pt idx="823">
                  <c:v>38.012320328542096</c:v>
                </c:pt>
                <c:pt idx="824">
                  <c:v>38.045174537987677</c:v>
                </c:pt>
                <c:pt idx="825">
                  <c:v>38.078028747433265</c:v>
                </c:pt>
                <c:pt idx="826">
                  <c:v>38.110882956878854</c:v>
                </c:pt>
                <c:pt idx="827">
                  <c:v>38.143737166324435</c:v>
                </c:pt>
                <c:pt idx="828">
                  <c:v>38.176591375770023</c:v>
                </c:pt>
                <c:pt idx="829">
                  <c:v>38.209445585215605</c:v>
                </c:pt>
                <c:pt idx="830">
                  <c:v>38.242299794661193</c:v>
                </c:pt>
                <c:pt idx="831">
                  <c:v>38.275154004106774</c:v>
                </c:pt>
                <c:pt idx="832">
                  <c:v>38.308008213552363</c:v>
                </c:pt>
                <c:pt idx="833">
                  <c:v>38.340862422997944</c:v>
                </c:pt>
                <c:pt idx="834">
                  <c:v>38.373716632443532</c:v>
                </c:pt>
                <c:pt idx="835">
                  <c:v>38.406570841889121</c:v>
                </c:pt>
                <c:pt idx="836">
                  <c:v>38.439425051334702</c:v>
                </c:pt>
                <c:pt idx="837">
                  <c:v>38.47227926078029</c:v>
                </c:pt>
                <c:pt idx="838">
                  <c:v>38.505133470225871</c:v>
                </c:pt>
                <c:pt idx="839">
                  <c:v>38.53798767967146</c:v>
                </c:pt>
                <c:pt idx="840">
                  <c:v>38.570841889117041</c:v>
                </c:pt>
                <c:pt idx="841">
                  <c:v>38.603696098562629</c:v>
                </c:pt>
                <c:pt idx="842">
                  <c:v>38.636550308008211</c:v>
                </c:pt>
                <c:pt idx="843">
                  <c:v>38.669404517453799</c:v>
                </c:pt>
                <c:pt idx="844">
                  <c:v>38.702258726899387</c:v>
                </c:pt>
                <c:pt idx="845">
                  <c:v>38.735112936344969</c:v>
                </c:pt>
                <c:pt idx="846">
                  <c:v>38.767967145790557</c:v>
                </c:pt>
                <c:pt idx="847">
                  <c:v>38.800821355236138</c:v>
                </c:pt>
                <c:pt idx="848">
                  <c:v>38.833675564681727</c:v>
                </c:pt>
                <c:pt idx="849">
                  <c:v>38.866529774127308</c:v>
                </c:pt>
                <c:pt idx="850">
                  <c:v>38.899383983572896</c:v>
                </c:pt>
                <c:pt idx="851">
                  <c:v>38.932238193018478</c:v>
                </c:pt>
                <c:pt idx="852">
                  <c:v>38.965092402464066</c:v>
                </c:pt>
                <c:pt idx="853">
                  <c:v>38.997946611909654</c:v>
                </c:pt>
                <c:pt idx="854">
                  <c:v>39.030800821355236</c:v>
                </c:pt>
                <c:pt idx="855">
                  <c:v>39.063655030800824</c:v>
                </c:pt>
                <c:pt idx="856">
                  <c:v>39.096509240246405</c:v>
                </c:pt>
                <c:pt idx="857">
                  <c:v>39.129363449691994</c:v>
                </c:pt>
                <c:pt idx="858">
                  <c:v>39.162217659137575</c:v>
                </c:pt>
                <c:pt idx="859">
                  <c:v>39.195071868583163</c:v>
                </c:pt>
                <c:pt idx="860">
                  <c:v>39.227926078028744</c:v>
                </c:pt>
                <c:pt idx="861">
                  <c:v>39.260780287474333</c:v>
                </c:pt>
                <c:pt idx="862">
                  <c:v>39.293634496919921</c:v>
                </c:pt>
                <c:pt idx="863">
                  <c:v>39.326488706365502</c:v>
                </c:pt>
                <c:pt idx="864">
                  <c:v>39.359342915811091</c:v>
                </c:pt>
                <c:pt idx="865">
                  <c:v>39.392197125256672</c:v>
                </c:pt>
                <c:pt idx="866">
                  <c:v>39.42505133470226</c:v>
                </c:pt>
                <c:pt idx="867">
                  <c:v>39.457905544147842</c:v>
                </c:pt>
                <c:pt idx="868">
                  <c:v>39.49075975359343</c:v>
                </c:pt>
                <c:pt idx="869">
                  <c:v>39.523613963039011</c:v>
                </c:pt>
                <c:pt idx="870">
                  <c:v>39.5564681724846</c:v>
                </c:pt>
                <c:pt idx="871">
                  <c:v>39.589322381930188</c:v>
                </c:pt>
                <c:pt idx="872">
                  <c:v>39.622176591375769</c:v>
                </c:pt>
                <c:pt idx="873">
                  <c:v>39.655030800821358</c:v>
                </c:pt>
                <c:pt idx="874">
                  <c:v>39.687885010266939</c:v>
                </c:pt>
                <c:pt idx="875">
                  <c:v>39.720739219712527</c:v>
                </c:pt>
                <c:pt idx="876">
                  <c:v>39.753593429158109</c:v>
                </c:pt>
                <c:pt idx="877">
                  <c:v>39.786447638603697</c:v>
                </c:pt>
                <c:pt idx="878">
                  <c:v>39.819301848049278</c:v>
                </c:pt>
                <c:pt idx="879">
                  <c:v>39.852156057494867</c:v>
                </c:pt>
                <c:pt idx="880">
                  <c:v>39.885010266940455</c:v>
                </c:pt>
                <c:pt idx="881">
                  <c:v>39.917864476386036</c:v>
                </c:pt>
                <c:pt idx="882">
                  <c:v>39.950718685831625</c:v>
                </c:pt>
                <c:pt idx="883">
                  <c:v>39.983572895277206</c:v>
                </c:pt>
                <c:pt idx="884">
                  <c:v>40.016427104722794</c:v>
                </c:pt>
                <c:pt idx="885">
                  <c:v>40.049281314168375</c:v>
                </c:pt>
                <c:pt idx="886">
                  <c:v>40.082135523613964</c:v>
                </c:pt>
                <c:pt idx="887">
                  <c:v>40.114989733059545</c:v>
                </c:pt>
                <c:pt idx="888">
                  <c:v>40.147843942505133</c:v>
                </c:pt>
                <c:pt idx="889">
                  <c:v>40.180698151950722</c:v>
                </c:pt>
                <c:pt idx="890">
                  <c:v>40.213552361396303</c:v>
                </c:pt>
                <c:pt idx="891">
                  <c:v>40.246406570841891</c:v>
                </c:pt>
                <c:pt idx="892">
                  <c:v>40.279260780287473</c:v>
                </c:pt>
                <c:pt idx="893">
                  <c:v>40.312114989733061</c:v>
                </c:pt>
                <c:pt idx="894">
                  <c:v>40.344969199178642</c:v>
                </c:pt>
                <c:pt idx="895">
                  <c:v>40.377823408624231</c:v>
                </c:pt>
                <c:pt idx="896">
                  <c:v>40.410677618069812</c:v>
                </c:pt>
                <c:pt idx="897">
                  <c:v>40.4435318275154</c:v>
                </c:pt>
                <c:pt idx="898">
                  <c:v>40.476386036960989</c:v>
                </c:pt>
                <c:pt idx="899">
                  <c:v>40.50924024640657</c:v>
                </c:pt>
                <c:pt idx="900">
                  <c:v>40.542094455852158</c:v>
                </c:pt>
                <c:pt idx="901">
                  <c:v>40.57494866529774</c:v>
                </c:pt>
                <c:pt idx="902">
                  <c:v>40.607802874743328</c:v>
                </c:pt>
                <c:pt idx="903">
                  <c:v>40.640657084188909</c:v>
                </c:pt>
                <c:pt idx="904">
                  <c:v>40.673511293634498</c:v>
                </c:pt>
                <c:pt idx="905">
                  <c:v>40.706365503080079</c:v>
                </c:pt>
                <c:pt idx="906">
                  <c:v>40.739219712525667</c:v>
                </c:pt>
                <c:pt idx="907">
                  <c:v>40.772073921971256</c:v>
                </c:pt>
                <c:pt idx="908">
                  <c:v>40.804928131416837</c:v>
                </c:pt>
                <c:pt idx="909">
                  <c:v>40.837782340862425</c:v>
                </c:pt>
                <c:pt idx="910">
                  <c:v>40.870636550308006</c:v>
                </c:pt>
                <c:pt idx="911">
                  <c:v>40.903490759753595</c:v>
                </c:pt>
                <c:pt idx="912">
                  <c:v>40.936344969199176</c:v>
                </c:pt>
                <c:pt idx="913">
                  <c:v>40.969199178644764</c:v>
                </c:pt>
                <c:pt idx="914">
                  <c:v>41.002053388090346</c:v>
                </c:pt>
                <c:pt idx="915">
                  <c:v>41.034907597535934</c:v>
                </c:pt>
                <c:pt idx="916">
                  <c:v>41.067761806981522</c:v>
                </c:pt>
                <c:pt idx="917">
                  <c:v>41.100616016427104</c:v>
                </c:pt>
                <c:pt idx="918">
                  <c:v>41.133470225872692</c:v>
                </c:pt>
                <c:pt idx="919">
                  <c:v>41.166324435318273</c:v>
                </c:pt>
                <c:pt idx="920">
                  <c:v>41.199178644763862</c:v>
                </c:pt>
                <c:pt idx="921">
                  <c:v>41.232032854209443</c:v>
                </c:pt>
                <c:pt idx="922">
                  <c:v>41.264887063655031</c:v>
                </c:pt>
                <c:pt idx="923">
                  <c:v>41.297741273100613</c:v>
                </c:pt>
                <c:pt idx="924">
                  <c:v>41.330595482546201</c:v>
                </c:pt>
                <c:pt idx="925">
                  <c:v>41.363449691991789</c:v>
                </c:pt>
                <c:pt idx="926">
                  <c:v>41.396303901437371</c:v>
                </c:pt>
                <c:pt idx="927">
                  <c:v>41.429158110882959</c:v>
                </c:pt>
                <c:pt idx="928">
                  <c:v>41.46201232032854</c:v>
                </c:pt>
                <c:pt idx="929">
                  <c:v>41.494866529774129</c:v>
                </c:pt>
                <c:pt idx="930">
                  <c:v>41.52772073921971</c:v>
                </c:pt>
                <c:pt idx="931">
                  <c:v>41.560574948665298</c:v>
                </c:pt>
                <c:pt idx="932">
                  <c:v>41.593429158110879</c:v>
                </c:pt>
                <c:pt idx="933">
                  <c:v>41.626283367556468</c:v>
                </c:pt>
                <c:pt idx="934">
                  <c:v>41.659137577002056</c:v>
                </c:pt>
                <c:pt idx="935">
                  <c:v>41.691991786447637</c:v>
                </c:pt>
                <c:pt idx="936">
                  <c:v>41.724845995893226</c:v>
                </c:pt>
                <c:pt idx="937">
                  <c:v>41.757700205338807</c:v>
                </c:pt>
                <c:pt idx="938">
                  <c:v>41.790554414784395</c:v>
                </c:pt>
                <c:pt idx="939">
                  <c:v>41.823408624229977</c:v>
                </c:pt>
                <c:pt idx="940">
                  <c:v>41.856262833675565</c:v>
                </c:pt>
                <c:pt idx="941">
                  <c:v>41.889117043121146</c:v>
                </c:pt>
                <c:pt idx="942">
                  <c:v>41.921971252566735</c:v>
                </c:pt>
                <c:pt idx="943">
                  <c:v>41.954825462012323</c:v>
                </c:pt>
                <c:pt idx="944">
                  <c:v>41.987679671457904</c:v>
                </c:pt>
                <c:pt idx="945">
                  <c:v>42.020533880903493</c:v>
                </c:pt>
                <c:pt idx="946">
                  <c:v>42.053388090349074</c:v>
                </c:pt>
                <c:pt idx="947">
                  <c:v>42.086242299794662</c:v>
                </c:pt>
                <c:pt idx="948">
                  <c:v>42.119096509240244</c:v>
                </c:pt>
                <c:pt idx="949">
                  <c:v>42.151950718685832</c:v>
                </c:pt>
                <c:pt idx="950">
                  <c:v>42.18480492813142</c:v>
                </c:pt>
                <c:pt idx="951">
                  <c:v>42.217659137577002</c:v>
                </c:pt>
                <c:pt idx="952">
                  <c:v>42.25051334702259</c:v>
                </c:pt>
                <c:pt idx="953">
                  <c:v>42.283367556468171</c:v>
                </c:pt>
                <c:pt idx="954">
                  <c:v>42.31622176591376</c:v>
                </c:pt>
                <c:pt idx="955">
                  <c:v>42.349075975359341</c:v>
                </c:pt>
                <c:pt idx="956">
                  <c:v>42.381930184804929</c:v>
                </c:pt>
                <c:pt idx="957">
                  <c:v>42.414784394250511</c:v>
                </c:pt>
                <c:pt idx="958">
                  <c:v>42.447638603696099</c:v>
                </c:pt>
                <c:pt idx="959">
                  <c:v>42.480492813141687</c:v>
                </c:pt>
                <c:pt idx="960">
                  <c:v>42.513347022587268</c:v>
                </c:pt>
                <c:pt idx="961">
                  <c:v>42.546201232032857</c:v>
                </c:pt>
                <c:pt idx="962">
                  <c:v>42.579055441478438</c:v>
                </c:pt>
                <c:pt idx="963">
                  <c:v>42.611909650924026</c:v>
                </c:pt>
                <c:pt idx="964">
                  <c:v>42.644763860369608</c:v>
                </c:pt>
                <c:pt idx="965">
                  <c:v>42.677618069815196</c:v>
                </c:pt>
                <c:pt idx="966">
                  <c:v>42.710472279260777</c:v>
                </c:pt>
                <c:pt idx="967">
                  <c:v>42.743326488706366</c:v>
                </c:pt>
                <c:pt idx="968">
                  <c:v>42.776180698151954</c:v>
                </c:pt>
                <c:pt idx="969">
                  <c:v>42.809034907597535</c:v>
                </c:pt>
                <c:pt idx="970">
                  <c:v>42.841889117043124</c:v>
                </c:pt>
                <c:pt idx="971">
                  <c:v>42.874743326488705</c:v>
                </c:pt>
                <c:pt idx="972">
                  <c:v>42.907597535934293</c:v>
                </c:pt>
                <c:pt idx="973">
                  <c:v>42.940451745379875</c:v>
                </c:pt>
                <c:pt idx="974">
                  <c:v>42.973305954825463</c:v>
                </c:pt>
                <c:pt idx="975">
                  <c:v>43.006160164271044</c:v>
                </c:pt>
                <c:pt idx="976">
                  <c:v>43.039014373716633</c:v>
                </c:pt>
                <c:pt idx="977">
                  <c:v>43.071868583162221</c:v>
                </c:pt>
                <c:pt idx="978">
                  <c:v>43.104722792607802</c:v>
                </c:pt>
                <c:pt idx="979">
                  <c:v>43.137577002053391</c:v>
                </c:pt>
                <c:pt idx="980">
                  <c:v>43.170431211498972</c:v>
                </c:pt>
                <c:pt idx="981">
                  <c:v>43.20328542094456</c:v>
                </c:pt>
                <c:pt idx="982">
                  <c:v>43.236139630390142</c:v>
                </c:pt>
                <c:pt idx="983">
                  <c:v>43.26899383983573</c:v>
                </c:pt>
                <c:pt idx="984">
                  <c:v>43.301848049281311</c:v>
                </c:pt>
                <c:pt idx="985">
                  <c:v>43.3347022587269</c:v>
                </c:pt>
                <c:pt idx="986">
                  <c:v>43.367556468172488</c:v>
                </c:pt>
                <c:pt idx="987">
                  <c:v>43.400410677618069</c:v>
                </c:pt>
                <c:pt idx="988">
                  <c:v>43.433264887063658</c:v>
                </c:pt>
                <c:pt idx="989">
                  <c:v>43.466119096509239</c:v>
                </c:pt>
                <c:pt idx="990">
                  <c:v>43.498973305954827</c:v>
                </c:pt>
                <c:pt idx="991">
                  <c:v>43.531827515400408</c:v>
                </c:pt>
                <c:pt idx="992">
                  <c:v>43.564681724845997</c:v>
                </c:pt>
                <c:pt idx="993">
                  <c:v>43.597535934291578</c:v>
                </c:pt>
                <c:pt idx="994">
                  <c:v>43.630390143737166</c:v>
                </c:pt>
                <c:pt idx="995">
                  <c:v>43.663244353182755</c:v>
                </c:pt>
                <c:pt idx="996">
                  <c:v>43.696098562628336</c:v>
                </c:pt>
                <c:pt idx="997">
                  <c:v>43.728952772073924</c:v>
                </c:pt>
                <c:pt idx="998">
                  <c:v>43.761806981519506</c:v>
                </c:pt>
                <c:pt idx="999">
                  <c:v>43.794661190965094</c:v>
                </c:pt>
                <c:pt idx="1000">
                  <c:v>43.827515400410675</c:v>
                </c:pt>
                <c:pt idx="1001">
                  <c:v>43.860369609856264</c:v>
                </c:pt>
                <c:pt idx="1002">
                  <c:v>43.893223819301845</c:v>
                </c:pt>
                <c:pt idx="1003">
                  <c:v>43.926078028747433</c:v>
                </c:pt>
                <c:pt idx="1004">
                  <c:v>43.958932238193022</c:v>
                </c:pt>
                <c:pt idx="1005">
                  <c:v>43.991786447638603</c:v>
                </c:pt>
                <c:pt idx="1006">
                  <c:v>44.024640657084191</c:v>
                </c:pt>
                <c:pt idx="1007">
                  <c:v>44.057494866529773</c:v>
                </c:pt>
                <c:pt idx="1008">
                  <c:v>44.090349075975361</c:v>
                </c:pt>
                <c:pt idx="1009">
                  <c:v>44.123203285420942</c:v>
                </c:pt>
                <c:pt idx="1010">
                  <c:v>44.156057494866531</c:v>
                </c:pt>
                <c:pt idx="1011">
                  <c:v>44.188911704312112</c:v>
                </c:pt>
                <c:pt idx="1012">
                  <c:v>44.2217659137577</c:v>
                </c:pt>
                <c:pt idx="1013">
                  <c:v>44.254620123203289</c:v>
                </c:pt>
                <c:pt idx="1014">
                  <c:v>44.28747433264887</c:v>
                </c:pt>
                <c:pt idx="1015">
                  <c:v>44.320328542094458</c:v>
                </c:pt>
                <c:pt idx="1016">
                  <c:v>44.353182751540039</c:v>
                </c:pt>
                <c:pt idx="1017">
                  <c:v>44.386036960985628</c:v>
                </c:pt>
                <c:pt idx="1018">
                  <c:v>44.418891170431209</c:v>
                </c:pt>
                <c:pt idx="1019">
                  <c:v>44.451745379876797</c:v>
                </c:pt>
                <c:pt idx="1020">
                  <c:v>44.484599589322379</c:v>
                </c:pt>
                <c:pt idx="1021">
                  <c:v>44.517453798767967</c:v>
                </c:pt>
                <c:pt idx="1022">
                  <c:v>44.550308008213555</c:v>
                </c:pt>
                <c:pt idx="1023">
                  <c:v>44.583162217659137</c:v>
                </c:pt>
                <c:pt idx="1024">
                  <c:v>44.616016427104725</c:v>
                </c:pt>
                <c:pt idx="1025">
                  <c:v>44.648870636550306</c:v>
                </c:pt>
                <c:pt idx="1026">
                  <c:v>44.681724845995895</c:v>
                </c:pt>
                <c:pt idx="1027">
                  <c:v>44.714579055441476</c:v>
                </c:pt>
                <c:pt idx="1028">
                  <c:v>44.747433264887064</c:v>
                </c:pt>
                <c:pt idx="1029">
                  <c:v>44.780287474332646</c:v>
                </c:pt>
                <c:pt idx="1030">
                  <c:v>44.813141683778234</c:v>
                </c:pt>
                <c:pt idx="1031">
                  <c:v>44.845995893223822</c:v>
                </c:pt>
                <c:pt idx="1032">
                  <c:v>44.878850102669404</c:v>
                </c:pt>
                <c:pt idx="1033">
                  <c:v>44.911704312114992</c:v>
                </c:pt>
                <c:pt idx="1034">
                  <c:v>44.944558521560573</c:v>
                </c:pt>
                <c:pt idx="1035">
                  <c:v>44.977412731006162</c:v>
                </c:pt>
                <c:pt idx="1036">
                  <c:v>45.010266940451743</c:v>
                </c:pt>
                <c:pt idx="1037">
                  <c:v>45.043121149897331</c:v>
                </c:pt>
                <c:pt idx="1038">
                  <c:v>45.075975359342912</c:v>
                </c:pt>
                <c:pt idx="1039">
                  <c:v>45.108829568788501</c:v>
                </c:pt>
                <c:pt idx="1040">
                  <c:v>45.141683778234089</c:v>
                </c:pt>
                <c:pt idx="1041">
                  <c:v>45.17453798767967</c:v>
                </c:pt>
                <c:pt idx="1042">
                  <c:v>45.207392197125259</c:v>
                </c:pt>
                <c:pt idx="1043">
                  <c:v>45.24024640657084</c:v>
                </c:pt>
                <c:pt idx="1044">
                  <c:v>45.273100616016428</c:v>
                </c:pt>
                <c:pt idx="1045">
                  <c:v>45.30595482546201</c:v>
                </c:pt>
                <c:pt idx="1046">
                  <c:v>45.338809034907598</c:v>
                </c:pt>
                <c:pt idx="1047">
                  <c:v>45.371663244353179</c:v>
                </c:pt>
                <c:pt idx="1048">
                  <c:v>45.404517453798768</c:v>
                </c:pt>
                <c:pt idx="1049">
                  <c:v>45.437371663244356</c:v>
                </c:pt>
                <c:pt idx="1050">
                  <c:v>45.470225872689937</c:v>
                </c:pt>
                <c:pt idx="1051">
                  <c:v>45.503080082135526</c:v>
                </c:pt>
                <c:pt idx="1052">
                  <c:v>45.535934291581107</c:v>
                </c:pt>
                <c:pt idx="1053">
                  <c:v>45.568788501026695</c:v>
                </c:pt>
                <c:pt idx="1054">
                  <c:v>45.601642710472277</c:v>
                </c:pt>
                <c:pt idx="1055">
                  <c:v>45.634496919917865</c:v>
                </c:pt>
                <c:pt idx="1056">
                  <c:v>45.667351129363446</c:v>
                </c:pt>
                <c:pt idx="1057">
                  <c:v>45.700205338809035</c:v>
                </c:pt>
                <c:pt idx="1058">
                  <c:v>45.733059548254623</c:v>
                </c:pt>
                <c:pt idx="1059">
                  <c:v>45.765913757700204</c:v>
                </c:pt>
                <c:pt idx="1060">
                  <c:v>45.798767967145793</c:v>
                </c:pt>
                <c:pt idx="1061">
                  <c:v>45.831622176591374</c:v>
                </c:pt>
                <c:pt idx="1062">
                  <c:v>45.864476386036962</c:v>
                </c:pt>
                <c:pt idx="1063">
                  <c:v>45.897330595482543</c:v>
                </c:pt>
                <c:pt idx="1064">
                  <c:v>45.930184804928132</c:v>
                </c:pt>
                <c:pt idx="1065">
                  <c:v>45.963039014373713</c:v>
                </c:pt>
                <c:pt idx="1066">
                  <c:v>45.995893223819301</c:v>
                </c:pt>
                <c:pt idx="1067">
                  <c:v>46.02874743326489</c:v>
                </c:pt>
                <c:pt idx="1068">
                  <c:v>46.061601642710471</c:v>
                </c:pt>
                <c:pt idx="1069">
                  <c:v>46.094455852156059</c:v>
                </c:pt>
                <c:pt idx="1070">
                  <c:v>46.127310061601641</c:v>
                </c:pt>
                <c:pt idx="1071">
                  <c:v>46.160164271047229</c:v>
                </c:pt>
                <c:pt idx="1072">
                  <c:v>46.19301848049281</c:v>
                </c:pt>
                <c:pt idx="1073">
                  <c:v>46.225872689938399</c:v>
                </c:pt>
                <c:pt idx="1074">
                  <c:v>46.258726899383987</c:v>
                </c:pt>
                <c:pt idx="1075">
                  <c:v>46.291581108829568</c:v>
                </c:pt>
                <c:pt idx="1076">
                  <c:v>46.324435318275157</c:v>
                </c:pt>
                <c:pt idx="1077">
                  <c:v>46.357289527720738</c:v>
                </c:pt>
                <c:pt idx="1078">
                  <c:v>46.390143737166326</c:v>
                </c:pt>
                <c:pt idx="1079">
                  <c:v>46.422997946611908</c:v>
                </c:pt>
                <c:pt idx="1080">
                  <c:v>46.455852156057496</c:v>
                </c:pt>
                <c:pt idx="1081">
                  <c:v>46.488706365503077</c:v>
                </c:pt>
                <c:pt idx="1082">
                  <c:v>46.521560574948666</c:v>
                </c:pt>
                <c:pt idx="1083">
                  <c:v>46.554414784394254</c:v>
                </c:pt>
                <c:pt idx="1084">
                  <c:v>46.587268993839835</c:v>
                </c:pt>
                <c:pt idx="1085">
                  <c:v>46.620123203285424</c:v>
                </c:pt>
                <c:pt idx="1086">
                  <c:v>46.652977412731005</c:v>
                </c:pt>
                <c:pt idx="1087">
                  <c:v>46.685831622176593</c:v>
                </c:pt>
                <c:pt idx="1088">
                  <c:v>46.718685831622174</c:v>
                </c:pt>
                <c:pt idx="1089">
                  <c:v>46.751540041067763</c:v>
                </c:pt>
                <c:pt idx="1090">
                  <c:v>46.784394250513344</c:v>
                </c:pt>
                <c:pt idx="1091">
                  <c:v>46.817248459958932</c:v>
                </c:pt>
                <c:pt idx="1092">
                  <c:v>46.850102669404521</c:v>
                </c:pt>
                <c:pt idx="1093">
                  <c:v>46.882956878850102</c:v>
                </c:pt>
                <c:pt idx="1094">
                  <c:v>46.91581108829569</c:v>
                </c:pt>
                <c:pt idx="1095">
                  <c:v>46.948665297741272</c:v>
                </c:pt>
                <c:pt idx="1096">
                  <c:v>46.98151950718686</c:v>
                </c:pt>
                <c:pt idx="1097">
                  <c:v>47.014373716632441</c:v>
                </c:pt>
                <c:pt idx="1098">
                  <c:v>47.04722792607803</c:v>
                </c:pt>
                <c:pt idx="1099">
                  <c:v>47.080082135523611</c:v>
                </c:pt>
                <c:pt idx="1100">
                  <c:v>47.112936344969199</c:v>
                </c:pt>
                <c:pt idx="1101">
                  <c:v>47.145790554414788</c:v>
                </c:pt>
                <c:pt idx="1102">
                  <c:v>47.178644763860369</c:v>
                </c:pt>
                <c:pt idx="1103">
                  <c:v>47.211498973305957</c:v>
                </c:pt>
                <c:pt idx="1104">
                  <c:v>47.244353182751539</c:v>
                </c:pt>
                <c:pt idx="1105">
                  <c:v>47.277207392197127</c:v>
                </c:pt>
                <c:pt idx="1106">
                  <c:v>47.310061601642708</c:v>
                </c:pt>
                <c:pt idx="1107">
                  <c:v>47.342915811088297</c:v>
                </c:pt>
                <c:pt idx="1108">
                  <c:v>47.375770020533878</c:v>
                </c:pt>
                <c:pt idx="1109">
                  <c:v>47.408624229979466</c:v>
                </c:pt>
                <c:pt idx="1110">
                  <c:v>47.441478439425055</c:v>
                </c:pt>
                <c:pt idx="1111">
                  <c:v>47.474332648870636</c:v>
                </c:pt>
                <c:pt idx="1112">
                  <c:v>47.507186858316224</c:v>
                </c:pt>
                <c:pt idx="1113">
                  <c:v>47.540041067761805</c:v>
                </c:pt>
                <c:pt idx="1114">
                  <c:v>47.572895277207394</c:v>
                </c:pt>
                <c:pt idx="1115">
                  <c:v>47.605749486652975</c:v>
                </c:pt>
                <c:pt idx="1116">
                  <c:v>47.638603696098563</c:v>
                </c:pt>
                <c:pt idx="1117">
                  <c:v>47.671457905544145</c:v>
                </c:pt>
                <c:pt idx="1118">
                  <c:v>47.704312114989733</c:v>
                </c:pt>
                <c:pt idx="1119">
                  <c:v>47.737166324435321</c:v>
                </c:pt>
                <c:pt idx="1120">
                  <c:v>47.770020533880903</c:v>
                </c:pt>
                <c:pt idx="1121">
                  <c:v>47.802874743326491</c:v>
                </c:pt>
                <c:pt idx="1122">
                  <c:v>47.835728952772072</c:v>
                </c:pt>
                <c:pt idx="1123">
                  <c:v>47.868583162217661</c:v>
                </c:pt>
                <c:pt idx="1124">
                  <c:v>47.901437371663242</c:v>
                </c:pt>
                <c:pt idx="1125">
                  <c:v>47.93429158110883</c:v>
                </c:pt>
                <c:pt idx="1126">
                  <c:v>47.967145790554412</c:v>
                </c:pt>
                <c:pt idx="1127">
                  <c:v>48</c:v>
                </c:pt>
                <c:pt idx="1128">
                  <c:v>48.032854209445588</c:v>
                </c:pt>
                <c:pt idx="1129">
                  <c:v>48.06570841889117</c:v>
                </c:pt>
                <c:pt idx="1130">
                  <c:v>48.098562628336758</c:v>
                </c:pt>
                <c:pt idx="1131">
                  <c:v>48.131416837782339</c:v>
                </c:pt>
                <c:pt idx="1132">
                  <c:v>48.164271047227928</c:v>
                </c:pt>
                <c:pt idx="1133">
                  <c:v>48.197125256673509</c:v>
                </c:pt>
                <c:pt idx="1134">
                  <c:v>48.229979466119097</c:v>
                </c:pt>
                <c:pt idx="1135">
                  <c:v>48.262833675564679</c:v>
                </c:pt>
                <c:pt idx="1136">
                  <c:v>48.295687885010267</c:v>
                </c:pt>
                <c:pt idx="1137">
                  <c:v>48.328542094455855</c:v>
                </c:pt>
                <c:pt idx="1138">
                  <c:v>48.361396303901437</c:v>
                </c:pt>
                <c:pt idx="1139">
                  <c:v>48.394250513347025</c:v>
                </c:pt>
                <c:pt idx="1140">
                  <c:v>48.427104722792606</c:v>
                </c:pt>
                <c:pt idx="1141">
                  <c:v>48.459958932238195</c:v>
                </c:pt>
                <c:pt idx="1142">
                  <c:v>48.492813141683776</c:v>
                </c:pt>
                <c:pt idx="1143">
                  <c:v>48.525667351129364</c:v>
                </c:pt>
                <c:pt idx="1144">
                  <c:v>48.558521560574945</c:v>
                </c:pt>
                <c:pt idx="1145">
                  <c:v>48.591375770020534</c:v>
                </c:pt>
                <c:pt idx="1146">
                  <c:v>48.624229979466122</c:v>
                </c:pt>
                <c:pt idx="1147">
                  <c:v>48.657084188911703</c:v>
                </c:pt>
                <c:pt idx="1148">
                  <c:v>48.689938398357292</c:v>
                </c:pt>
                <c:pt idx="1149">
                  <c:v>48.722792607802873</c:v>
                </c:pt>
                <c:pt idx="1150">
                  <c:v>48.755646817248461</c:v>
                </c:pt>
                <c:pt idx="1151">
                  <c:v>48.788501026694043</c:v>
                </c:pt>
                <c:pt idx="1152">
                  <c:v>48.821355236139631</c:v>
                </c:pt>
                <c:pt idx="1153">
                  <c:v>48.854209445585212</c:v>
                </c:pt>
                <c:pt idx="1154">
                  <c:v>48.887063655030801</c:v>
                </c:pt>
                <c:pt idx="1155">
                  <c:v>48.919917864476389</c:v>
                </c:pt>
                <c:pt idx="1156">
                  <c:v>48.95277207392197</c:v>
                </c:pt>
                <c:pt idx="1157">
                  <c:v>48.985626283367559</c:v>
                </c:pt>
                <c:pt idx="1158">
                  <c:v>49.01848049281314</c:v>
                </c:pt>
                <c:pt idx="1159">
                  <c:v>49.051334702258728</c:v>
                </c:pt>
                <c:pt idx="1160">
                  <c:v>49.08418891170431</c:v>
                </c:pt>
                <c:pt idx="1161">
                  <c:v>49.117043121149898</c:v>
                </c:pt>
                <c:pt idx="1162">
                  <c:v>49.149897330595479</c:v>
                </c:pt>
                <c:pt idx="1163">
                  <c:v>49.182751540041068</c:v>
                </c:pt>
                <c:pt idx="1164">
                  <c:v>49.215605749486656</c:v>
                </c:pt>
                <c:pt idx="1165">
                  <c:v>49.248459958932237</c:v>
                </c:pt>
                <c:pt idx="1166">
                  <c:v>49.281314168377826</c:v>
                </c:pt>
                <c:pt idx="1167">
                  <c:v>49.314168377823407</c:v>
                </c:pt>
                <c:pt idx="1168">
                  <c:v>49.347022587268995</c:v>
                </c:pt>
                <c:pt idx="1169">
                  <c:v>49.379876796714576</c:v>
                </c:pt>
                <c:pt idx="1170">
                  <c:v>49.412731006160165</c:v>
                </c:pt>
                <c:pt idx="1171">
                  <c:v>49.445585215605746</c:v>
                </c:pt>
                <c:pt idx="1172">
                  <c:v>49.478439425051334</c:v>
                </c:pt>
                <c:pt idx="1173">
                  <c:v>49.511293634496923</c:v>
                </c:pt>
                <c:pt idx="1174">
                  <c:v>49.544147843942504</c:v>
                </c:pt>
                <c:pt idx="1175">
                  <c:v>49.577002053388092</c:v>
                </c:pt>
                <c:pt idx="1176">
                  <c:v>49.609856262833674</c:v>
                </c:pt>
                <c:pt idx="1177">
                  <c:v>49.642710472279262</c:v>
                </c:pt>
                <c:pt idx="1178">
                  <c:v>49.675564681724843</c:v>
                </c:pt>
                <c:pt idx="1179">
                  <c:v>49.708418891170432</c:v>
                </c:pt>
                <c:pt idx="1180">
                  <c:v>49.741273100616013</c:v>
                </c:pt>
                <c:pt idx="1181">
                  <c:v>49.774127310061601</c:v>
                </c:pt>
                <c:pt idx="1182">
                  <c:v>49.80698151950719</c:v>
                </c:pt>
                <c:pt idx="1183">
                  <c:v>49.839835728952771</c:v>
                </c:pt>
                <c:pt idx="1184">
                  <c:v>49.872689938398359</c:v>
                </c:pt>
                <c:pt idx="1185">
                  <c:v>49.905544147843941</c:v>
                </c:pt>
                <c:pt idx="1186">
                  <c:v>49.938398357289529</c:v>
                </c:pt>
                <c:pt idx="1187">
                  <c:v>49.97125256673511</c:v>
                </c:pt>
                <c:pt idx="1188">
                  <c:v>50.004106776180699</c:v>
                </c:pt>
                <c:pt idx="1189">
                  <c:v>50.036960985626287</c:v>
                </c:pt>
                <c:pt idx="1190">
                  <c:v>50.069815195071868</c:v>
                </c:pt>
                <c:pt idx="1191">
                  <c:v>50.102669404517457</c:v>
                </c:pt>
                <c:pt idx="1192">
                  <c:v>50.135523613963038</c:v>
                </c:pt>
                <c:pt idx="1193">
                  <c:v>50.168377823408626</c:v>
                </c:pt>
                <c:pt idx="1194">
                  <c:v>50.201232032854207</c:v>
                </c:pt>
                <c:pt idx="1195">
                  <c:v>50.234086242299796</c:v>
                </c:pt>
                <c:pt idx="1196">
                  <c:v>50.266940451745377</c:v>
                </c:pt>
                <c:pt idx="1197">
                  <c:v>50.299794661190965</c:v>
                </c:pt>
                <c:pt idx="1198">
                  <c:v>50.332648870636554</c:v>
                </c:pt>
                <c:pt idx="1199">
                  <c:v>50.365503080082135</c:v>
                </c:pt>
                <c:pt idx="1200">
                  <c:v>50.398357289527723</c:v>
                </c:pt>
                <c:pt idx="1201">
                  <c:v>50.431211498973305</c:v>
                </c:pt>
                <c:pt idx="1202">
                  <c:v>50.464065708418893</c:v>
                </c:pt>
                <c:pt idx="1203">
                  <c:v>50.496919917864474</c:v>
                </c:pt>
                <c:pt idx="1204">
                  <c:v>50.529774127310063</c:v>
                </c:pt>
                <c:pt idx="1205">
                  <c:v>50.562628336755644</c:v>
                </c:pt>
                <c:pt idx="1206">
                  <c:v>50.595482546201232</c:v>
                </c:pt>
                <c:pt idx="1207">
                  <c:v>50.628336755646821</c:v>
                </c:pt>
                <c:pt idx="1208">
                  <c:v>50.661190965092402</c:v>
                </c:pt>
                <c:pt idx="1209">
                  <c:v>50.69404517453799</c:v>
                </c:pt>
                <c:pt idx="1210">
                  <c:v>50.726899383983572</c:v>
                </c:pt>
                <c:pt idx="1211">
                  <c:v>50.75975359342916</c:v>
                </c:pt>
                <c:pt idx="1212">
                  <c:v>50.792607802874741</c:v>
                </c:pt>
                <c:pt idx="1213">
                  <c:v>50.82546201232033</c:v>
                </c:pt>
                <c:pt idx="1214">
                  <c:v>50.858316221765911</c:v>
                </c:pt>
                <c:pt idx="1215">
                  <c:v>50.891170431211499</c:v>
                </c:pt>
                <c:pt idx="1216">
                  <c:v>50.924024640657088</c:v>
                </c:pt>
                <c:pt idx="1217">
                  <c:v>50.956878850102669</c:v>
                </c:pt>
                <c:pt idx="1218">
                  <c:v>50.989733059548257</c:v>
                </c:pt>
                <c:pt idx="1219">
                  <c:v>51.022587268993838</c:v>
                </c:pt>
                <c:pt idx="1220">
                  <c:v>51.055441478439427</c:v>
                </c:pt>
                <c:pt idx="1221">
                  <c:v>51.088295687885008</c:v>
                </c:pt>
                <c:pt idx="1222">
                  <c:v>51.121149897330596</c:v>
                </c:pt>
                <c:pt idx="1223">
                  <c:v>51.154004106776178</c:v>
                </c:pt>
                <c:pt idx="1224">
                  <c:v>51.186858316221766</c:v>
                </c:pt>
                <c:pt idx="1225">
                  <c:v>51.219712525667354</c:v>
                </c:pt>
                <c:pt idx="1226">
                  <c:v>51.252566735112936</c:v>
                </c:pt>
                <c:pt idx="1227">
                  <c:v>51.285420944558524</c:v>
                </c:pt>
                <c:pt idx="1228">
                  <c:v>51.318275154004105</c:v>
                </c:pt>
                <c:pt idx="1229">
                  <c:v>51.351129363449694</c:v>
                </c:pt>
                <c:pt idx="1230">
                  <c:v>51.383983572895275</c:v>
                </c:pt>
                <c:pt idx="1231">
                  <c:v>51.416837782340863</c:v>
                </c:pt>
                <c:pt idx="1232">
                  <c:v>51.449691991786445</c:v>
                </c:pt>
                <c:pt idx="1233">
                  <c:v>51.482546201232033</c:v>
                </c:pt>
                <c:pt idx="1234">
                  <c:v>51.515400410677621</c:v>
                </c:pt>
                <c:pt idx="1235">
                  <c:v>51.548254620123203</c:v>
                </c:pt>
                <c:pt idx="1236">
                  <c:v>51.581108829568791</c:v>
                </c:pt>
                <c:pt idx="1237">
                  <c:v>51.613963039014372</c:v>
                </c:pt>
                <c:pt idx="1238">
                  <c:v>51.646817248459961</c:v>
                </c:pt>
                <c:pt idx="1239">
                  <c:v>51.679671457905542</c:v>
                </c:pt>
                <c:pt idx="1240">
                  <c:v>51.71252566735113</c:v>
                </c:pt>
                <c:pt idx="1241">
                  <c:v>51.745379876796711</c:v>
                </c:pt>
                <c:pt idx="1242">
                  <c:v>51.7782340862423</c:v>
                </c:pt>
                <c:pt idx="1243">
                  <c:v>51.811088295687888</c:v>
                </c:pt>
                <c:pt idx="1244">
                  <c:v>51.843942505133469</c:v>
                </c:pt>
                <c:pt idx="1245">
                  <c:v>51.876796714579058</c:v>
                </c:pt>
                <c:pt idx="1246">
                  <c:v>51.909650924024639</c:v>
                </c:pt>
                <c:pt idx="1247">
                  <c:v>51.942505133470227</c:v>
                </c:pt>
                <c:pt idx="1248">
                  <c:v>51.975359342915809</c:v>
                </c:pt>
                <c:pt idx="1249">
                  <c:v>52.008213552361397</c:v>
                </c:pt>
                <c:pt idx="1250">
                  <c:v>52.041067761806978</c:v>
                </c:pt>
                <c:pt idx="1251">
                  <c:v>52.073921971252567</c:v>
                </c:pt>
                <c:pt idx="1252">
                  <c:v>52.106776180698155</c:v>
                </c:pt>
                <c:pt idx="1253">
                  <c:v>52.139630390143736</c:v>
                </c:pt>
                <c:pt idx="1254">
                  <c:v>52.172484599589325</c:v>
                </c:pt>
                <c:pt idx="1255">
                  <c:v>52.205338809034906</c:v>
                </c:pt>
                <c:pt idx="1256">
                  <c:v>52.238193018480494</c:v>
                </c:pt>
                <c:pt idx="1257">
                  <c:v>52.271047227926076</c:v>
                </c:pt>
                <c:pt idx="1258">
                  <c:v>52.303901437371664</c:v>
                </c:pt>
                <c:pt idx="1259">
                  <c:v>52.369609856262834</c:v>
                </c:pt>
                <c:pt idx="1260">
                  <c:v>52.402464065708422</c:v>
                </c:pt>
                <c:pt idx="1261">
                  <c:v>52.435318275154003</c:v>
                </c:pt>
                <c:pt idx="1262">
                  <c:v>52.468172484599592</c:v>
                </c:pt>
                <c:pt idx="1263">
                  <c:v>52.501026694045173</c:v>
                </c:pt>
                <c:pt idx="1264">
                  <c:v>52.533880903490761</c:v>
                </c:pt>
                <c:pt idx="1265">
                  <c:v>52.566735112936342</c:v>
                </c:pt>
                <c:pt idx="1266">
                  <c:v>52.599589322381931</c:v>
                </c:pt>
                <c:pt idx="1267">
                  <c:v>52.632443531827512</c:v>
                </c:pt>
                <c:pt idx="1268">
                  <c:v>52.6652977412731</c:v>
                </c:pt>
                <c:pt idx="1269">
                  <c:v>52.698151950718689</c:v>
                </c:pt>
                <c:pt idx="1270">
                  <c:v>52.73100616016427</c:v>
                </c:pt>
                <c:pt idx="1271">
                  <c:v>52.763860369609858</c:v>
                </c:pt>
                <c:pt idx="1272">
                  <c:v>52.829568788501028</c:v>
                </c:pt>
                <c:pt idx="1273">
                  <c:v>52.862422997946609</c:v>
                </c:pt>
                <c:pt idx="1274">
                  <c:v>52.895277207392198</c:v>
                </c:pt>
                <c:pt idx="1275">
                  <c:v>52.928131416837779</c:v>
                </c:pt>
                <c:pt idx="1276">
                  <c:v>52.960985626283367</c:v>
                </c:pt>
                <c:pt idx="1277">
                  <c:v>52.993839835728956</c:v>
                </c:pt>
                <c:pt idx="1278">
                  <c:v>53.026694045174537</c:v>
                </c:pt>
                <c:pt idx="1279">
                  <c:v>53.059548254620125</c:v>
                </c:pt>
                <c:pt idx="1280">
                  <c:v>53.092402464065707</c:v>
                </c:pt>
                <c:pt idx="1281">
                  <c:v>53.125256673511295</c:v>
                </c:pt>
                <c:pt idx="1282">
                  <c:v>53.158110882956876</c:v>
                </c:pt>
                <c:pt idx="1283">
                  <c:v>53.190965092402465</c:v>
                </c:pt>
                <c:pt idx="1284">
                  <c:v>53.223819301848046</c:v>
                </c:pt>
                <c:pt idx="1285">
                  <c:v>53.256673511293634</c:v>
                </c:pt>
                <c:pt idx="1286">
                  <c:v>53.289527720739223</c:v>
                </c:pt>
                <c:pt idx="1287">
                  <c:v>53.322381930184804</c:v>
                </c:pt>
                <c:pt idx="1288">
                  <c:v>53.355236139630392</c:v>
                </c:pt>
                <c:pt idx="1289">
                  <c:v>53.388090349075974</c:v>
                </c:pt>
                <c:pt idx="1290">
                  <c:v>53.420944558521562</c:v>
                </c:pt>
                <c:pt idx="1291">
                  <c:v>53.453798767967143</c:v>
                </c:pt>
                <c:pt idx="1292">
                  <c:v>53.486652977412732</c:v>
                </c:pt>
                <c:pt idx="1293">
                  <c:v>53.519507186858313</c:v>
                </c:pt>
                <c:pt idx="1294">
                  <c:v>53.552361396303901</c:v>
                </c:pt>
                <c:pt idx="1295">
                  <c:v>53.585215605749489</c:v>
                </c:pt>
                <c:pt idx="1296">
                  <c:v>53.618069815195071</c:v>
                </c:pt>
                <c:pt idx="1297">
                  <c:v>53.650924024640659</c:v>
                </c:pt>
                <c:pt idx="1298">
                  <c:v>53.68377823408624</c:v>
                </c:pt>
                <c:pt idx="1299">
                  <c:v>53.716632443531829</c:v>
                </c:pt>
                <c:pt idx="1300">
                  <c:v>53.74948665297741</c:v>
                </c:pt>
                <c:pt idx="1301">
                  <c:v>53.782340862422998</c:v>
                </c:pt>
                <c:pt idx="1302">
                  <c:v>53.81519507186858</c:v>
                </c:pt>
                <c:pt idx="1303">
                  <c:v>53.848049281314168</c:v>
                </c:pt>
                <c:pt idx="1304">
                  <c:v>53.880903490759756</c:v>
                </c:pt>
                <c:pt idx="1305">
                  <c:v>53.913757700205338</c:v>
                </c:pt>
                <c:pt idx="1306">
                  <c:v>53.946611909650926</c:v>
                </c:pt>
                <c:pt idx="1307">
                  <c:v>53.979466119096507</c:v>
                </c:pt>
                <c:pt idx="1308">
                  <c:v>54.012320328542096</c:v>
                </c:pt>
                <c:pt idx="1309">
                  <c:v>54.045174537987677</c:v>
                </c:pt>
                <c:pt idx="1310">
                  <c:v>54.078028747433265</c:v>
                </c:pt>
                <c:pt idx="1311">
                  <c:v>54.110882956878854</c:v>
                </c:pt>
                <c:pt idx="1312">
                  <c:v>54.143737166324435</c:v>
                </c:pt>
                <c:pt idx="1313">
                  <c:v>54.209445585215605</c:v>
                </c:pt>
                <c:pt idx="1314">
                  <c:v>54.242299794661193</c:v>
                </c:pt>
                <c:pt idx="1315">
                  <c:v>54.308008213552363</c:v>
                </c:pt>
                <c:pt idx="1316">
                  <c:v>54.340862422997944</c:v>
                </c:pt>
                <c:pt idx="1317">
                  <c:v>54.373716632443532</c:v>
                </c:pt>
                <c:pt idx="1318">
                  <c:v>54.47227926078029</c:v>
                </c:pt>
                <c:pt idx="1319">
                  <c:v>54.505133470225871</c:v>
                </c:pt>
                <c:pt idx="1320">
                  <c:v>54.53798767967146</c:v>
                </c:pt>
                <c:pt idx="1321">
                  <c:v>54.767967145790557</c:v>
                </c:pt>
                <c:pt idx="1322">
                  <c:v>54.800821355236138</c:v>
                </c:pt>
                <c:pt idx="1323">
                  <c:v>54.866529774127308</c:v>
                </c:pt>
                <c:pt idx="1324">
                  <c:v>54.899383983572896</c:v>
                </c:pt>
                <c:pt idx="1325">
                  <c:v>54.997946611909654</c:v>
                </c:pt>
                <c:pt idx="1326">
                  <c:v>55.096509240246405</c:v>
                </c:pt>
                <c:pt idx="1327">
                  <c:v>55.195071868583163</c:v>
                </c:pt>
              </c:numCache>
            </c:numRef>
          </c:xVal>
          <c:yVal>
            <c:numRef>
              <c:f>'slide 41 calc CIF'!$N$32:$N$1359</c:f>
              <c:numCache>
                <c:formatCode>General</c:formatCode>
                <c:ptCount val="1328"/>
                <c:pt idx="0">
                  <c:v>0</c:v>
                </c:pt>
                <c:pt idx="1">
                  <c:v>2.2724690376093624E-2</c:v>
                </c:pt>
                <c:pt idx="2">
                  <c:v>3.4090910852403754E-2</c:v>
                </c:pt>
                <c:pt idx="3">
                  <c:v>4.545713132871388E-2</c:v>
                </c:pt>
                <c:pt idx="4">
                  <c:v>7.9555792757644281E-2</c:v>
                </c:pt>
                <c:pt idx="5">
                  <c:v>9.0922013233954407E-2</c:v>
                </c:pt>
                <c:pt idx="6">
                  <c:v>0.10228823371026455</c:v>
                </c:pt>
                <c:pt idx="7">
                  <c:v>0.11365445418657467</c:v>
                </c:pt>
                <c:pt idx="8">
                  <c:v>0.1250206746628848</c:v>
                </c:pt>
                <c:pt idx="9">
                  <c:v>0.1250206746628848</c:v>
                </c:pt>
                <c:pt idx="10">
                  <c:v>0.15912321711405841</c:v>
                </c:pt>
                <c:pt idx="11">
                  <c:v>0.15912321711405841</c:v>
                </c:pt>
                <c:pt idx="12">
                  <c:v>0.17049202567507935</c:v>
                </c:pt>
                <c:pt idx="13">
                  <c:v>0.18186212908901156</c:v>
                </c:pt>
                <c:pt idx="14">
                  <c:v>0.1932322325029438</c:v>
                </c:pt>
                <c:pt idx="15">
                  <c:v>0.21597243933080823</c:v>
                </c:pt>
                <c:pt idx="16">
                  <c:v>0.21597243933080823</c:v>
                </c:pt>
                <c:pt idx="17">
                  <c:v>0.23872042236071114</c:v>
                </c:pt>
                <c:pt idx="18">
                  <c:v>0.26147359366362805</c:v>
                </c:pt>
                <c:pt idx="19">
                  <c:v>0.28422676496654498</c:v>
                </c:pt>
                <c:pt idx="20">
                  <c:v>0.29560335061800341</c:v>
                </c:pt>
                <c:pt idx="21">
                  <c:v>0.31835652192092034</c:v>
                </c:pt>
                <c:pt idx="22">
                  <c:v>0.32973310757237878</c:v>
                </c:pt>
                <c:pt idx="23">
                  <c:v>0.35248627887529577</c:v>
                </c:pt>
                <c:pt idx="24">
                  <c:v>0.3638628645267542</c:v>
                </c:pt>
                <c:pt idx="25">
                  <c:v>0.38661603582967119</c:v>
                </c:pt>
                <c:pt idx="26">
                  <c:v>0.39799262148112963</c:v>
                </c:pt>
                <c:pt idx="27">
                  <c:v>0.40936920713258812</c:v>
                </c:pt>
                <c:pt idx="28">
                  <c:v>0.42074579278404661</c:v>
                </c:pt>
                <c:pt idx="29">
                  <c:v>0.43212237843550511</c:v>
                </c:pt>
                <c:pt idx="30">
                  <c:v>0.44349896408696365</c:v>
                </c:pt>
                <c:pt idx="31">
                  <c:v>0.45487554973842215</c:v>
                </c:pt>
                <c:pt idx="32">
                  <c:v>0.47762872104133902</c:v>
                </c:pt>
                <c:pt idx="33">
                  <c:v>0.48900530669279751</c:v>
                </c:pt>
                <c:pt idx="34">
                  <c:v>0.50038189234425601</c:v>
                </c:pt>
                <c:pt idx="35">
                  <c:v>0.5117584779957145</c:v>
                </c:pt>
                <c:pt idx="36">
                  <c:v>0.52313506364717299</c:v>
                </c:pt>
                <c:pt idx="37">
                  <c:v>0.53451164929863149</c:v>
                </c:pt>
                <c:pt idx="38">
                  <c:v>0.53451164929863149</c:v>
                </c:pt>
                <c:pt idx="39">
                  <c:v>0.54588953632113235</c:v>
                </c:pt>
                <c:pt idx="40">
                  <c:v>0.55726742334363311</c:v>
                </c:pt>
                <c:pt idx="41">
                  <c:v>0.5800231973886345</c:v>
                </c:pt>
                <c:pt idx="42">
                  <c:v>0.5800231973886345</c:v>
                </c:pt>
                <c:pt idx="43">
                  <c:v>0.59140238667587408</c:v>
                </c:pt>
                <c:pt idx="44">
                  <c:v>0.59140238667587408</c:v>
                </c:pt>
                <c:pt idx="45">
                  <c:v>0.60278287867510982</c:v>
                </c:pt>
                <c:pt idx="46">
                  <c:v>0.62554386267358131</c:v>
                </c:pt>
                <c:pt idx="47">
                  <c:v>0.62554386267358131</c:v>
                </c:pt>
                <c:pt idx="48">
                  <c:v>0.63692435467281705</c:v>
                </c:pt>
                <c:pt idx="49">
                  <c:v>0.6483048466720529</c:v>
                </c:pt>
                <c:pt idx="50">
                  <c:v>0.65968533867128865</c:v>
                </c:pt>
                <c:pt idx="51">
                  <c:v>0.67106583067052439</c:v>
                </c:pt>
                <c:pt idx="52">
                  <c:v>0.68244632266976024</c:v>
                </c:pt>
                <c:pt idx="53">
                  <c:v>0.69382681466899598</c:v>
                </c:pt>
                <c:pt idx="54">
                  <c:v>0.70520730666823173</c:v>
                </c:pt>
                <c:pt idx="55">
                  <c:v>0.71658779866746758</c:v>
                </c:pt>
                <c:pt idx="56">
                  <c:v>0.72796829066670332</c:v>
                </c:pt>
                <c:pt idx="57">
                  <c:v>0.75072927466517481</c:v>
                </c:pt>
                <c:pt idx="58">
                  <c:v>0.76210976666441055</c:v>
                </c:pt>
                <c:pt idx="59">
                  <c:v>0.77349025866364629</c:v>
                </c:pt>
                <c:pt idx="60">
                  <c:v>0.78487075066288203</c:v>
                </c:pt>
                <c:pt idx="61">
                  <c:v>0.79625124266211778</c:v>
                </c:pt>
                <c:pt idx="62">
                  <c:v>0.79625124266211778</c:v>
                </c:pt>
                <c:pt idx="63">
                  <c:v>0.81901745126382541</c:v>
                </c:pt>
                <c:pt idx="64">
                  <c:v>0.81901745126382541</c:v>
                </c:pt>
                <c:pt idx="65">
                  <c:v>0.81901745126382541</c:v>
                </c:pt>
                <c:pt idx="66">
                  <c:v>0.83040186291558094</c:v>
                </c:pt>
                <c:pt idx="67">
                  <c:v>0.84178627456733635</c:v>
                </c:pt>
                <c:pt idx="68">
                  <c:v>0.84178627456733635</c:v>
                </c:pt>
                <c:pt idx="69">
                  <c:v>0.84178627456733635</c:v>
                </c:pt>
                <c:pt idx="70">
                  <c:v>0.85317592028100619</c:v>
                </c:pt>
                <c:pt idx="71">
                  <c:v>0.86456556599467604</c:v>
                </c:pt>
                <c:pt idx="72">
                  <c:v>0.875955211708346</c:v>
                </c:pt>
                <c:pt idx="73">
                  <c:v>0.88734485742201585</c:v>
                </c:pt>
                <c:pt idx="74">
                  <c:v>0.92151379456302562</c:v>
                </c:pt>
                <c:pt idx="75">
                  <c:v>0.94429570670958163</c:v>
                </c:pt>
                <c:pt idx="76">
                  <c:v>0.94429570670958163</c:v>
                </c:pt>
                <c:pt idx="77">
                  <c:v>0.96708024078180777</c:v>
                </c:pt>
                <c:pt idx="78">
                  <c:v>0.97847250781792072</c:v>
                </c:pt>
                <c:pt idx="79">
                  <c:v>0.98986477485403368</c:v>
                </c:pt>
                <c:pt idx="80">
                  <c:v>1.0012570418901467</c:v>
                </c:pt>
                <c:pt idx="81">
                  <c:v>1.0240415759623729</c:v>
                </c:pt>
                <c:pt idx="82">
                  <c:v>1.0354351553204575</c:v>
                </c:pt>
                <c:pt idx="83">
                  <c:v>1.0468313605322777</c:v>
                </c:pt>
                <c:pt idx="84">
                  <c:v>1.0582275657440976</c:v>
                </c:pt>
                <c:pt idx="85">
                  <c:v>1.0582275657440976</c:v>
                </c:pt>
                <c:pt idx="86">
                  <c:v>1.0696250847909665</c:v>
                </c:pt>
                <c:pt idx="87">
                  <c:v>1.0810226038378354</c:v>
                </c:pt>
                <c:pt idx="88">
                  <c:v>1.0810226038378354</c:v>
                </c:pt>
                <c:pt idx="89">
                  <c:v>1.0924201228847041</c:v>
                </c:pt>
                <c:pt idx="90">
                  <c:v>1.1038176419315731</c:v>
                </c:pt>
                <c:pt idx="91">
                  <c:v>1.1152151609784418</c:v>
                </c:pt>
                <c:pt idx="92">
                  <c:v>1.1380101990721794</c:v>
                </c:pt>
                <c:pt idx="93">
                  <c:v>1.1494090334703519</c:v>
                </c:pt>
                <c:pt idx="94">
                  <c:v>1.1608078678685245</c:v>
                </c:pt>
                <c:pt idx="95">
                  <c:v>1.1722067022666971</c:v>
                </c:pt>
                <c:pt idx="96">
                  <c:v>1.195004371063042</c:v>
                </c:pt>
                <c:pt idx="97">
                  <c:v>1.2064032054612146</c:v>
                </c:pt>
                <c:pt idx="98">
                  <c:v>1.2405997086557321</c:v>
                </c:pt>
                <c:pt idx="99">
                  <c:v>1.2519985430539047</c:v>
                </c:pt>
                <c:pt idx="100">
                  <c:v>1.2633973774520773</c:v>
                </c:pt>
                <c:pt idx="101">
                  <c:v>1.2747962118502498</c:v>
                </c:pt>
                <c:pt idx="102">
                  <c:v>1.2861950462484224</c:v>
                </c:pt>
                <c:pt idx="103">
                  <c:v>1.2975991536126632</c:v>
                </c:pt>
                <c:pt idx="104">
                  <c:v>1.2975991536126632</c:v>
                </c:pt>
                <c:pt idx="105">
                  <c:v>1.2975991536126632</c:v>
                </c:pt>
                <c:pt idx="106">
                  <c:v>1.3090045801333372</c:v>
                </c:pt>
                <c:pt idx="107">
                  <c:v>1.331815433174685</c:v>
                </c:pt>
                <c:pt idx="108">
                  <c:v>1.3432208596953588</c:v>
                </c:pt>
                <c:pt idx="109">
                  <c:v>1.354628927278096</c:v>
                </c:pt>
                <c:pt idx="110">
                  <c:v>1.3660369948608333</c:v>
                </c:pt>
                <c:pt idx="111">
                  <c:v>1.3660369948608333</c:v>
                </c:pt>
                <c:pt idx="112">
                  <c:v>1.3660369948608333</c:v>
                </c:pt>
                <c:pt idx="113">
                  <c:v>1.3660369948608333</c:v>
                </c:pt>
                <c:pt idx="114">
                  <c:v>1.3774477059536117</c:v>
                </c:pt>
                <c:pt idx="115">
                  <c:v>1.4002691281391688</c:v>
                </c:pt>
                <c:pt idx="116">
                  <c:v>1.4116798392319472</c:v>
                </c:pt>
                <c:pt idx="117">
                  <c:v>1.4230905503247258</c:v>
                </c:pt>
                <c:pt idx="118">
                  <c:v>1.4230905503247258</c:v>
                </c:pt>
                <c:pt idx="119">
                  <c:v>1.4345012614175041</c:v>
                </c:pt>
                <c:pt idx="120">
                  <c:v>1.4345012614175041</c:v>
                </c:pt>
                <c:pt idx="121">
                  <c:v>1.4345012614175041</c:v>
                </c:pt>
                <c:pt idx="122">
                  <c:v>1.4687373654803517</c:v>
                </c:pt>
                <c:pt idx="123">
                  <c:v>1.4801494001679676</c:v>
                </c:pt>
                <c:pt idx="124">
                  <c:v>1.4801494001679676</c:v>
                </c:pt>
                <c:pt idx="125">
                  <c:v>1.4915614348555835</c:v>
                </c:pt>
                <c:pt idx="126">
                  <c:v>1.5029734695431993</c:v>
                </c:pt>
                <c:pt idx="127">
                  <c:v>1.514386829208719</c:v>
                </c:pt>
                <c:pt idx="128">
                  <c:v>1.525800188874239</c:v>
                </c:pt>
                <c:pt idx="129">
                  <c:v>1.5372135485397587</c:v>
                </c:pt>
                <c:pt idx="130">
                  <c:v>1.5714536275363185</c:v>
                </c:pt>
                <c:pt idx="131">
                  <c:v>1.5828669872018384</c:v>
                </c:pt>
                <c:pt idx="132">
                  <c:v>1.5942803468673585</c:v>
                </c:pt>
                <c:pt idx="133">
                  <c:v>1.6171097192341177</c:v>
                </c:pt>
                <c:pt idx="134">
                  <c:v>1.6285244054174974</c:v>
                </c:pt>
                <c:pt idx="135">
                  <c:v>1.6399390916008771</c:v>
                </c:pt>
                <c:pt idx="136">
                  <c:v>1.6627684639676363</c:v>
                </c:pt>
                <c:pt idx="137">
                  <c:v>1.6741831501510163</c:v>
                </c:pt>
                <c:pt idx="138">
                  <c:v>1.685597836334396</c:v>
                </c:pt>
                <c:pt idx="139">
                  <c:v>1.6970125225177757</c:v>
                </c:pt>
                <c:pt idx="140">
                  <c:v>1.7084285369169085</c:v>
                </c:pt>
                <c:pt idx="141">
                  <c:v>1.7312605657151745</c:v>
                </c:pt>
                <c:pt idx="142">
                  <c:v>1.7426765801143071</c:v>
                </c:pt>
                <c:pt idx="143">
                  <c:v>1.75409259451344</c:v>
                </c:pt>
                <c:pt idx="144">
                  <c:v>1.7655086089125729</c:v>
                </c:pt>
                <c:pt idx="145">
                  <c:v>1.7769246233117055</c:v>
                </c:pt>
                <c:pt idx="146">
                  <c:v>1.7883406377108384</c:v>
                </c:pt>
                <c:pt idx="147">
                  <c:v>1.7997566521099713</c:v>
                </c:pt>
                <c:pt idx="148">
                  <c:v>1.8111726665091039</c:v>
                </c:pt>
                <c:pt idx="149">
                  <c:v>1.8225886809082368</c:v>
                </c:pt>
                <c:pt idx="150">
                  <c:v>1.8340046953073694</c:v>
                </c:pt>
                <c:pt idx="151">
                  <c:v>1.8340046953073694</c:v>
                </c:pt>
                <c:pt idx="152">
                  <c:v>1.8340046953073694</c:v>
                </c:pt>
                <c:pt idx="153">
                  <c:v>1.8340046953073694</c:v>
                </c:pt>
                <c:pt idx="154">
                  <c:v>1.8340046953073694</c:v>
                </c:pt>
                <c:pt idx="155">
                  <c:v>1.8340046953073694</c:v>
                </c:pt>
                <c:pt idx="156">
                  <c:v>1.8454260346507032</c:v>
                </c:pt>
                <c:pt idx="157">
                  <c:v>1.8568487063948</c:v>
                </c:pt>
                <c:pt idx="158">
                  <c:v>1.8568487063948</c:v>
                </c:pt>
                <c:pt idx="159">
                  <c:v>1.8796967156173567</c:v>
                </c:pt>
                <c:pt idx="160">
                  <c:v>1.8911233875189952</c:v>
                </c:pt>
                <c:pt idx="161">
                  <c:v>1.9139767313222718</c:v>
                </c:pt>
                <c:pt idx="162">
                  <c:v>1.9368300751255483</c:v>
                </c:pt>
                <c:pt idx="163">
                  <c:v>1.9482567470271865</c:v>
                </c:pt>
                <c:pt idx="164">
                  <c:v>1.9596847539763655</c:v>
                </c:pt>
                <c:pt idx="165">
                  <c:v>1.9711127609255443</c:v>
                </c:pt>
                <c:pt idx="166">
                  <c:v>1.9939687748239023</c:v>
                </c:pt>
                <c:pt idx="167">
                  <c:v>2.0053967817730811</c:v>
                </c:pt>
                <c:pt idx="168">
                  <c:v>2.0053967817730811</c:v>
                </c:pt>
                <c:pt idx="169">
                  <c:v>2.0168247887222601</c:v>
                </c:pt>
                <c:pt idx="170">
                  <c:v>2.0282527956714391</c:v>
                </c:pt>
                <c:pt idx="171">
                  <c:v>2.0625368165189761</c:v>
                </c:pt>
                <c:pt idx="172">
                  <c:v>2.0625368165189761</c:v>
                </c:pt>
                <c:pt idx="173">
                  <c:v>2.0853928304173341</c:v>
                </c:pt>
                <c:pt idx="174">
                  <c:v>2.1082488443156921</c:v>
                </c:pt>
                <c:pt idx="175">
                  <c:v>2.1311048582140502</c:v>
                </c:pt>
                <c:pt idx="176">
                  <c:v>2.1425328651632292</c:v>
                </c:pt>
                <c:pt idx="177">
                  <c:v>2.1768168860107662</c:v>
                </c:pt>
                <c:pt idx="178">
                  <c:v>2.1996728999091242</c:v>
                </c:pt>
                <c:pt idx="179">
                  <c:v>2.2111009068583027</c:v>
                </c:pt>
                <c:pt idx="180">
                  <c:v>2.2225289138074817</c:v>
                </c:pt>
                <c:pt idx="181">
                  <c:v>2.2339569207566607</c:v>
                </c:pt>
                <c:pt idx="182">
                  <c:v>2.2453849277058393</c:v>
                </c:pt>
                <c:pt idx="183">
                  <c:v>2.2568129346550183</c:v>
                </c:pt>
                <c:pt idx="184">
                  <c:v>2.2682409416041973</c:v>
                </c:pt>
                <c:pt idx="185">
                  <c:v>2.2910969555025553</c:v>
                </c:pt>
                <c:pt idx="186">
                  <c:v>2.3025249624517343</c:v>
                </c:pt>
                <c:pt idx="187">
                  <c:v>2.3025249624517343</c:v>
                </c:pt>
                <c:pt idx="188">
                  <c:v>2.3253809763500923</c:v>
                </c:pt>
                <c:pt idx="189">
                  <c:v>2.3368089832992709</c:v>
                </c:pt>
                <c:pt idx="190">
                  <c:v>2.3596649971976293</c:v>
                </c:pt>
                <c:pt idx="191">
                  <c:v>2.3596649971976293</c:v>
                </c:pt>
                <c:pt idx="192">
                  <c:v>2.3710943467228125</c:v>
                </c:pt>
                <c:pt idx="193">
                  <c:v>2.3825236962479961</c:v>
                </c:pt>
                <c:pt idx="194">
                  <c:v>2.3825236962479961</c:v>
                </c:pt>
                <c:pt idx="195">
                  <c:v>2.3939530457731792</c:v>
                </c:pt>
                <c:pt idx="196">
                  <c:v>2.4053823952983628</c:v>
                </c:pt>
                <c:pt idx="197">
                  <c:v>2.4282410943487296</c:v>
                </c:pt>
                <c:pt idx="198">
                  <c:v>2.4282410943487296</c:v>
                </c:pt>
                <c:pt idx="199">
                  <c:v>2.4625291429242799</c:v>
                </c:pt>
                <c:pt idx="200">
                  <c:v>2.4739584924494631</c:v>
                </c:pt>
                <c:pt idx="201">
                  <c:v>2.4968171914998298</c:v>
                </c:pt>
                <c:pt idx="202">
                  <c:v>2.5082465410250134</c:v>
                </c:pt>
                <c:pt idx="203">
                  <c:v>2.519675890550197</c:v>
                </c:pt>
                <c:pt idx="204">
                  <c:v>2.519675890550197</c:v>
                </c:pt>
                <c:pt idx="205">
                  <c:v>2.5311079315506011</c:v>
                </c:pt>
                <c:pt idx="206">
                  <c:v>2.5425399725510052</c:v>
                </c:pt>
                <c:pt idx="207">
                  <c:v>2.5425399725510052</c:v>
                </c:pt>
                <c:pt idx="208">
                  <c:v>2.56541483060083</c:v>
                </c:pt>
                <c:pt idx="209">
                  <c:v>2.56541483060083</c:v>
                </c:pt>
                <c:pt idx="210">
                  <c:v>2.56541483060083</c:v>
                </c:pt>
                <c:pt idx="211">
                  <c:v>2.5768536080611382</c:v>
                </c:pt>
                <c:pt idx="212">
                  <c:v>2.5768536080611382</c:v>
                </c:pt>
                <c:pt idx="213">
                  <c:v>2.5768536080611382</c:v>
                </c:pt>
                <c:pt idx="214">
                  <c:v>2.5882937345929711</c:v>
                </c:pt>
                <c:pt idx="215">
                  <c:v>2.5882937345929711</c:v>
                </c:pt>
                <c:pt idx="216">
                  <c:v>2.5882937345929711</c:v>
                </c:pt>
                <c:pt idx="217">
                  <c:v>2.5997365608596787</c:v>
                </c:pt>
                <c:pt idx="218">
                  <c:v>2.6111793871263869</c:v>
                </c:pt>
                <c:pt idx="219">
                  <c:v>2.6226235643761249</c:v>
                </c:pt>
                <c:pt idx="220">
                  <c:v>2.6340677416258633</c:v>
                </c:pt>
                <c:pt idx="221">
                  <c:v>2.6455119188756013</c:v>
                </c:pt>
                <c:pt idx="222">
                  <c:v>2.6569560961253393</c:v>
                </c:pt>
                <c:pt idx="223">
                  <c:v>2.6798444506248154</c:v>
                </c:pt>
                <c:pt idx="224">
                  <c:v>2.6798444506248154</c:v>
                </c:pt>
                <c:pt idx="225">
                  <c:v>2.6912886278745538</c:v>
                </c:pt>
                <c:pt idx="226">
                  <c:v>2.7027328051242918</c:v>
                </c:pt>
                <c:pt idx="227">
                  <c:v>2.7027328051242918</c:v>
                </c:pt>
                <c:pt idx="228">
                  <c:v>2.7027328051242918</c:v>
                </c:pt>
                <c:pt idx="229">
                  <c:v>2.7141783352735751</c:v>
                </c:pt>
                <c:pt idx="230">
                  <c:v>2.7141783352735751</c:v>
                </c:pt>
                <c:pt idx="231">
                  <c:v>2.7256238654228579</c:v>
                </c:pt>
                <c:pt idx="232">
                  <c:v>2.7370707492717443</c:v>
                </c:pt>
                <c:pt idx="233">
                  <c:v>2.7485176331206307</c:v>
                </c:pt>
                <c:pt idx="234">
                  <c:v>2.7599645169695175</c:v>
                </c:pt>
                <c:pt idx="235">
                  <c:v>2.7714114008184039</c:v>
                </c:pt>
                <c:pt idx="236">
                  <c:v>2.7828582846672902</c:v>
                </c:pt>
                <c:pt idx="237">
                  <c:v>2.7828582846672902</c:v>
                </c:pt>
                <c:pt idx="238">
                  <c:v>2.8057547620073522</c:v>
                </c:pt>
                <c:pt idx="239">
                  <c:v>2.8172030006773832</c:v>
                </c:pt>
                <c:pt idx="240">
                  <c:v>2.8286512393474141</c:v>
                </c:pt>
                <c:pt idx="241">
                  <c:v>2.8400994780174451</c:v>
                </c:pt>
                <c:pt idx="242">
                  <c:v>2.8515477166874761</c:v>
                </c:pt>
                <c:pt idx="243">
                  <c:v>2.874444194027538</c:v>
                </c:pt>
                <c:pt idx="244">
                  <c:v>2.8973433845418315</c:v>
                </c:pt>
                <c:pt idx="245">
                  <c:v>2.8973433845418315</c:v>
                </c:pt>
                <c:pt idx="246">
                  <c:v>2.8973433845418315</c:v>
                </c:pt>
                <c:pt idx="247">
                  <c:v>2.8973433845418315</c:v>
                </c:pt>
                <c:pt idx="248">
                  <c:v>2.9202480059088498</c:v>
                </c:pt>
                <c:pt idx="249">
                  <c:v>2.9317003165923587</c:v>
                </c:pt>
                <c:pt idx="250">
                  <c:v>2.9317003165923587</c:v>
                </c:pt>
                <c:pt idx="251">
                  <c:v>2.9431539859555076</c:v>
                </c:pt>
                <c:pt idx="252">
                  <c:v>2.9546076553186564</c:v>
                </c:pt>
                <c:pt idx="253">
                  <c:v>2.9546076553186564</c:v>
                </c:pt>
                <c:pt idx="254">
                  <c:v>2.9660708467347199</c:v>
                </c:pt>
                <c:pt idx="255">
                  <c:v>2.9775340381507838</c:v>
                </c:pt>
                <c:pt idx="256">
                  <c:v>2.9775340381507838</c:v>
                </c:pt>
                <c:pt idx="257">
                  <c:v>3.0004658692678046</c:v>
                </c:pt>
                <c:pt idx="258">
                  <c:v>3.0119317848263147</c:v>
                </c:pt>
                <c:pt idx="259">
                  <c:v>3.0463295315018462</c:v>
                </c:pt>
                <c:pt idx="260">
                  <c:v>3.0577954470603563</c:v>
                </c:pt>
                <c:pt idx="261">
                  <c:v>3.0577954470603563</c:v>
                </c:pt>
                <c:pt idx="262">
                  <c:v>3.0692640903256727</c:v>
                </c:pt>
                <c:pt idx="263">
                  <c:v>3.092201376856305</c:v>
                </c:pt>
                <c:pt idx="264">
                  <c:v>3.092201376856305</c:v>
                </c:pt>
                <c:pt idx="265">
                  <c:v>3.092201376856305</c:v>
                </c:pt>
                <c:pt idx="266">
                  <c:v>3.1036713852737776</c:v>
                </c:pt>
                <c:pt idx="267">
                  <c:v>3.1036713852737776</c:v>
                </c:pt>
                <c:pt idx="268">
                  <c:v>3.1036713852737776</c:v>
                </c:pt>
                <c:pt idx="269">
                  <c:v>3.1151413936912502</c:v>
                </c:pt>
                <c:pt idx="270">
                  <c:v>3.1266114021087228</c:v>
                </c:pt>
                <c:pt idx="271">
                  <c:v>3.1495514189436675</c:v>
                </c:pt>
                <c:pt idx="272">
                  <c:v>3.1839614441960857</c:v>
                </c:pt>
                <c:pt idx="273">
                  <c:v>3.1839614441960857</c:v>
                </c:pt>
                <c:pt idx="274">
                  <c:v>3.1954341881271331</c:v>
                </c:pt>
                <c:pt idx="275">
                  <c:v>3.2069083004675232</c:v>
                </c:pt>
                <c:pt idx="276">
                  <c:v>3.2069083004675232</c:v>
                </c:pt>
                <c:pt idx="277">
                  <c:v>3.2069083004675232</c:v>
                </c:pt>
                <c:pt idx="278">
                  <c:v>3.2183837820337291</c:v>
                </c:pt>
                <c:pt idx="279">
                  <c:v>3.2413347451661418</c:v>
                </c:pt>
                <c:pt idx="280">
                  <c:v>3.2528102267323478</c:v>
                </c:pt>
                <c:pt idx="281">
                  <c:v>3.2642870788325999</c:v>
                </c:pt>
                <c:pt idx="282">
                  <c:v>3.2757639309328521</c:v>
                </c:pt>
                <c:pt idx="283">
                  <c:v>3.2872407830331039</c:v>
                </c:pt>
                <c:pt idx="284">
                  <c:v>3.298717635133356</c:v>
                </c:pt>
                <c:pt idx="285">
                  <c:v>3.298717635133356</c:v>
                </c:pt>
                <c:pt idx="286">
                  <c:v>3.3101944872336078</c:v>
                </c:pt>
                <c:pt idx="287">
                  <c:v>3.3331481914341121</c:v>
                </c:pt>
                <c:pt idx="288">
                  <c:v>3.356101895634616</c:v>
                </c:pt>
                <c:pt idx="289">
                  <c:v>3.3675787477348682</c:v>
                </c:pt>
                <c:pt idx="290">
                  <c:v>3.3675787477348682</c:v>
                </c:pt>
                <c:pt idx="291">
                  <c:v>3.3790555998351199</c:v>
                </c:pt>
                <c:pt idx="292">
                  <c:v>3.3905338254217412</c:v>
                </c:pt>
                <c:pt idx="293">
                  <c:v>3.3905338254217412</c:v>
                </c:pt>
                <c:pt idx="294">
                  <c:v>3.3905338254217412</c:v>
                </c:pt>
                <c:pt idx="295">
                  <c:v>3.4020134249879632</c:v>
                </c:pt>
                <c:pt idx="296">
                  <c:v>3.4134930245541852</c:v>
                </c:pt>
                <c:pt idx="297">
                  <c:v>3.4479318232528517</c:v>
                </c:pt>
                <c:pt idx="298">
                  <c:v>3.4594114228190738</c:v>
                </c:pt>
                <c:pt idx="299">
                  <c:v>3.4708910223852958</c:v>
                </c:pt>
                <c:pt idx="300">
                  <c:v>3.4823706219515178</c:v>
                </c:pt>
                <c:pt idx="301">
                  <c:v>3.4938502215177398</c:v>
                </c:pt>
                <c:pt idx="302">
                  <c:v>3.5053298210839618</c:v>
                </c:pt>
                <c:pt idx="303">
                  <c:v>3.5168094206501839</c:v>
                </c:pt>
                <c:pt idx="304">
                  <c:v>3.5168094206501839</c:v>
                </c:pt>
                <c:pt idx="305">
                  <c:v>3.5282959065988697</c:v>
                </c:pt>
                <c:pt idx="306">
                  <c:v>3.5397823925475551</c:v>
                </c:pt>
                <c:pt idx="307">
                  <c:v>3.551268878496241</c:v>
                </c:pt>
                <c:pt idx="308">
                  <c:v>3.5627581226358132</c:v>
                </c:pt>
                <c:pt idx="309">
                  <c:v>3.5627581226358132</c:v>
                </c:pt>
                <c:pt idx="310">
                  <c:v>3.5627581226358132</c:v>
                </c:pt>
                <c:pt idx="311">
                  <c:v>3.5742515072093806</c:v>
                </c:pt>
                <c:pt idx="312">
                  <c:v>3.5972382763565145</c:v>
                </c:pt>
                <c:pt idx="313">
                  <c:v>3.5972382763565145</c:v>
                </c:pt>
                <c:pt idx="314">
                  <c:v>3.5972382763565145</c:v>
                </c:pt>
                <c:pt idx="315">
                  <c:v>3.5972382763565145</c:v>
                </c:pt>
                <c:pt idx="316">
                  <c:v>3.6087385713344666</c:v>
                </c:pt>
                <c:pt idx="317">
                  <c:v>3.6317391612903713</c:v>
                </c:pt>
                <c:pt idx="318">
                  <c:v>3.6547397512462756</c:v>
                </c:pt>
                <c:pt idx="319">
                  <c:v>3.6777403412021799</c:v>
                </c:pt>
                <c:pt idx="320">
                  <c:v>3.6777403412021799</c:v>
                </c:pt>
                <c:pt idx="321">
                  <c:v>3.689240636180132</c:v>
                </c:pt>
                <c:pt idx="322">
                  <c:v>3.689240636180132</c:v>
                </c:pt>
                <c:pt idx="323">
                  <c:v>3.7007423157348938</c:v>
                </c:pt>
                <c:pt idx="324">
                  <c:v>3.7237456748444169</c:v>
                </c:pt>
                <c:pt idx="325">
                  <c:v>3.7352473543991787</c:v>
                </c:pt>
                <c:pt idx="326">
                  <c:v>3.7467490339539404</c:v>
                </c:pt>
                <c:pt idx="327">
                  <c:v>3.7467490339539404</c:v>
                </c:pt>
                <c:pt idx="328">
                  <c:v>3.7582520992532267</c:v>
                </c:pt>
                <c:pt idx="329">
                  <c:v>3.7582520992532267</c:v>
                </c:pt>
                <c:pt idx="330">
                  <c:v>3.7582520992532267</c:v>
                </c:pt>
                <c:pt idx="331">
                  <c:v>3.7697579375448411</c:v>
                </c:pt>
                <c:pt idx="332">
                  <c:v>3.7812637758364556</c:v>
                </c:pt>
                <c:pt idx="333">
                  <c:v>3.7812637758364556</c:v>
                </c:pt>
                <c:pt idx="334">
                  <c:v>3.79276961412807</c:v>
                </c:pt>
                <c:pt idx="335">
                  <c:v>3.815781290711298</c:v>
                </c:pt>
                <c:pt idx="336">
                  <c:v>3.8272871290029125</c:v>
                </c:pt>
                <c:pt idx="337">
                  <c:v>3.8387929672945269</c:v>
                </c:pt>
                <c:pt idx="338">
                  <c:v>3.8733104821693698</c:v>
                </c:pt>
                <c:pt idx="339">
                  <c:v>3.8848163204609842</c:v>
                </c:pt>
                <c:pt idx="340">
                  <c:v>3.8963221587525987</c:v>
                </c:pt>
                <c:pt idx="341">
                  <c:v>3.9078279970442131</c:v>
                </c:pt>
                <c:pt idx="342">
                  <c:v>3.9193338353358276</c:v>
                </c:pt>
                <c:pt idx="343">
                  <c:v>3.9423455119190556</c:v>
                </c:pt>
                <c:pt idx="344">
                  <c:v>3.95385135021067</c:v>
                </c:pt>
                <c:pt idx="345">
                  <c:v>3.95385135021067</c:v>
                </c:pt>
                <c:pt idx="346">
                  <c:v>3.95385135021067</c:v>
                </c:pt>
                <c:pt idx="347">
                  <c:v>3.9768658090060351</c:v>
                </c:pt>
                <c:pt idx="348">
                  <c:v>3.9883730384037182</c:v>
                </c:pt>
                <c:pt idx="349">
                  <c:v>3.9998816600856593</c:v>
                </c:pt>
                <c:pt idx="350">
                  <c:v>4.0113916747259255</c:v>
                </c:pt>
                <c:pt idx="351">
                  <c:v>4.0229016893661917</c:v>
                </c:pt>
                <c:pt idx="352">
                  <c:v>4.0459217186467242</c:v>
                </c:pt>
                <c:pt idx="353">
                  <c:v>4.0459217186467242</c:v>
                </c:pt>
                <c:pt idx="354">
                  <c:v>4.0574331274263606</c:v>
                </c:pt>
                <c:pt idx="355">
                  <c:v>4.0689445362059979</c:v>
                </c:pt>
                <c:pt idx="356">
                  <c:v>4.0804559449856344</c:v>
                </c:pt>
                <c:pt idx="357">
                  <c:v>4.0804559449856344</c:v>
                </c:pt>
                <c:pt idx="358">
                  <c:v>4.0804559449856344</c:v>
                </c:pt>
                <c:pt idx="359">
                  <c:v>4.0804559449856344</c:v>
                </c:pt>
                <c:pt idx="360">
                  <c:v>4.091970144578994</c:v>
                </c:pt>
                <c:pt idx="361">
                  <c:v>4.091970144578994</c:v>
                </c:pt>
                <c:pt idx="362">
                  <c:v>4.091970144578994</c:v>
                </c:pt>
                <c:pt idx="363">
                  <c:v>4.1034885340319622</c:v>
                </c:pt>
                <c:pt idx="364">
                  <c:v>4.1150083210085242</c:v>
                </c:pt>
                <c:pt idx="365">
                  <c:v>4.1265281079850862</c:v>
                </c:pt>
                <c:pt idx="366">
                  <c:v>4.1495676819382092</c:v>
                </c:pt>
                <c:pt idx="367">
                  <c:v>4.1495676819382092</c:v>
                </c:pt>
                <c:pt idx="368">
                  <c:v>4.1610888674563489</c:v>
                </c:pt>
                <c:pt idx="369">
                  <c:v>4.1726100529744885</c:v>
                </c:pt>
                <c:pt idx="370">
                  <c:v>4.1841312384926272</c:v>
                </c:pt>
                <c:pt idx="371">
                  <c:v>4.1956524240107669</c:v>
                </c:pt>
                <c:pt idx="372">
                  <c:v>4.1956524240107669</c:v>
                </c:pt>
                <c:pt idx="373">
                  <c:v>4.1956524240107669</c:v>
                </c:pt>
                <c:pt idx="374">
                  <c:v>4.1956524240107669</c:v>
                </c:pt>
                <c:pt idx="375">
                  <c:v>4.1956524240107669</c:v>
                </c:pt>
                <c:pt idx="376">
                  <c:v>4.2071792106644192</c:v>
                </c:pt>
                <c:pt idx="377">
                  <c:v>4.2417595706253737</c:v>
                </c:pt>
                <c:pt idx="378">
                  <c:v>4.2417595706253737</c:v>
                </c:pt>
                <c:pt idx="379">
                  <c:v>4.253286357279026</c:v>
                </c:pt>
                <c:pt idx="380">
                  <c:v>4.2648145462181581</c:v>
                </c:pt>
                <c:pt idx="381">
                  <c:v>4.2648145462181581</c:v>
                </c:pt>
                <c:pt idx="382">
                  <c:v>4.2763455410935052</c:v>
                </c:pt>
                <c:pt idx="383">
                  <c:v>4.2763455410935052</c:v>
                </c:pt>
                <c:pt idx="384">
                  <c:v>4.2878779396200857</c:v>
                </c:pt>
                <c:pt idx="385">
                  <c:v>4.2994103381466653</c:v>
                </c:pt>
                <c:pt idx="386">
                  <c:v>4.3109427366732458</c:v>
                </c:pt>
                <c:pt idx="387">
                  <c:v>4.3224751351998254</c:v>
                </c:pt>
                <c:pt idx="388">
                  <c:v>4.3224751351998254</c:v>
                </c:pt>
                <c:pt idx="389">
                  <c:v>4.3340075337264059</c:v>
                </c:pt>
                <c:pt idx="390">
                  <c:v>4.3455399322529855</c:v>
                </c:pt>
                <c:pt idx="391">
                  <c:v>4.3686047293061456</c:v>
                </c:pt>
                <c:pt idx="392">
                  <c:v>4.3801371278327252</c:v>
                </c:pt>
                <c:pt idx="393">
                  <c:v>4.3916695263593057</c:v>
                </c:pt>
                <c:pt idx="394">
                  <c:v>4.3916695263593057</c:v>
                </c:pt>
                <c:pt idx="395">
                  <c:v>4.4032033309330112</c:v>
                </c:pt>
                <c:pt idx="396">
                  <c:v>4.4147371355067175</c:v>
                </c:pt>
                <c:pt idx="397">
                  <c:v>4.4378075588067638</c:v>
                </c:pt>
                <c:pt idx="398">
                  <c:v>4.4493427704567869</c:v>
                </c:pt>
                <c:pt idx="399">
                  <c:v>4.4493427704567869</c:v>
                </c:pt>
                <c:pt idx="400">
                  <c:v>4.4608793900418346</c:v>
                </c:pt>
                <c:pt idx="401">
                  <c:v>4.4724160096268815</c:v>
                </c:pt>
                <c:pt idx="402">
                  <c:v>4.4724160096268815</c:v>
                </c:pt>
                <c:pt idx="403">
                  <c:v>4.4839526292119292</c:v>
                </c:pt>
                <c:pt idx="404">
                  <c:v>4.4954892487969769</c:v>
                </c:pt>
                <c:pt idx="405">
                  <c:v>4.5070258683820237</c:v>
                </c:pt>
                <c:pt idx="406">
                  <c:v>4.5300991075521182</c:v>
                </c:pt>
                <c:pt idx="407">
                  <c:v>4.541635727137165</c:v>
                </c:pt>
                <c:pt idx="408">
                  <c:v>4.5531723467222127</c:v>
                </c:pt>
                <c:pt idx="409">
                  <c:v>4.5531723467222127</c:v>
                </c:pt>
                <c:pt idx="410">
                  <c:v>4.5647131980311606</c:v>
                </c:pt>
                <c:pt idx="411">
                  <c:v>4.5762540493401094</c:v>
                </c:pt>
                <c:pt idx="412">
                  <c:v>4.5877963125466978</c:v>
                </c:pt>
                <c:pt idx="413">
                  <c:v>4.5993414009309159</c:v>
                </c:pt>
                <c:pt idx="414">
                  <c:v>4.610887902595632</c:v>
                </c:pt>
                <c:pt idx="415">
                  <c:v>4.6224372322058942</c:v>
                </c:pt>
                <c:pt idx="416">
                  <c:v>4.6339879764817136</c:v>
                </c:pt>
                <c:pt idx="417">
                  <c:v>4.6339879764817136</c:v>
                </c:pt>
                <c:pt idx="418">
                  <c:v>4.6570922954044072</c:v>
                </c:pt>
                <c:pt idx="419">
                  <c:v>4.6570922954044072</c:v>
                </c:pt>
                <c:pt idx="420">
                  <c:v>4.6802022792330522</c:v>
                </c:pt>
                <c:pt idx="421">
                  <c:v>4.6917572711473756</c:v>
                </c:pt>
                <c:pt idx="422">
                  <c:v>4.7033136806781766</c:v>
                </c:pt>
                <c:pt idx="423">
                  <c:v>4.7033136806781766</c:v>
                </c:pt>
                <c:pt idx="424">
                  <c:v>4.7148715083473416</c:v>
                </c:pt>
                <c:pt idx="425">
                  <c:v>4.7379871636856716</c:v>
                </c:pt>
                <c:pt idx="426">
                  <c:v>4.7495449913548367</c:v>
                </c:pt>
                <c:pt idx="427">
                  <c:v>4.7726606466931676</c:v>
                </c:pt>
                <c:pt idx="428">
                  <c:v>4.7842198940684701</c:v>
                </c:pt>
                <c:pt idx="429">
                  <c:v>4.795780561673209</c:v>
                </c:pt>
                <c:pt idx="430">
                  <c:v>4.795780561673209</c:v>
                </c:pt>
                <c:pt idx="431">
                  <c:v>4.8073426503802956</c:v>
                </c:pt>
                <c:pt idx="432">
                  <c:v>4.8189047390873831</c:v>
                </c:pt>
                <c:pt idx="433">
                  <c:v>4.8189047390873831</c:v>
                </c:pt>
                <c:pt idx="434">
                  <c:v>4.8304668277944707</c:v>
                </c:pt>
                <c:pt idx="435">
                  <c:v>4.8420303390026289</c:v>
                </c:pt>
                <c:pt idx="436">
                  <c:v>4.8535938502107872</c:v>
                </c:pt>
                <c:pt idx="437">
                  <c:v>4.8651573614189454</c:v>
                </c:pt>
                <c:pt idx="438">
                  <c:v>4.8767222961788956</c:v>
                </c:pt>
                <c:pt idx="439">
                  <c:v>4.8767222961788956</c:v>
                </c:pt>
                <c:pt idx="440">
                  <c:v>4.8882886551918956</c:v>
                </c:pt>
                <c:pt idx="441">
                  <c:v>4.8882886551918956</c:v>
                </c:pt>
                <c:pt idx="442">
                  <c:v>4.8998564389842763</c:v>
                </c:pt>
                <c:pt idx="443">
                  <c:v>4.9114256480826937</c:v>
                </c:pt>
                <c:pt idx="444">
                  <c:v>4.9345640662795276</c:v>
                </c:pt>
                <c:pt idx="445">
                  <c:v>4.9461332753779441</c:v>
                </c:pt>
                <c:pt idx="446">
                  <c:v>4.9577024844763615</c:v>
                </c:pt>
                <c:pt idx="447">
                  <c:v>4.9577024844763615</c:v>
                </c:pt>
                <c:pt idx="448">
                  <c:v>4.980843755745723</c:v>
                </c:pt>
                <c:pt idx="449">
                  <c:v>4.980843755745723</c:v>
                </c:pt>
                <c:pt idx="450">
                  <c:v>4.980843755745723</c:v>
                </c:pt>
                <c:pt idx="451">
                  <c:v>4.9924215319849665</c:v>
                </c:pt>
                <c:pt idx="452">
                  <c:v>4.9924215319849665</c:v>
                </c:pt>
                <c:pt idx="453">
                  <c:v>5.0040021672873642</c:v>
                </c:pt>
                <c:pt idx="454">
                  <c:v>5.0040021672873642</c:v>
                </c:pt>
                <c:pt idx="455">
                  <c:v>5.0040021672873642</c:v>
                </c:pt>
                <c:pt idx="456">
                  <c:v>5.0040021672873642</c:v>
                </c:pt>
                <c:pt idx="457">
                  <c:v>5.0040021672873642</c:v>
                </c:pt>
                <c:pt idx="458">
                  <c:v>5.0155913903801235</c:v>
                </c:pt>
                <c:pt idx="459">
                  <c:v>5.0503762586043699</c:v>
                </c:pt>
                <c:pt idx="460">
                  <c:v>5.0503762586043699</c:v>
                </c:pt>
                <c:pt idx="461">
                  <c:v>5.0503762586043699</c:v>
                </c:pt>
                <c:pt idx="462">
                  <c:v>5.0503762586043699</c:v>
                </c:pt>
                <c:pt idx="463">
                  <c:v>5.0503762586043699</c:v>
                </c:pt>
                <c:pt idx="464">
                  <c:v>5.0503762586043699</c:v>
                </c:pt>
                <c:pt idx="465">
                  <c:v>5.0503762586043699</c:v>
                </c:pt>
                <c:pt idx="466">
                  <c:v>5.0853515154592754</c:v>
                </c:pt>
                <c:pt idx="467">
                  <c:v>5.0853515154592754</c:v>
                </c:pt>
                <c:pt idx="468">
                  <c:v>5.0853515154592754</c:v>
                </c:pt>
                <c:pt idx="469">
                  <c:v>5.108717784244746</c:v>
                </c:pt>
                <c:pt idx="470">
                  <c:v>5.108717784244746</c:v>
                </c:pt>
                <c:pt idx="471">
                  <c:v>5.108717784244746</c:v>
                </c:pt>
                <c:pt idx="472">
                  <c:v>5.1204448017014323</c:v>
                </c:pt>
                <c:pt idx="473">
                  <c:v>5.1204448017014323</c:v>
                </c:pt>
                <c:pt idx="474">
                  <c:v>5.1321850500916915</c:v>
                </c:pt>
                <c:pt idx="475">
                  <c:v>5.1321850500916915</c:v>
                </c:pt>
                <c:pt idx="476">
                  <c:v>5.1321850500916915</c:v>
                </c:pt>
                <c:pt idx="477">
                  <c:v>5.14395777088132</c:v>
                </c:pt>
                <c:pt idx="478">
                  <c:v>5.1557438293455595</c:v>
                </c:pt>
                <c:pt idx="479">
                  <c:v>5.1557438293455595</c:v>
                </c:pt>
                <c:pt idx="480">
                  <c:v>5.1557438293455595</c:v>
                </c:pt>
                <c:pt idx="481">
                  <c:v>5.1675536770031165</c:v>
                </c:pt>
                <c:pt idx="482">
                  <c:v>5.1675536770031165</c:v>
                </c:pt>
                <c:pt idx="483">
                  <c:v>5.1793964003595807</c:v>
                </c:pt>
                <c:pt idx="484">
                  <c:v>5.1793964003595807</c:v>
                </c:pt>
                <c:pt idx="485">
                  <c:v>5.1912857663820411</c:v>
                </c:pt>
                <c:pt idx="486">
                  <c:v>5.2031857168585463</c:v>
                </c:pt>
                <c:pt idx="487">
                  <c:v>5.2031857168585463</c:v>
                </c:pt>
                <c:pt idx="488">
                  <c:v>5.2150993053783834</c:v>
                </c:pt>
                <c:pt idx="489">
                  <c:v>5.2270235256064872</c:v>
                </c:pt>
                <c:pt idx="490">
                  <c:v>5.2270235256064872</c:v>
                </c:pt>
                <c:pt idx="491">
                  <c:v>5.2389797592102987</c:v>
                </c:pt>
                <c:pt idx="492">
                  <c:v>5.2509543658200331</c:v>
                </c:pt>
                <c:pt idx="493">
                  <c:v>5.2868966033984419</c:v>
                </c:pt>
                <c:pt idx="494">
                  <c:v>5.2868966033984419</c:v>
                </c:pt>
                <c:pt idx="495">
                  <c:v>5.2868966033984419</c:v>
                </c:pt>
                <c:pt idx="496">
                  <c:v>5.2989096963475291</c:v>
                </c:pt>
                <c:pt idx="497">
                  <c:v>5.2989096963475291</c:v>
                </c:pt>
                <c:pt idx="498">
                  <c:v>5.3229823126487545</c:v>
                </c:pt>
                <c:pt idx="499">
                  <c:v>5.3229823126487545</c:v>
                </c:pt>
                <c:pt idx="500">
                  <c:v>5.3350341515195616</c:v>
                </c:pt>
                <c:pt idx="501">
                  <c:v>5.3350341515195616</c:v>
                </c:pt>
                <c:pt idx="502">
                  <c:v>5.35917209398787</c:v>
                </c:pt>
                <c:pt idx="503">
                  <c:v>5.3712488707913124</c:v>
                </c:pt>
                <c:pt idx="504">
                  <c:v>5.3712488707913124</c:v>
                </c:pt>
                <c:pt idx="505">
                  <c:v>5.3954399785110878</c:v>
                </c:pt>
                <c:pt idx="506">
                  <c:v>5.3954399785110878</c:v>
                </c:pt>
                <c:pt idx="507">
                  <c:v>5.3954399785110878</c:v>
                </c:pt>
                <c:pt idx="508">
                  <c:v>5.3954399785110878</c:v>
                </c:pt>
                <c:pt idx="509">
                  <c:v>5.4075559471148251</c:v>
                </c:pt>
                <c:pt idx="510">
                  <c:v>5.4196750631321491</c:v>
                </c:pt>
                <c:pt idx="511">
                  <c:v>5.4196750631321491</c:v>
                </c:pt>
                <c:pt idx="512">
                  <c:v>5.4196750631321491</c:v>
                </c:pt>
                <c:pt idx="513">
                  <c:v>5.4196750631321491</c:v>
                </c:pt>
                <c:pt idx="514">
                  <c:v>5.4318352555432226</c:v>
                </c:pt>
                <c:pt idx="515">
                  <c:v>5.4318352555432226</c:v>
                </c:pt>
                <c:pt idx="516">
                  <c:v>5.4318352555432226</c:v>
                </c:pt>
                <c:pt idx="517">
                  <c:v>5.4440160934422597</c:v>
                </c:pt>
                <c:pt idx="518">
                  <c:v>5.4440160934422597</c:v>
                </c:pt>
                <c:pt idx="519">
                  <c:v>5.4440160934422597</c:v>
                </c:pt>
                <c:pt idx="520">
                  <c:v>5.4440160934422597</c:v>
                </c:pt>
                <c:pt idx="521">
                  <c:v>5.4440160934422597</c:v>
                </c:pt>
                <c:pt idx="522">
                  <c:v>5.4440160934422597</c:v>
                </c:pt>
                <c:pt idx="523">
                  <c:v>5.4684608042212322</c:v>
                </c:pt>
                <c:pt idx="524">
                  <c:v>5.4806943889699156</c:v>
                </c:pt>
                <c:pt idx="525">
                  <c:v>5.4806943889699156</c:v>
                </c:pt>
                <c:pt idx="526">
                  <c:v>5.4929714866665922</c:v>
                </c:pt>
                <c:pt idx="527">
                  <c:v>5.4929714866665922</c:v>
                </c:pt>
                <c:pt idx="528">
                  <c:v>5.5052793946731668</c:v>
                </c:pt>
                <c:pt idx="529">
                  <c:v>5.5052793946731668</c:v>
                </c:pt>
                <c:pt idx="530">
                  <c:v>5.5052793946731668</c:v>
                </c:pt>
                <c:pt idx="531">
                  <c:v>5.5052793946731668</c:v>
                </c:pt>
                <c:pt idx="532">
                  <c:v>5.5052793946731668</c:v>
                </c:pt>
                <c:pt idx="533">
                  <c:v>5.5176329963185884</c:v>
                </c:pt>
                <c:pt idx="534">
                  <c:v>5.5299898752160708</c:v>
                </c:pt>
                <c:pt idx="535">
                  <c:v>5.5299898752160708</c:v>
                </c:pt>
                <c:pt idx="536">
                  <c:v>5.5299898752160708</c:v>
                </c:pt>
                <c:pt idx="537">
                  <c:v>5.5299898752160708</c:v>
                </c:pt>
                <c:pt idx="538">
                  <c:v>5.5299898752160708</c:v>
                </c:pt>
                <c:pt idx="539">
                  <c:v>5.5299898752160708</c:v>
                </c:pt>
                <c:pt idx="540">
                  <c:v>5.5423944767780933</c:v>
                </c:pt>
                <c:pt idx="541">
                  <c:v>5.5548106544247622</c:v>
                </c:pt>
                <c:pt idx="542">
                  <c:v>5.5548106544247622</c:v>
                </c:pt>
                <c:pt idx="543">
                  <c:v>5.5548106544247622</c:v>
                </c:pt>
                <c:pt idx="544">
                  <c:v>5.5548106544247622</c:v>
                </c:pt>
                <c:pt idx="545">
                  <c:v>5.5548106544247622</c:v>
                </c:pt>
                <c:pt idx="546">
                  <c:v>5.5672650254759892</c:v>
                </c:pt>
                <c:pt idx="547">
                  <c:v>5.5797327381137727</c:v>
                </c:pt>
                <c:pt idx="548">
                  <c:v>5.5797327381137727</c:v>
                </c:pt>
                <c:pt idx="549">
                  <c:v>5.5797327381137727</c:v>
                </c:pt>
                <c:pt idx="550">
                  <c:v>5.5797327381137727</c:v>
                </c:pt>
                <c:pt idx="551">
                  <c:v>5.5797327381137727</c:v>
                </c:pt>
                <c:pt idx="552">
                  <c:v>5.5922507440659484</c:v>
                </c:pt>
                <c:pt idx="553">
                  <c:v>5.6173137199034215</c:v>
                </c:pt>
                <c:pt idx="554">
                  <c:v>5.6173137199034215</c:v>
                </c:pt>
                <c:pt idx="555">
                  <c:v>5.6173137199034215</c:v>
                </c:pt>
                <c:pt idx="556">
                  <c:v>5.6173137199034215</c:v>
                </c:pt>
                <c:pt idx="557">
                  <c:v>5.6173137199034215</c:v>
                </c:pt>
                <c:pt idx="558">
                  <c:v>5.6299045542270463</c:v>
                </c:pt>
                <c:pt idx="559">
                  <c:v>5.6299045542270463</c:v>
                </c:pt>
                <c:pt idx="560">
                  <c:v>5.6299045542270463</c:v>
                </c:pt>
                <c:pt idx="561">
                  <c:v>5.6299045542270463</c:v>
                </c:pt>
                <c:pt idx="562">
                  <c:v>5.6299045542270463</c:v>
                </c:pt>
                <c:pt idx="563">
                  <c:v>5.6425880818094951</c:v>
                </c:pt>
                <c:pt idx="564">
                  <c:v>5.6552802623647791</c:v>
                </c:pt>
                <c:pt idx="565">
                  <c:v>5.6552802623647791</c:v>
                </c:pt>
                <c:pt idx="566">
                  <c:v>5.6552802623647791</c:v>
                </c:pt>
                <c:pt idx="567">
                  <c:v>5.6552802623647791</c:v>
                </c:pt>
                <c:pt idx="568">
                  <c:v>5.6808214763146054</c:v>
                </c:pt>
                <c:pt idx="569">
                  <c:v>5.6936184543116308</c:v>
                </c:pt>
                <c:pt idx="570">
                  <c:v>5.6936184543116308</c:v>
                </c:pt>
                <c:pt idx="571">
                  <c:v>5.6936184543116308</c:v>
                </c:pt>
                <c:pt idx="572">
                  <c:v>5.6936184543116308</c:v>
                </c:pt>
                <c:pt idx="573">
                  <c:v>5.6936184543116308</c:v>
                </c:pt>
                <c:pt idx="574">
                  <c:v>5.7064845189838902</c:v>
                </c:pt>
                <c:pt idx="575">
                  <c:v>5.7193773582080469</c:v>
                </c:pt>
                <c:pt idx="576">
                  <c:v>5.7452096329615916</c:v>
                </c:pt>
                <c:pt idx="577">
                  <c:v>5.7581455555369638</c:v>
                </c:pt>
                <c:pt idx="578">
                  <c:v>5.7710959074738248</c:v>
                </c:pt>
                <c:pt idx="579">
                  <c:v>5.7710959074738248</c:v>
                </c:pt>
                <c:pt idx="580">
                  <c:v>5.7710959074738248</c:v>
                </c:pt>
                <c:pt idx="581">
                  <c:v>5.7840970237749918</c:v>
                </c:pt>
                <c:pt idx="582">
                  <c:v>5.7840970237749918</c:v>
                </c:pt>
                <c:pt idx="583">
                  <c:v>5.7840970237749918</c:v>
                </c:pt>
                <c:pt idx="584">
                  <c:v>5.7840970237749918</c:v>
                </c:pt>
                <c:pt idx="585">
                  <c:v>5.7971861155190689</c:v>
                </c:pt>
                <c:pt idx="586">
                  <c:v>5.8102770533973827</c:v>
                </c:pt>
                <c:pt idx="587">
                  <c:v>5.83647740873882</c:v>
                </c:pt>
                <c:pt idx="588">
                  <c:v>5.83647740873882</c:v>
                </c:pt>
                <c:pt idx="589">
                  <c:v>5.83647740873882</c:v>
                </c:pt>
                <c:pt idx="590">
                  <c:v>5.83647740873882</c:v>
                </c:pt>
                <c:pt idx="591">
                  <c:v>5.8496632328241001</c:v>
                </c:pt>
                <c:pt idx="592">
                  <c:v>5.8496632328241001</c:v>
                </c:pt>
                <c:pt idx="593">
                  <c:v>5.8496632328241001</c:v>
                </c:pt>
                <c:pt idx="594">
                  <c:v>5.8496632328241001</c:v>
                </c:pt>
                <c:pt idx="595">
                  <c:v>5.8496632328241001</c:v>
                </c:pt>
                <c:pt idx="596">
                  <c:v>5.8629263544197459</c:v>
                </c:pt>
                <c:pt idx="597">
                  <c:v>5.8762103717956196</c:v>
                </c:pt>
                <c:pt idx="598">
                  <c:v>5.8895058162832141</c:v>
                </c:pt>
                <c:pt idx="599">
                  <c:v>5.916111965452937</c:v>
                </c:pt>
                <c:pt idx="600">
                  <c:v>5.916111965452937</c:v>
                </c:pt>
                <c:pt idx="601">
                  <c:v>5.9294322447613599</c:v>
                </c:pt>
                <c:pt idx="602">
                  <c:v>5.9294322447613599</c:v>
                </c:pt>
                <c:pt idx="603">
                  <c:v>5.9294322447613599</c:v>
                </c:pt>
                <c:pt idx="604">
                  <c:v>5.9427928553033915</c:v>
                </c:pt>
                <c:pt idx="605">
                  <c:v>5.9427928553033915</c:v>
                </c:pt>
                <c:pt idx="606">
                  <c:v>5.9427928553033915</c:v>
                </c:pt>
                <c:pt idx="607">
                  <c:v>5.9561766278400059</c:v>
                </c:pt>
                <c:pt idx="608">
                  <c:v>5.9695700777248035</c:v>
                </c:pt>
                <c:pt idx="609">
                  <c:v>5.9695700777248035</c:v>
                </c:pt>
                <c:pt idx="610">
                  <c:v>5.9695700777248035</c:v>
                </c:pt>
                <c:pt idx="611">
                  <c:v>5.9695700777248035</c:v>
                </c:pt>
                <c:pt idx="612">
                  <c:v>5.9695700777248035</c:v>
                </c:pt>
                <c:pt idx="613">
                  <c:v>5.9695700777248035</c:v>
                </c:pt>
                <c:pt idx="614">
                  <c:v>5.9830906372960531</c:v>
                </c:pt>
                <c:pt idx="615">
                  <c:v>6.0236819533609012</c:v>
                </c:pt>
                <c:pt idx="616">
                  <c:v>6.0236819533609012</c:v>
                </c:pt>
                <c:pt idx="617">
                  <c:v>6.0373401884004316</c:v>
                </c:pt>
                <c:pt idx="618">
                  <c:v>6.0373401884004316</c:v>
                </c:pt>
                <c:pt idx="619">
                  <c:v>6.0510368364980938</c:v>
                </c:pt>
                <c:pt idx="620">
                  <c:v>6.0510368364980938</c:v>
                </c:pt>
                <c:pt idx="621">
                  <c:v>6.0510368364980938</c:v>
                </c:pt>
                <c:pt idx="622">
                  <c:v>6.064782328511706</c:v>
                </c:pt>
                <c:pt idx="623">
                  <c:v>6.064782328511706</c:v>
                </c:pt>
                <c:pt idx="624">
                  <c:v>6.064782328511706</c:v>
                </c:pt>
                <c:pt idx="625">
                  <c:v>6.0786017725731956</c:v>
                </c:pt>
                <c:pt idx="626">
                  <c:v>6.0786017725731956</c:v>
                </c:pt>
                <c:pt idx="627">
                  <c:v>6.0786017725731956</c:v>
                </c:pt>
                <c:pt idx="628">
                  <c:v>6.0786017725731956</c:v>
                </c:pt>
                <c:pt idx="629">
                  <c:v>6.0924709716088037</c:v>
                </c:pt>
                <c:pt idx="630">
                  <c:v>6.1063484992431425</c:v>
                </c:pt>
                <c:pt idx="631">
                  <c:v>6.1202552603091513</c:v>
                </c:pt>
                <c:pt idx="632">
                  <c:v>6.1341766865344649</c:v>
                </c:pt>
                <c:pt idx="633">
                  <c:v>6.1481086084068117</c:v>
                </c:pt>
                <c:pt idx="634">
                  <c:v>6.1481086084068117</c:v>
                </c:pt>
                <c:pt idx="635">
                  <c:v>6.1481086084068117</c:v>
                </c:pt>
                <c:pt idx="636">
                  <c:v>6.1481086084068117</c:v>
                </c:pt>
                <c:pt idx="637">
                  <c:v>6.1481086084068117</c:v>
                </c:pt>
                <c:pt idx="638">
                  <c:v>6.1621038514510849</c:v>
                </c:pt>
                <c:pt idx="639">
                  <c:v>6.1621038514510849</c:v>
                </c:pt>
                <c:pt idx="640">
                  <c:v>6.1621038514510849</c:v>
                </c:pt>
                <c:pt idx="641">
                  <c:v>6.1761459136271277</c:v>
                </c:pt>
                <c:pt idx="642">
                  <c:v>6.1761459136271277</c:v>
                </c:pt>
                <c:pt idx="643">
                  <c:v>6.1761459136271277</c:v>
                </c:pt>
                <c:pt idx="644">
                  <c:v>6.1761459136271277</c:v>
                </c:pt>
                <c:pt idx="645">
                  <c:v>6.1761459136271277</c:v>
                </c:pt>
                <c:pt idx="646">
                  <c:v>6.1761459136271277</c:v>
                </c:pt>
                <c:pt idx="647">
                  <c:v>6.190286919568007</c:v>
                </c:pt>
                <c:pt idx="648">
                  <c:v>6.190286919568007</c:v>
                </c:pt>
                <c:pt idx="649">
                  <c:v>6.2044409367089539</c:v>
                </c:pt>
                <c:pt idx="650">
                  <c:v>6.2186145216155344</c:v>
                </c:pt>
                <c:pt idx="651">
                  <c:v>6.2328033656876549</c:v>
                </c:pt>
                <c:pt idx="652">
                  <c:v>6.2470228315906695</c:v>
                </c:pt>
                <c:pt idx="653">
                  <c:v>6.2470228315906695</c:v>
                </c:pt>
                <c:pt idx="654">
                  <c:v>6.261273056536119</c:v>
                </c:pt>
                <c:pt idx="655">
                  <c:v>6.261273056536119</c:v>
                </c:pt>
                <c:pt idx="656">
                  <c:v>6.2755431285915204</c:v>
                </c:pt>
                <c:pt idx="657">
                  <c:v>6.2755431285915204</c:v>
                </c:pt>
                <c:pt idx="658">
                  <c:v>6.2755431285915204</c:v>
                </c:pt>
                <c:pt idx="659">
                  <c:v>6.2755431285915204</c:v>
                </c:pt>
                <c:pt idx="660">
                  <c:v>6.2899155485456122</c:v>
                </c:pt>
                <c:pt idx="661">
                  <c:v>6.2899155485456122</c:v>
                </c:pt>
                <c:pt idx="662">
                  <c:v>6.2899155485456122</c:v>
                </c:pt>
                <c:pt idx="663">
                  <c:v>6.2899155485456122</c:v>
                </c:pt>
                <c:pt idx="664">
                  <c:v>6.3043374587546719</c:v>
                </c:pt>
                <c:pt idx="665">
                  <c:v>6.3043374587546719</c:v>
                </c:pt>
                <c:pt idx="666">
                  <c:v>6.3043374587546719</c:v>
                </c:pt>
                <c:pt idx="667">
                  <c:v>6.3043374587546719</c:v>
                </c:pt>
                <c:pt idx="668">
                  <c:v>6.3043374587546719</c:v>
                </c:pt>
                <c:pt idx="669">
                  <c:v>6.318868556927459</c:v>
                </c:pt>
                <c:pt idx="670">
                  <c:v>6.318868556927459</c:v>
                </c:pt>
                <c:pt idx="671">
                  <c:v>6.318868556927459</c:v>
                </c:pt>
                <c:pt idx="672">
                  <c:v>6.318868556927459</c:v>
                </c:pt>
                <c:pt idx="673">
                  <c:v>6.318868556927459</c:v>
                </c:pt>
                <c:pt idx="674">
                  <c:v>6.318868556927459</c:v>
                </c:pt>
                <c:pt idx="675">
                  <c:v>6.333538531526103</c:v>
                </c:pt>
                <c:pt idx="676">
                  <c:v>6.333538531526103</c:v>
                </c:pt>
                <c:pt idx="677">
                  <c:v>6.333538531526103</c:v>
                </c:pt>
                <c:pt idx="678">
                  <c:v>6.333538531526103</c:v>
                </c:pt>
                <c:pt idx="679">
                  <c:v>6.348250701641331</c:v>
                </c:pt>
                <c:pt idx="680">
                  <c:v>6.3629817063478393</c:v>
                </c:pt>
                <c:pt idx="681">
                  <c:v>6.3629817063478393</c:v>
                </c:pt>
                <c:pt idx="682">
                  <c:v>6.3629817063478393</c:v>
                </c:pt>
                <c:pt idx="683">
                  <c:v>6.377760016785583</c:v>
                </c:pt>
                <c:pt idx="684">
                  <c:v>6.3925525805367212</c:v>
                </c:pt>
                <c:pt idx="685">
                  <c:v>6.3925525805367212</c:v>
                </c:pt>
                <c:pt idx="686">
                  <c:v>6.3925525805367212</c:v>
                </c:pt>
                <c:pt idx="687">
                  <c:v>6.422261894883535</c:v>
                </c:pt>
                <c:pt idx="688">
                  <c:v>6.422261894883535</c:v>
                </c:pt>
                <c:pt idx="689">
                  <c:v>6.422261894883535</c:v>
                </c:pt>
                <c:pt idx="690">
                  <c:v>6.422261894883535</c:v>
                </c:pt>
                <c:pt idx="691">
                  <c:v>6.422261894883535</c:v>
                </c:pt>
                <c:pt idx="692">
                  <c:v>6.4371840301948033</c:v>
                </c:pt>
                <c:pt idx="693">
                  <c:v>6.4371840301948033</c:v>
                </c:pt>
                <c:pt idx="694">
                  <c:v>6.4521377169156677</c:v>
                </c:pt>
                <c:pt idx="695">
                  <c:v>6.4821035984241231</c:v>
                </c:pt>
                <c:pt idx="696">
                  <c:v>6.4821035984241231</c:v>
                </c:pt>
                <c:pt idx="697">
                  <c:v>6.4971012139489233</c:v>
                </c:pt>
                <c:pt idx="698">
                  <c:v>6.5121061788442844</c:v>
                </c:pt>
                <c:pt idx="699">
                  <c:v>6.5571578744580057</c:v>
                </c:pt>
                <c:pt idx="700">
                  <c:v>6.5721997126406846</c:v>
                </c:pt>
                <c:pt idx="701">
                  <c:v>6.5721997126406846</c:v>
                </c:pt>
                <c:pt idx="702">
                  <c:v>6.5721997126406846</c:v>
                </c:pt>
                <c:pt idx="703">
                  <c:v>6.5872910240560261</c:v>
                </c:pt>
                <c:pt idx="704">
                  <c:v>6.5872910240560261</c:v>
                </c:pt>
                <c:pt idx="705">
                  <c:v>6.6024096928256126</c:v>
                </c:pt>
                <c:pt idx="706">
                  <c:v>6.6024096928256126</c:v>
                </c:pt>
                <c:pt idx="707">
                  <c:v>6.6024096928256126</c:v>
                </c:pt>
                <c:pt idx="708">
                  <c:v>6.6024096928256126</c:v>
                </c:pt>
                <c:pt idx="709">
                  <c:v>6.6024096928256126</c:v>
                </c:pt>
                <c:pt idx="710">
                  <c:v>6.61769211697034</c:v>
                </c:pt>
                <c:pt idx="711">
                  <c:v>6.61769211697034</c:v>
                </c:pt>
                <c:pt idx="712">
                  <c:v>6.61769211697034</c:v>
                </c:pt>
                <c:pt idx="713">
                  <c:v>6.6330359163124353</c:v>
                </c:pt>
                <c:pt idx="714">
                  <c:v>6.6484054473321121</c:v>
                </c:pt>
                <c:pt idx="715">
                  <c:v>6.6946225676781017</c:v>
                </c:pt>
                <c:pt idx="716">
                  <c:v>6.6946225676781017</c:v>
                </c:pt>
                <c:pt idx="717">
                  <c:v>6.7100594338198469</c:v>
                </c:pt>
                <c:pt idx="718">
                  <c:v>6.7100594338198469</c:v>
                </c:pt>
                <c:pt idx="719">
                  <c:v>6.7100594338198469</c:v>
                </c:pt>
                <c:pt idx="720">
                  <c:v>6.7100594338198469</c:v>
                </c:pt>
                <c:pt idx="721">
                  <c:v>6.7100594338198469</c:v>
                </c:pt>
                <c:pt idx="722">
                  <c:v>6.7100594338198469</c:v>
                </c:pt>
                <c:pt idx="723">
                  <c:v>6.7100594338198469</c:v>
                </c:pt>
                <c:pt idx="724">
                  <c:v>6.7100594338198469</c:v>
                </c:pt>
                <c:pt idx="725">
                  <c:v>6.7411533183539136</c:v>
                </c:pt>
                <c:pt idx="726">
                  <c:v>6.7411533183539136</c:v>
                </c:pt>
                <c:pt idx="727">
                  <c:v>6.7567214129233513</c:v>
                </c:pt>
                <c:pt idx="728">
                  <c:v>6.7878947194539112</c:v>
                </c:pt>
                <c:pt idx="729">
                  <c:v>6.8035053071807834</c:v>
                </c:pt>
                <c:pt idx="730">
                  <c:v>6.8035053071807834</c:v>
                </c:pt>
                <c:pt idx="731">
                  <c:v>6.8035053071807834</c:v>
                </c:pt>
                <c:pt idx="732">
                  <c:v>6.8035053071807834</c:v>
                </c:pt>
                <c:pt idx="733">
                  <c:v>6.8191532855369417</c:v>
                </c:pt>
                <c:pt idx="734">
                  <c:v>6.8191532855369417</c:v>
                </c:pt>
                <c:pt idx="735">
                  <c:v>6.8191532855369417</c:v>
                </c:pt>
                <c:pt idx="736">
                  <c:v>6.8191532855369417</c:v>
                </c:pt>
                <c:pt idx="737">
                  <c:v>6.8191532855369417</c:v>
                </c:pt>
                <c:pt idx="738">
                  <c:v>6.8191532855369417</c:v>
                </c:pt>
                <c:pt idx="739">
                  <c:v>6.8191532855369417</c:v>
                </c:pt>
                <c:pt idx="740">
                  <c:v>6.8348847269572843</c:v>
                </c:pt>
                <c:pt idx="741">
                  <c:v>6.8348847269572843</c:v>
                </c:pt>
                <c:pt idx="742">
                  <c:v>6.8506297159503262</c:v>
                </c:pt>
                <c:pt idx="743">
                  <c:v>6.8506297159503262</c:v>
                </c:pt>
                <c:pt idx="744">
                  <c:v>6.8664182219279768</c:v>
                </c:pt>
                <c:pt idx="745">
                  <c:v>6.8664182219279768</c:v>
                </c:pt>
                <c:pt idx="746">
                  <c:v>6.8822285805090564</c:v>
                </c:pt>
                <c:pt idx="747">
                  <c:v>6.8822285805090564</c:v>
                </c:pt>
                <c:pt idx="748">
                  <c:v>6.8822285805090564</c:v>
                </c:pt>
                <c:pt idx="749">
                  <c:v>6.8822285805090564</c:v>
                </c:pt>
                <c:pt idx="750">
                  <c:v>6.8981214422658939</c:v>
                </c:pt>
                <c:pt idx="751">
                  <c:v>6.8981214422658939</c:v>
                </c:pt>
                <c:pt idx="752">
                  <c:v>6.9140392274860183</c:v>
                </c:pt>
                <c:pt idx="753">
                  <c:v>6.9299681168465135</c:v>
                </c:pt>
                <c:pt idx="754">
                  <c:v>6.9299681168465135</c:v>
                </c:pt>
                <c:pt idx="755">
                  <c:v>6.9299681168465135</c:v>
                </c:pt>
                <c:pt idx="756">
                  <c:v>6.9299681168465135</c:v>
                </c:pt>
                <c:pt idx="757">
                  <c:v>6.9299681168465135</c:v>
                </c:pt>
                <c:pt idx="758">
                  <c:v>6.9299681168465135</c:v>
                </c:pt>
                <c:pt idx="759">
                  <c:v>6.9459751975364696</c:v>
                </c:pt>
                <c:pt idx="760">
                  <c:v>6.9459751975364696</c:v>
                </c:pt>
                <c:pt idx="761">
                  <c:v>6.9459751975364696</c:v>
                </c:pt>
                <c:pt idx="762">
                  <c:v>6.9620047640289746</c:v>
                </c:pt>
                <c:pt idx="763">
                  <c:v>6.9780512393468923</c:v>
                </c:pt>
                <c:pt idx="764">
                  <c:v>6.9780512393468923</c:v>
                </c:pt>
                <c:pt idx="765">
                  <c:v>6.9780512393468923</c:v>
                </c:pt>
                <c:pt idx="766">
                  <c:v>6.9780512393468923</c:v>
                </c:pt>
                <c:pt idx="767">
                  <c:v>6.9780512393468923</c:v>
                </c:pt>
                <c:pt idx="768">
                  <c:v>6.9780512393468923</c:v>
                </c:pt>
                <c:pt idx="769">
                  <c:v>7.0103486398540626</c:v>
                </c:pt>
                <c:pt idx="770">
                  <c:v>7.0103486398540626</c:v>
                </c:pt>
                <c:pt idx="771">
                  <c:v>7.0103486398540626</c:v>
                </c:pt>
                <c:pt idx="772">
                  <c:v>7.0103486398540626</c:v>
                </c:pt>
                <c:pt idx="773">
                  <c:v>7.0103486398540626</c:v>
                </c:pt>
                <c:pt idx="774">
                  <c:v>7.0427205385781164</c:v>
                </c:pt>
                <c:pt idx="775">
                  <c:v>7.0427205385781164</c:v>
                </c:pt>
                <c:pt idx="776">
                  <c:v>7.0427205385781164</c:v>
                </c:pt>
                <c:pt idx="777">
                  <c:v>7.0589237468163075</c:v>
                </c:pt>
                <c:pt idx="778">
                  <c:v>7.0913532201525094</c:v>
                </c:pt>
                <c:pt idx="779">
                  <c:v>7.1075737292437742</c:v>
                </c:pt>
                <c:pt idx="780">
                  <c:v>7.1238029062237587</c:v>
                </c:pt>
                <c:pt idx="781">
                  <c:v>7.1238029062237587</c:v>
                </c:pt>
                <c:pt idx="782">
                  <c:v>7.1238029062237587</c:v>
                </c:pt>
                <c:pt idx="783">
                  <c:v>7.1238029062237587</c:v>
                </c:pt>
                <c:pt idx="784">
                  <c:v>7.1400523510644716</c:v>
                </c:pt>
                <c:pt idx="785">
                  <c:v>7.1400523510644716</c:v>
                </c:pt>
                <c:pt idx="786">
                  <c:v>7.1400523510644716</c:v>
                </c:pt>
                <c:pt idx="787">
                  <c:v>7.1400523510644716</c:v>
                </c:pt>
                <c:pt idx="788">
                  <c:v>7.1400523510644716</c:v>
                </c:pt>
                <c:pt idx="789">
                  <c:v>7.1563454146726517</c:v>
                </c:pt>
                <c:pt idx="790">
                  <c:v>7.1726413950483963</c:v>
                </c:pt>
                <c:pt idx="791">
                  <c:v>7.1889461335647926</c:v>
                </c:pt>
                <c:pt idx="792">
                  <c:v>7.2052625663530323</c:v>
                </c:pt>
                <c:pt idx="793">
                  <c:v>7.2379305840288763</c:v>
                </c:pt>
                <c:pt idx="794">
                  <c:v>7.2542645928667975</c:v>
                </c:pt>
                <c:pt idx="795">
                  <c:v>7.2542645928667975</c:v>
                </c:pt>
                <c:pt idx="796">
                  <c:v>7.2869502276652423</c:v>
                </c:pt>
                <c:pt idx="797">
                  <c:v>7.3033018663045155</c:v>
                </c:pt>
                <c:pt idx="798">
                  <c:v>7.3196829832899919</c:v>
                </c:pt>
                <c:pt idx="799">
                  <c:v>7.3360759235284343</c:v>
                </c:pt>
                <c:pt idx="800">
                  <c:v>7.3360759235284343</c:v>
                </c:pt>
                <c:pt idx="801">
                  <c:v>7.3360759235284343</c:v>
                </c:pt>
                <c:pt idx="802">
                  <c:v>7.3360759235284343</c:v>
                </c:pt>
                <c:pt idx="803">
                  <c:v>7.3525103874077926</c:v>
                </c:pt>
                <c:pt idx="804">
                  <c:v>7.3689656958689884</c:v>
                </c:pt>
                <c:pt idx="805">
                  <c:v>7.38543294144187</c:v>
                </c:pt>
                <c:pt idx="806">
                  <c:v>7.38543294144187</c:v>
                </c:pt>
                <c:pt idx="807">
                  <c:v>7.4019091528471872</c:v>
                </c:pt>
                <c:pt idx="808">
                  <c:v>7.4183943414835651</c:v>
                </c:pt>
                <c:pt idx="809">
                  <c:v>7.4348885187724161</c:v>
                </c:pt>
                <c:pt idx="810">
                  <c:v>7.4513977016810715</c:v>
                </c:pt>
                <c:pt idx="811">
                  <c:v>7.4513977016810715</c:v>
                </c:pt>
                <c:pt idx="812">
                  <c:v>7.4679189109477004</c:v>
                </c:pt>
                <c:pt idx="813">
                  <c:v>7.4679189109477004</c:v>
                </c:pt>
                <c:pt idx="814">
                  <c:v>7.4679189109477004</c:v>
                </c:pt>
                <c:pt idx="815">
                  <c:v>7.4679189109477004</c:v>
                </c:pt>
                <c:pt idx="816">
                  <c:v>7.4844763112532489</c:v>
                </c:pt>
                <c:pt idx="817">
                  <c:v>7.4844763112532489</c:v>
                </c:pt>
                <c:pt idx="818">
                  <c:v>7.4844763112532489</c:v>
                </c:pt>
                <c:pt idx="819">
                  <c:v>7.4844763112532489</c:v>
                </c:pt>
                <c:pt idx="820">
                  <c:v>7.4844763112532489</c:v>
                </c:pt>
                <c:pt idx="821">
                  <c:v>7.5010883063940241</c:v>
                </c:pt>
                <c:pt idx="822">
                  <c:v>7.5010883063940241</c:v>
                </c:pt>
                <c:pt idx="823">
                  <c:v>7.5010883063940241</c:v>
                </c:pt>
                <c:pt idx="824">
                  <c:v>7.5010883063940241</c:v>
                </c:pt>
                <c:pt idx="825">
                  <c:v>7.5345637612503458</c:v>
                </c:pt>
                <c:pt idx="826">
                  <c:v>7.5345637612503458</c:v>
                </c:pt>
                <c:pt idx="827">
                  <c:v>7.5345637612503458</c:v>
                </c:pt>
                <c:pt idx="828">
                  <c:v>7.5513511072190758</c:v>
                </c:pt>
                <c:pt idx="829">
                  <c:v>7.5513511072190758</c:v>
                </c:pt>
                <c:pt idx="830">
                  <c:v>7.5682103141513783</c:v>
                </c:pt>
                <c:pt idx="831">
                  <c:v>7.5851009630958641</c:v>
                </c:pt>
                <c:pt idx="832">
                  <c:v>7.6020231774467124</c:v>
                </c:pt>
                <c:pt idx="833">
                  <c:v>7.6359119548943681</c:v>
                </c:pt>
                <c:pt idx="834">
                  <c:v>7.6528785845184526</c:v>
                </c:pt>
                <c:pt idx="835">
                  <c:v>7.6528785845184526</c:v>
                </c:pt>
                <c:pt idx="836">
                  <c:v>7.6528785845184526</c:v>
                </c:pt>
                <c:pt idx="837">
                  <c:v>7.6528785845184526</c:v>
                </c:pt>
                <c:pt idx="838">
                  <c:v>7.6699960999688992</c:v>
                </c:pt>
                <c:pt idx="839">
                  <c:v>7.6699960999688992</c:v>
                </c:pt>
                <c:pt idx="840">
                  <c:v>7.6699960999688992</c:v>
                </c:pt>
                <c:pt idx="841">
                  <c:v>7.6699960999688992</c:v>
                </c:pt>
                <c:pt idx="842">
                  <c:v>7.6699960999688992</c:v>
                </c:pt>
                <c:pt idx="843">
                  <c:v>7.6872441975493704</c:v>
                </c:pt>
                <c:pt idx="844">
                  <c:v>7.6872441975493704</c:v>
                </c:pt>
                <c:pt idx="845">
                  <c:v>7.6872441975493704</c:v>
                </c:pt>
                <c:pt idx="846">
                  <c:v>7.6872441975493704</c:v>
                </c:pt>
                <c:pt idx="847">
                  <c:v>7.7046583977644758</c:v>
                </c:pt>
                <c:pt idx="848">
                  <c:v>7.7221028426345288</c:v>
                </c:pt>
                <c:pt idx="849">
                  <c:v>7.7221028426345288</c:v>
                </c:pt>
                <c:pt idx="850">
                  <c:v>7.7221028426345288</c:v>
                </c:pt>
                <c:pt idx="851">
                  <c:v>7.7221028426345288</c:v>
                </c:pt>
                <c:pt idx="852">
                  <c:v>7.739755121711041</c:v>
                </c:pt>
                <c:pt idx="853">
                  <c:v>7.739755121711041</c:v>
                </c:pt>
                <c:pt idx="854">
                  <c:v>7.739755121711041</c:v>
                </c:pt>
                <c:pt idx="855">
                  <c:v>7.7574731641801913</c:v>
                </c:pt>
                <c:pt idx="856">
                  <c:v>7.7752190487903254</c:v>
                </c:pt>
                <c:pt idx="857">
                  <c:v>7.7752190487903254</c:v>
                </c:pt>
                <c:pt idx="858">
                  <c:v>7.7931019536934318</c:v>
                </c:pt>
                <c:pt idx="859">
                  <c:v>7.7931019536934318</c:v>
                </c:pt>
                <c:pt idx="860">
                  <c:v>7.7931019536934318</c:v>
                </c:pt>
                <c:pt idx="861">
                  <c:v>7.7931019536934318</c:v>
                </c:pt>
                <c:pt idx="862">
                  <c:v>7.8111348557708764</c:v>
                </c:pt>
                <c:pt idx="863">
                  <c:v>7.8111348557708764</c:v>
                </c:pt>
                <c:pt idx="864">
                  <c:v>7.8292546285126861</c:v>
                </c:pt>
                <c:pt idx="865">
                  <c:v>7.8292546285126861</c:v>
                </c:pt>
                <c:pt idx="866">
                  <c:v>7.8292546285126861</c:v>
                </c:pt>
                <c:pt idx="867">
                  <c:v>7.8292546285126861</c:v>
                </c:pt>
                <c:pt idx="868">
                  <c:v>7.8292546285126861</c:v>
                </c:pt>
                <c:pt idx="869">
                  <c:v>7.8292546285126861</c:v>
                </c:pt>
                <c:pt idx="870">
                  <c:v>7.8475581345007095</c:v>
                </c:pt>
                <c:pt idx="871">
                  <c:v>7.8475581345007095</c:v>
                </c:pt>
                <c:pt idx="872">
                  <c:v>7.8475581345007095</c:v>
                </c:pt>
                <c:pt idx="873">
                  <c:v>7.8475581345007095</c:v>
                </c:pt>
                <c:pt idx="874">
                  <c:v>7.8660000767414413</c:v>
                </c:pt>
                <c:pt idx="875">
                  <c:v>7.8660000767414413</c:v>
                </c:pt>
                <c:pt idx="876">
                  <c:v>7.8660000767414413</c:v>
                </c:pt>
                <c:pt idx="877">
                  <c:v>7.8660000767414413</c:v>
                </c:pt>
                <c:pt idx="878">
                  <c:v>7.8845482251489241</c:v>
                </c:pt>
                <c:pt idx="879">
                  <c:v>7.9218285846315668</c:v>
                </c:pt>
                <c:pt idx="880">
                  <c:v>7.9218285846315668</c:v>
                </c:pt>
                <c:pt idx="881">
                  <c:v>7.9218285846315668</c:v>
                </c:pt>
                <c:pt idx="882">
                  <c:v>7.9218285846315668</c:v>
                </c:pt>
                <c:pt idx="883">
                  <c:v>7.9218285846315668</c:v>
                </c:pt>
                <c:pt idx="884">
                  <c:v>7.9218285846315668</c:v>
                </c:pt>
                <c:pt idx="885">
                  <c:v>7.9406911357092751</c:v>
                </c:pt>
                <c:pt idx="886">
                  <c:v>7.9406911357092751</c:v>
                </c:pt>
                <c:pt idx="887">
                  <c:v>7.9406911357092751</c:v>
                </c:pt>
                <c:pt idx="888">
                  <c:v>7.9597774323621486</c:v>
                </c:pt>
                <c:pt idx="889">
                  <c:v>8.0170605948472442</c:v>
                </c:pt>
                <c:pt idx="890">
                  <c:v>8.0170605948472442</c:v>
                </c:pt>
                <c:pt idx="891">
                  <c:v>8.0170605948472442</c:v>
                </c:pt>
                <c:pt idx="892">
                  <c:v>8.0362690516509723</c:v>
                </c:pt>
                <c:pt idx="893">
                  <c:v>8.0362690516509723</c:v>
                </c:pt>
                <c:pt idx="894">
                  <c:v>8.0556137386447979</c:v>
                </c:pt>
                <c:pt idx="895">
                  <c:v>8.0749750733899095</c:v>
                </c:pt>
                <c:pt idx="896">
                  <c:v>8.0749750733899095</c:v>
                </c:pt>
                <c:pt idx="897">
                  <c:v>8.0749750733899095</c:v>
                </c:pt>
                <c:pt idx="898">
                  <c:v>8.0749750733899095</c:v>
                </c:pt>
                <c:pt idx="899">
                  <c:v>8.0944369212290912</c:v>
                </c:pt>
                <c:pt idx="900">
                  <c:v>8.0944369212290912</c:v>
                </c:pt>
                <c:pt idx="901">
                  <c:v>8.0944369212290912</c:v>
                </c:pt>
                <c:pt idx="902">
                  <c:v>8.0944369212290912</c:v>
                </c:pt>
                <c:pt idx="903">
                  <c:v>8.0944369212290912</c:v>
                </c:pt>
                <c:pt idx="904">
                  <c:v>8.0944369212290912</c:v>
                </c:pt>
                <c:pt idx="905">
                  <c:v>8.0944369212290912</c:v>
                </c:pt>
                <c:pt idx="906">
                  <c:v>8.0944369212290912</c:v>
                </c:pt>
                <c:pt idx="907">
                  <c:v>8.1141764444862599</c:v>
                </c:pt>
                <c:pt idx="908">
                  <c:v>8.1141764444862599</c:v>
                </c:pt>
                <c:pt idx="909">
                  <c:v>8.1141764444862599</c:v>
                </c:pt>
                <c:pt idx="910">
                  <c:v>8.1340074149061028</c:v>
                </c:pt>
                <c:pt idx="911">
                  <c:v>8.1340074149061028</c:v>
                </c:pt>
                <c:pt idx="912">
                  <c:v>8.1539086456285848</c:v>
                </c:pt>
                <c:pt idx="913">
                  <c:v>8.1539086456285848</c:v>
                </c:pt>
                <c:pt idx="914">
                  <c:v>8.1539086456285848</c:v>
                </c:pt>
                <c:pt idx="915">
                  <c:v>8.1539086456285848</c:v>
                </c:pt>
                <c:pt idx="916">
                  <c:v>8.1539086456285848</c:v>
                </c:pt>
                <c:pt idx="917">
                  <c:v>8.1943470149859223</c:v>
                </c:pt>
                <c:pt idx="918">
                  <c:v>8.1943470149859223</c:v>
                </c:pt>
                <c:pt idx="919">
                  <c:v>8.1943470149859223</c:v>
                </c:pt>
                <c:pt idx="920">
                  <c:v>8.1943470149859223</c:v>
                </c:pt>
                <c:pt idx="921">
                  <c:v>8.2148852309343905</c:v>
                </c:pt>
                <c:pt idx="922">
                  <c:v>8.2148852309343905</c:v>
                </c:pt>
                <c:pt idx="923">
                  <c:v>8.235570114630935</c:v>
                </c:pt>
                <c:pt idx="924">
                  <c:v>8.235570114630935</c:v>
                </c:pt>
                <c:pt idx="925">
                  <c:v>8.235570114630935</c:v>
                </c:pt>
                <c:pt idx="926">
                  <c:v>8.235570114630935</c:v>
                </c:pt>
                <c:pt idx="927">
                  <c:v>8.235570114630935</c:v>
                </c:pt>
                <c:pt idx="928">
                  <c:v>8.2776772418556099</c:v>
                </c:pt>
                <c:pt idx="929">
                  <c:v>8.2776772418556099</c:v>
                </c:pt>
                <c:pt idx="930">
                  <c:v>8.2776772418556099</c:v>
                </c:pt>
                <c:pt idx="931">
                  <c:v>8.2776772418556099</c:v>
                </c:pt>
                <c:pt idx="932">
                  <c:v>8.2776772418556099</c:v>
                </c:pt>
                <c:pt idx="933">
                  <c:v>8.2776772418556099</c:v>
                </c:pt>
                <c:pt idx="934">
                  <c:v>8.2776772418556099</c:v>
                </c:pt>
                <c:pt idx="935">
                  <c:v>8.2776772418556099</c:v>
                </c:pt>
                <c:pt idx="936">
                  <c:v>8.2776772418556099</c:v>
                </c:pt>
                <c:pt idx="937">
                  <c:v>8.2993513743881451</c:v>
                </c:pt>
                <c:pt idx="938">
                  <c:v>8.2993513743881451</c:v>
                </c:pt>
                <c:pt idx="939">
                  <c:v>8.2993513743881451</c:v>
                </c:pt>
                <c:pt idx="940">
                  <c:v>8.3212210550561849</c:v>
                </c:pt>
                <c:pt idx="941">
                  <c:v>8.3651317753005365</c:v>
                </c:pt>
                <c:pt idx="942">
                  <c:v>8.3651317753005365</c:v>
                </c:pt>
                <c:pt idx="943">
                  <c:v>8.3651317753005365</c:v>
                </c:pt>
                <c:pt idx="944">
                  <c:v>8.3651317753005365</c:v>
                </c:pt>
                <c:pt idx="945">
                  <c:v>8.3651317753005365</c:v>
                </c:pt>
                <c:pt idx="946">
                  <c:v>8.3651317753005365</c:v>
                </c:pt>
                <c:pt idx="947">
                  <c:v>8.3651317753005365</c:v>
                </c:pt>
                <c:pt idx="948">
                  <c:v>8.3651317753005365</c:v>
                </c:pt>
                <c:pt idx="949">
                  <c:v>8.3651317753005365</c:v>
                </c:pt>
                <c:pt idx="950">
                  <c:v>8.3651317753005365</c:v>
                </c:pt>
                <c:pt idx="951">
                  <c:v>8.3651317753005365</c:v>
                </c:pt>
                <c:pt idx="952">
                  <c:v>8.3879828155908793</c:v>
                </c:pt>
                <c:pt idx="953">
                  <c:v>8.3879828155908793</c:v>
                </c:pt>
                <c:pt idx="954">
                  <c:v>8.3879828155908793</c:v>
                </c:pt>
                <c:pt idx="955">
                  <c:v>8.3879828155908793</c:v>
                </c:pt>
                <c:pt idx="956">
                  <c:v>8.3879828155908793</c:v>
                </c:pt>
                <c:pt idx="957">
                  <c:v>8.4111830323922661</c:v>
                </c:pt>
                <c:pt idx="958">
                  <c:v>8.4111830323922661</c:v>
                </c:pt>
                <c:pt idx="959">
                  <c:v>8.4111830323922661</c:v>
                </c:pt>
                <c:pt idx="960">
                  <c:v>8.4111830323922661</c:v>
                </c:pt>
                <c:pt idx="961">
                  <c:v>8.4111830323922661</c:v>
                </c:pt>
                <c:pt idx="962">
                  <c:v>8.4111830323922661</c:v>
                </c:pt>
                <c:pt idx="963">
                  <c:v>8.4349183549364231</c:v>
                </c:pt>
                <c:pt idx="964">
                  <c:v>8.4349183549364231</c:v>
                </c:pt>
                <c:pt idx="965">
                  <c:v>8.458786595286826</c:v>
                </c:pt>
                <c:pt idx="966">
                  <c:v>8.458786595286826</c:v>
                </c:pt>
                <c:pt idx="967">
                  <c:v>8.458786595286826</c:v>
                </c:pt>
                <c:pt idx="968">
                  <c:v>8.458786595286826</c:v>
                </c:pt>
                <c:pt idx="969">
                  <c:v>8.458786595286826</c:v>
                </c:pt>
                <c:pt idx="970">
                  <c:v>8.458786595286826</c:v>
                </c:pt>
                <c:pt idx="971">
                  <c:v>8.4830627844006781</c:v>
                </c:pt>
                <c:pt idx="972">
                  <c:v>8.4830627844006781</c:v>
                </c:pt>
                <c:pt idx="973">
                  <c:v>8.4830627844006781</c:v>
                </c:pt>
                <c:pt idx="974">
                  <c:v>8.4830627844006781</c:v>
                </c:pt>
                <c:pt idx="975">
                  <c:v>8.4830627844006781</c:v>
                </c:pt>
                <c:pt idx="976">
                  <c:v>8.4830627844006781</c:v>
                </c:pt>
                <c:pt idx="977">
                  <c:v>8.4830627844006781</c:v>
                </c:pt>
                <c:pt idx="978">
                  <c:v>8.4830627844006781</c:v>
                </c:pt>
                <c:pt idx="979">
                  <c:v>8.5085493248236261</c:v>
                </c:pt>
                <c:pt idx="980">
                  <c:v>8.5341819617809573</c:v>
                </c:pt>
                <c:pt idx="981">
                  <c:v>8.5598956913487356</c:v>
                </c:pt>
                <c:pt idx="982">
                  <c:v>8.5598956913487356</c:v>
                </c:pt>
                <c:pt idx="983">
                  <c:v>8.5598956913487356</c:v>
                </c:pt>
                <c:pt idx="984">
                  <c:v>8.5598956913487356</c:v>
                </c:pt>
                <c:pt idx="985">
                  <c:v>8.5598956913487356</c:v>
                </c:pt>
                <c:pt idx="986">
                  <c:v>8.5598956913487356</c:v>
                </c:pt>
                <c:pt idx="987">
                  <c:v>8.586441958610342</c:v>
                </c:pt>
                <c:pt idx="988">
                  <c:v>8.6130752887639837</c:v>
                </c:pt>
                <c:pt idx="989">
                  <c:v>8.6397643538387214</c:v>
                </c:pt>
                <c:pt idx="990">
                  <c:v>8.6397643538387214</c:v>
                </c:pt>
                <c:pt idx="991">
                  <c:v>8.6397643538387214</c:v>
                </c:pt>
                <c:pt idx="992">
                  <c:v>8.6397643538387214</c:v>
                </c:pt>
                <c:pt idx="993">
                  <c:v>8.6397643538387214</c:v>
                </c:pt>
                <c:pt idx="994">
                  <c:v>8.6397643538387214</c:v>
                </c:pt>
                <c:pt idx="995">
                  <c:v>8.6397643538387214</c:v>
                </c:pt>
                <c:pt idx="996">
                  <c:v>8.666974181158821</c:v>
                </c:pt>
                <c:pt idx="997">
                  <c:v>8.666974181158821</c:v>
                </c:pt>
                <c:pt idx="998">
                  <c:v>8.666974181158821</c:v>
                </c:pt>
                <c:pt idx="999">
                  <c:v>8.666974181158821</c:v>
                </c:pt>
                <c:pt idx="1000">
                  <c:v>8.666974181158821</c:v>
                </c:pt>
                <c:pt idx="1001">
                  <c:v>8.666974181158821</c:v>
                </c:pt>
                <c:pt idx="1002">
                  <c:v>8.666974181158821</c:v>
                </c:pt>
                <c:pt idx="1003">
                  <c:v>8.666974181158821</c:v>
                </c:pt>
                <c:pt idx="1004">
                  <c:v>8.666974181158821</c:v>
                </c:pt>
                <c:pt idx="1005">
                  <c:v>8.7513040713125125</c:v>
                </c:pt>
                <c:pt idx="1006">
                  <c:v>8.7513040713125125</c:v>
                </c:pt>
                <c:pt idx="1007">
                  <c:v>8.7796644575334639</c:v>
                </c:pt>
                <c:pt idx="1008">
                  <c:v>8.7796644575334639</c:v>
                </c:pt>
                <c:pt idx="1009">
                  <c:v>8.7796644575334639</c:v>
                </c:pt>
                <c:pt idx="1010">
                  <c:v>8.7796644575334639</c:v>
                </c:pt>
                <c:pt idx="1011">
                  <c:v>8.7796644575334639</c:v>
                </c:pt>
                <c:pt idx="1012">
                  <c:v>8.7796644575334639</c:v>
                </c:pt>
                <c:pt idx="1013">
                  <c:v>8.7796644575334639</c:v>
                </c:pt>
                <c:pt idx="1014">
                  <c:v>8.7796644575334639</c:v>
                </c:pt>
                <c:pt idx="1015">
                  <c:v>8.7796644575334639</c:v>
                </c:pt>
                <c:pt idx="1016">
                  <c:v>8.7796644575334639</c:v>
                </c:pt>
                <c:pt idx="1017">
                  <c:v>8.7796644575334639</c:v>
                </c:pt>
                <c:pt idx="1018">
                  <c:v>8.7796644575334639</c:v>
                </c:pt>
                <c:pt idx="1019">
                  <c:v>8.7796644575334639</c:v>
                </c:pt>
                <c:pt idx="1020">
                  <c:v>8.7796644575334639</c:v>
                </c:pt>
                <c:pt idx="1021">
                  <c:v>8.8095170881129086</c:v>
                </c:pt>
                <c:pt idx="1022">
                  <c:v>8.8095170881129086</c:v>
                </c:pt>
                <c:pt idx="1023">
                  <c:v>8.8095170881129086</c:v>
                </c:pt>
                <c:pt idx="1024">
                  <c:v>8.8095170881129086</c:v>
                </c:pt>
                <c:pt idx="1025">
                  <c:v>8.8095170881129086</c:v>
                </c:pt>
                <c:pt idx="1026">
                  <c:v>8.8095170881129086</c:v>
                </c:pt>
                <c:pt idx="1027">
                  <c:v>8.8400978316333152</c:v>
                </c:pt>
                <c:pt idx="1028">
                  <c:v>8.8400978316333152</c:v>
                </c:pt>
                <c:pt idx="1029">
                  <c:v>8.8400978316333152</c:v>
                </c:pt>
                <c:pt idx="1030">
                  <c:v>8.8400978316333152</c:v>
                </c:pt>
                <c:pt idx="1031">
                  <c:v>8.8400978316333152</c:v>
                </c:pt>
                <c:pt idx="1032">
                  <c:v>8.8400978316333152</c:v>
                </c:pt>
                <c:pt idx="1033">
                  <c:v>8.8400978316333152</c:v>
                </c:pt>
                <c:pt idx="1034">
                  <c:v>8.8400978316333152</c:v>
                </c:pt>
                <c:pt idx="1035">
                  <c:v>8.8400978316333152</c:v>
                </c:pt>
                <c:pt idx="1036">
                  <c:v>8.8400978316333152</c:v>
                </c:pt>
                <c:pt idx="1037">
                  <c:v>8.8400978316333152</c:v>
                </c:pt>
                <c:pt idx="1038">
                  <c:v>8.8400978316333152</c:v>
                </c:pt>
                <c:pt idx="1039">
                  <c:v>8.8400978316333152</c:v>
                </c:pt>
                <c:pt idx="1040">
                  <c:v>8.8723055636797792</c:v>
                </c:pt>
                <c:pt idx="1041">
                  <c:v>8.8723055636797792</c:v>
                </c:pt>
                <c:pt idx="1042">
                  <c:v>8.8723055636797792</c:v>
                </c:pt>
                <c:pt idx="1043">
                  <c:v>8.8723055636797792</c:v>
                </c:pt>
                <c:pt idx="1044">
                  <c:v>8.8723055636797792</c:v>
                </c:pt>
                <c:pt idx="1045">
                  <c:v>8.8723055636797792</c:v>
                </c:pt>
                <c:pt idx="1046">
                  <c:v>8.8723055636797792</c:v>
                </c:pt>
                <c:pt idx="1047">
                  <c:v>8.8723055636797792</c:v>
                </c:pt>
                <c:pt idx="1048">
                  <c:v>8.9384209587893917</c:v>
                </c:pt>
                <c:pt idx="1049">
                  <c:v>8.9716268971404087</c:v>
                </c:pt>
                <c:pt idx="1050">
                  <c:v>8.9716268971404087</c:v>
                </c:pt>
                <c:pt idx="1051">
                  <c:v>8.9716268971404087</c:v>
                </c:pt>
                <c:pt idx="1052">
                  <c:v>8.9716268971404087</c:v>
                </c:pt>
                <c:pt idx="1053">
                  <c:v>8.9716268971404087</c:v>
                </c:pt>
                <c:pt idx="1054">
                  <c:v>8.9716268971404087</c:v>
                </c:pt>
                <c:pt idx="1055">
                  <c:v>8.9716268971404087</c:v>
                </c:pt>
                <c:pt idx="1056">
                  <c:v>8.9716268971404087</c:v>
                </c:pt>
                <c:pt idx="1057">
                  <c:v>8.9716268971404087</c:v>
                </c:pt>
                <c:pt idx="1058">
                  <c:v>8.9716268971404087</c:v>
                </c:pt>
                <c:pt idx="1059">
                  <c:v>8.9716268971404087</c:v>
                </c:pt>
                <c:pt idx="1060">
                  <c:v>8.9716268971404087</c:v>
                </c:pt>
                <c:pt idx="1061">
                  <c:v>8.9716268971404087</c:v>
                </c:pt>
                <c:pt idx="1062">
                  <c:v>8.9716268971404087</c:v>
                </c:pt>
                <c:pt idx="1063">
                  <c:v>8.9716268971404087</c:v>
                </c:pt>
                <c:pt idx="1064">
                  <c:v>8.9716268971404087</c:v>
                </c:pt>
                <c:pt idx="1065">
                  <c:v>8.9716268971404087</c:v>
                </c:pt>
                <c:pt idx="1066">
                  <c:v>8.9716268971404087</c:v>
                </c:pt>
                <c:pt idx="1067">
                  <c:v>8.9716268971404087</c:v>
                </c:pt>
                <c:pt idx="1068">
                  <c:v>8.9716268971404087</c:v>
                </c:pt>
                <c:pt idx="1069">
                  <c:v>8.9716268971404087</c:v>
                </c:pt>
                <c:pt idx="1070">
                  <c:v>8.9716268971404087</c:v>
                </c:pt>
                <c:pt idx="1071">
                  <c:v>8.9716268971404087</c:v>
                </c:pt>
                <c:pt idx="1072">
                  <c:v>8.9716268971404087</c:v>
                </c:pt>
                <c:pt idx="1073">
                  <c:v>8.9716268971404087</c:v>
                </c:pt>
                <c:pt idx="1074">
                  <c:v>8.9716268971404087</c:v>
                </c:pt>
                <c:pt idx="1075">
                  <c:v>8.9716268971404087</c:v>
                </c:pt>
                <c:pt idx="1076">
                  <c:v>8.9716268971404087</c:v>
                </c:pt>
                <c:pt idx="1077">
                  <c:v>8.9716268971404087</c:v>
                </c:pt>
                <c:pt idx="1078">
                  <c:v>8.9716268971404087</c:v>
                </c:pt>
                <c:pt idx="1079">
                  <c:v>9.011335612846878</c:v>
                </c:pt>
                <c:pt idx="1080">
                  <c:v>9.011335612846878</c:v>
                </c:pt>
                <c:pt idx="1081">
                  <c:v>9.0512946311287159</c:v>
                </c:pt>
                <c:pt idx="1082">
                  <c:v>9.0512946311287159</c:v>
                </c:pt>
                <c:pt idx="1083">
                  <c:v>9.0512946311287159</c:v>
                </c:pt>
                <c:pt idx="1084">
                  <c:v>9.0512946311287159</c:v>
                </c:pt>
                <c:pt idx="1085">
                  <c:v>9.0512946311287159</c:v>
                </c:pt>
                <c:pt idx="1086">
                  <c:v>9.0512946311287159</c:v>
                </c:pt>
                <c:pt idx="1087">
                  <c:v>9.0512946311287159</c:v>
                </c:pt>
                <c:pt idx="1088">
                  <c:v>9.0512946311287159</c:v>
                </c:pt>
                <c:pt idx="1089">
                  <c:v>9.0512946311287159</c:v>
                </c:pt>
                <c:pt idx="1090">
                  <c:v>9.0927089363635467</c:v>
                </c:pt>
                <c:pt idx="1091">
                  <c:v>9.0927089363635467</c:v>
                </c:pt>
                <c:pt idx="1092">
                  <c:v>9.0927089363635467</c:v>
                </c:pt>
                <c:pt idx="1093">
                  <c:v>9.1346127723931172</c:v>
                </c:pt>
                <c:pt idx="1094">
                  <c:v>9.1346127723931172</c:v>
                </c:pt>
                <c:pt idx="1095">
                  <c:v>9.1346127723931172</c:v>
                </c:pt>
                <c:pt idx="1096">
                  <c:v>9.1346127723931172</c:v>
                </c:pt>
                <c:pt idx="1097">
                  <c:v>9.1346127723931172</c:v>
                </c:pt>
                <c:pt idx="1098">
                  <c:v>9.1346127723931172</c:v>
                </c:pt>
                <c:pt idx="1099">
                  <c:v>9.1780801645935934</c:v>
                </c:pt>
                <c:pt idx="1100">
                  <c:v>9.2216546193364355</c:v>
                </c:pt>
                <c:pt idx="1101">
                  <c:v>9.2216546193364355</c:v>
                </c:pt>
                <c:pt idx="1102">
                  <c:v>9.2216546193364355</c:v>
                </c:pt>
                <c:pt idx="1103">
                  <c:v>9.2216546193364355</c:v>
                </c:pt>
                <c:pt idx="1104">
                  <c:v>9.2216546193364355</c:v>
                </c:pt>
                <c:pt idx="1105">
                  <c:v>9.2216546193364355</c:v>
                </c:pt>
                <c:pt idx="1106">
                  <c:v>9.312520568640883</c:v>
                </c:pt>
                <c:pt idx="1107">
                  <c:v>9.312520568640883</c:v>
                </c:pt>
                <c:pt idx="1108">
                  <c:v>9.312520568640883</c:v>
                </c:pt>
                <c:pt idx="1109">
                  <c:v>9.3587622978157121</c:v>
                </c:pt>
                <c:pt idx="1110">
                  <c:v>9.4055431462496006</c:v>
                </c:pt>
                <c:pt idx="1111">
                  <c:v>9.4055431462496006</c:v>
                </c:pt>
                <c:pt idx="1112">
                  <c:v>9.4055431462496006</c:v>
                </c:pt>
                <c:pt idx="1113">
                  <c:v>9.4055431462496006</c:v>
                </c:pt>
                <c:pt idx="1114">
                  <c:v>9.4055431462496006</c:v>
                </c:pt>
                <c:pt idx="1115">
                  <c:v>9.4055431462496006</c:v>
                </c:pt>
                <c:pt idx="1116">
                  <c:v>9.4055431462496006</c:v>
                </c:pt>
                <c:pt idx="1117">
                  <c:v>9.4055431462496006</c:v>
                </c:pt>
                <c:pt idx="1118">
                  <c:v>9.4055431462496006</c:v>
                </c:pt>
                <c:pt idx="1119">
                  <c:v>9.4055431462496006</c:v>
                </c:pt>
                <c:pt idx="1120">
                  <c:v>9.4055431462496006</c:v>
                </c:pt>
                <c:pt idx="1121">
                  <c:v>9.4055431462496006</c:v>
                </c:pt>
                <c:pt idx="1122">
                  <c:v>9.5573253545474</c:v>
                </c:pt>
                <c:pt idx="1123">
                  <c:v>9.5573253545474</c:v>
                </c:pt>
                <c:pt idx="1124">
                  <c:v>9.5573253545474</c:v>
                </c:pt>
                <c:pt idx="1125">
                  <c:v>9.5573253545474</c:v>
                </c:pt>
                <c:pt idx="1126">
                  <c:v>9.5573253545474</c:v>
                </c:pt>
                <c:pt idx="1127">
                  <c:v>9.5573253545474</c:v>
                </c:pt>
                <c:pt idx="1128">
                  <c:v>9.5573253545474</c:v>
                </c:pt>
                <c:pt idx="1129">
                  <c:v>9.5573253545474</c:v>
                </c:pt>
                <c:pt idx="1130">
                  <c:v>9.5573253545474</c:v>
                </c:pt>
                <c:pt idx="1131">
                  <c:v>9.5573253545474</c:v>
                </c:pt>
                <c:pt idx="1132">
                  <c:v>9.5573253545474</c:v>
                </c:pt>
                <c:pt idx="1133">
                  <c:v>9.5573253545474</c:v>
                </c:pt>
                <c:pt idx="1134">
                  <c:v>9.5573253545474</c:v>
                </c:pt>
                <c:pt idx="1135">
                  <c:v>9.5573253545474</c:v>
                </c:pt>
                <c:pt idx="1136">
                  <c:v>9.5573253545474</c:v>
                </c:pt>
                <c:pt idx="1137">
                  <c:v>9.6134735428770224</c:v>
                </c:pt>
                <c:pt idx="1138">
                  <c:v>9.6134735428770224</c:v>
                </c:pt>
                <c:pt idx="1139">
                  <c:v>9.6134735428770224</c:v>
                </c:pt>
                <c:pt idx="1140">
                  <c:v>9.6134735428770224</c:v>
                </c:pt>
                <c:pt idx="1141">
                  <c:v>9.6134735428770224</c:v>
                </c:pt>
                <c:pt idx="1142">
                  <c:v>9.6134735428770224</c:v>
                </c:pt>
                <c:pt idx="1143">
                  <c:v>9.6134735428770224</c:v>
                </c:pt>
                <c:pt idx="1144">
                  <c:v>9.6134735428770224</c:v>
                </c:pt>
                <c:pt idx="1145">
                  <c:v>9.6134735428770224</c:v>
                </c:pt>
                <c:pt idx="1146">
                  <c:v>9.6134735428770224</c:v>
                </c:pt>
                <c:pt idx="1147">
                  <c:v>9.6734543720482584</c:v>
                </c:pt>
                <c:pt idx="1148">
                  <c:v>9.6734543720482584</c:v>
                </c:pt>
                <c:pt idx="1149">
                  <c:v>9.6734543720482584</c:v>
                </c:pt>
                <c:pt idx="1150">
                  <c:v>9.6734543720482584</c:v>
                </c:pt>
                <c:pt idx="1151">
                  <c:v>9.6734543720482584</c:v>
                </c:pt>
                <c:pt idx="1152">
                  <c:v>9.6734543720482584</c:v>
                </c:pt>
                <c:pt idx="1153">
                  <c:v>9.6734543720482584</c:v>
                </c:pt>
                <c:pt idx="1154">
                  <c:v>9.6734543720482584</c:v>
                </c:pt>
                <c:pt idx="1155">
                  <c:v>9.6734543720482584</c:v>
                </c:pt>
                <c:pt idx="1156">
                  <c:v>9.6734543720482584</c:v>
                </c:pt>
                <c:pt idx="1157">
                  <c:v>9.6734543720482584</c:v>
                </c:pt>
                <c:pt idx="1158">
                  <c:v>9.6734543720482584</c:v>
                </c:pt>
                <c:pt idx="1159">
                  <c:v>9.6734543720482584</c:v>
                </c:pt>
                <c:pt idx="1160">
                  <c:v>9.6734543720482584</c:v>
                </c:pt>
                <c:pt idx="1161">
                  <c:v>9.6734543720482584</c:v>
                </c:pt>
                <c:pt idx="1162">
                  <c:v>9.6734543720482584</c:v>
                </c:pt>
                <c:pt idx="1163">
                  <c:v>9.6734543720482584</c:v>
                </c:pt>
                <c:pt idx="1164">
                  <c:v>9.6734543720482584</c:v>
                </c:pt>
                <c:pt idx="1165">
                  <c:v>9.6734543720482584</c:v>
                </c:pt>
                <c:pt idx="1166">
                  <c:v>9.6734543720482584</c:v>
                </c:pt>
                <c:pt idx="1167">
                  <c:v>9.6734543720482584</c:v>
                </c:pt>
                <c:pt idx="1168">
                  <c:v>9.6734543720482584</c:v>
                </c:pt>
                <c:pt idx="1169">
                  <c:v>9.6734543720482584</c:v>
                </c:pt>
                <c:pt idx="1170">
                  <c:v>9.6734543720482584</c:v>
                </c:pt>
                <c:pt idx="1171">
                  <c:v>9.6734543720482584</c:v>
                </c:pt>
                <c:pt idx="1172">
                  <c:v>9.6734543720482584</c:v>
                </c:pt>
                <c:pt idx="1173">
                  <c:v>9.6734543720482584</c:v>
                </c:pt>
                <c:pt idx="1174">
                  <c:v>9.6734543720482584</c:v>
                </c:pt>
                <c:pt idx="1175">
                  <c:v>9.6734543720482584</c:v>
                </c:pt>
                <c:pt idx="1176">
                  <c:v>9.6734543720482584</c:v>
                </c:pt>
                <c:pt idx="1177">
                  <c:v>9.6734543720482584</c:v>
                </c:pt>
                <c:pt idx="1178">
                  <c:v>9.6734543720482584</c:v>
                </c:pt>
                <c:pt idx="1179">
                  <c:v>9.6734543720482584</c:v>
                </c:pt>
                <c:pt idx="1180">
                  <c:v>9.6734543720482584</c:v>
                </c:pt>
                <c:pt idx="1181">
                  <c:v>9.6734543720482584</c:v>
                </c:pt>
                <c:pt idx="1182">
                  <c:v>9.6734543720482584</c:v>
                </c:pt>
                <c:pt idx="1183">
                  <c:v>9.6734543720482584</c:v>
                </c:pt>
                <c:pt idx="1184">
                  <c:v>9.6734543720482584</c:v>
                </c:pt>
                <c:pt idx="1185">
                  <c:v>9.6734543720482584</c:v>
                </c:pt>
                <c:pt idx="1186">
                  <c:v>9.6734543720482584</c:v>
                </c:pt>
                <c:pt idx="1187">
                  <c:v>9.6734543720482584</c:v>
                </c:pt>
                <c:pt idx="1188">
                  <c:v>9.6734543720482584</c:v>
                </c:pt>
                <c:pt idx="1189">
                  <c:v>9.6734543720482584</c:v>
                </c:pt>
                <c:pt idx="1190">
                  <c:v>9.6734543720482584</c:v>
                </c:pt>
                <c:pt idx="1191">
                  <c:v>9.6734543720482584</c:v>
                </c:pt>
                <c:pt idx="1192">
                  <c:v>9.6734543720482584</c:v>
                </c:pt>
                <c:pt idx="1193">
                  <c:v>9.6734543720482584</c:v>
                </c:pt>
                <c:pt idx="1194">
                  <c:v>9.6734543720482584</c:v>
                </c:pt>
                <c:pt idx="1195">
                  <c:v>9.6734543720482584</c:v>
                </c:pt>
                <c:pt idx="1196">
                  <c:v>9.6734543720482584</c:v>
                </c:pt>
                <c:pt idx="1197">
                  <c:v>9.6734543720482584</c:v>
                </c:pt>
                <c:pt idx="1198">
                  <c:v>9.6734543720482584</c:v>
                </c:pt>
                <c:pt idx="1199">
                  <c:v>9.6734543720482584</c:v>
                </c:pt>
                <c:pt idx="1200">
                  <c:v>9.6734543720482584</c:v>
                </c:pt>
                <c:pt idx="1201">
                  <c:v>9.7942359815895976</c:v>
                </c:pt>
                <c:pt idx="1202">
                  <c:v>9.7942359815895976</c:v>
                </c:pt>
                <c:pt idx="1203">
                  <c:v>9.7942359815895976</c:v>
                </c:pt>
                <c:pt idx="1204">
                  <c:v>9.7942359815895976</c:v>
                </c:pt>
                <c:pt idx="1205">
                  <c:v>9.7942359815895976</c:v>
                </c:pt>
                <c:pt idx="1206">
                  <c:v>9.7942359815895976</c:v>
                </c:pt>
                <c:pt idx="1207">
                  <c:v>9.7942359815895976</c:v>
                </c:pt>
                <c:pt idx="1208">
                  <c:v>9.7942359815895976</c:v>
                </c:pt>
                <c:pt idx="1209">
                  <c:v>9.7942359815895976</c:v>
                </c:pt>
                <c:pt idx="1210">
                  <c:v>9.7942359815895976</c:v>
                </c:pt>
                <c:pt idx="1211">
                  <c:v>9.7942359815895976</c:v>
                </c:pt>
                <c:pt idx="1212">
                  <c:v>9.7942359815895976</c:v>
                </c:pt>
                <c:pt idx="1213">
                  <c:v>9.7942359815895976</c:v>
                </c:pt>
                <c:pt idx="1214">
                  <c:v>9.7942359815895976</c:v>
                </c:pt>
                <c:pt idx="1215">
                  <c:v>9.7942359815895976</c:v>
                </c:pt>
                <c:pt idx="1216">
                  <c:v>9.7942359815895976</c:v>
                </c:pt>
                <c:pt idx="1217">
                  <c:v>9.7942359815895976</c:v>
                </c:pt>
                <c:pt idx="1218">
                  <c:v>9.7942359815895976</c:v>
                </c:pt>
                <c:pt idx="1219">
                  <c:v>9.7942359815895976</c:v>
                </c:pt>
                <c:pt idx="1220">
                  <c:v>9.7942359815895976</c:v>
                </c:pt>
                <c:pt idx="1221">
                  <c:v>9.7942359815895976</c:v>
                </c:pt>
                <c:pt idx="1222">
                  <c:v>9.7942359815895976</c:v>
                </c:pt>
                <c:pt idx="1223">
                  <c:v>9.7942359815895976</c:v>
                </c:pt>
                <c:pt idx="1224">
                  <c:v>9.7942359815895976</c:v>
                </c:pt>
                <c:pt idx="1225">
                  <c:v>9.7942359815895976</c:v>
                </c:pt>
                <c:pt idx="1226">
                  <c:v>9.7942359815895976</c:v>
                </c:pt>
                <c:pt idx="1227">
                  <c:v>9.7942359815895976</c:v>
                </c:pt>
                <c:pt idx="1228">
                  <c:v>9.7942359815895976</c:v>
                </c:pt>
                <c:pt idx="1229">
                  <c:v>9.7942359815895976</c:v>
                </c:pt>
                <c:pt idx="1230">
                  <c:v>9.7942359815895976</c:v>
                </c:pt>
                <c:pt idx="1231">
                  <c:v>9.7942359815895976</c:v>
                </c:pt>
                <c:pt idx="1232">
                  <c:v>9.7942359815895976</c:v>
                </c:pt>
                <c:pt idx="1233">
                  <c:v>9.7942359815895976</c:v>
                </c:pt>
                <c:pt idx="1234">
                  <c:v>9.7942359815895976</c:v>
                </c:pt>
                <c:pt idx="1235">
                  <c:v>9.7942359815895976</c:v>
                </c:pt>
                <c:pt idx="1236">
                  <c:v>9.7942359815895976</c:v>
                </c:pt>
                <c:pt idx="1237">
                  <c:v>9.7942359815895976</c:v>
                </c:pt>
                <c:pt idx="1238">
                  <c:v>9.7942359815895976</c:v>
                </c:pt>
                <c:pt idx="1239">
                  <c:v>9.7942359815895976</c:v>
                </c:pt>
                <c:pt idx="1240">
                  <c:v>9.7942359815895976</c:v>
                </c:pt>
                <c:pt idx="1241">
                  <c:v>10.030902648934116</c:v>
                </c:pt>
                <c:pt idx="1242">
                  <c:v>10.030902648934116</c:v>
                </c:pt>
                <c:pt idx="1243">
                  <c:v>10.030902648934116</c:v>
                </c:pt>
                <c:pt idx="1244">
                  <c:v>10.030902648934116</c:v>
                </c:pt>
                <c:pt idx="1245">
                  <c:v>10.030902648934116</c:v>
                </c:pt>
                <c:pt idx="1246">
                  <c:v>10.030902648934116</c:v>
                </c:pt>
                <c:pt idx="1247">
                  <c:v>10.030902648934116</c:v>
                </c:pt>
                <c:pt idx="1248">
                  <c:v>10.302958724479684</c:v>
                </c:pt>
                <c:pt idx="1249">
                  <c:v>10.302958724479684</c:v>
                </c:pt>
                <c:pt idx="1250">
                  <c:v>10.302958724479684</c:v>
                </c:pt>
                <c:pt idx="1251">
                  <c:v>10.302958724479684</c:v>
                </c:pt>
                <c:pt idx="1252">
                  <c:v>10.302958724479684</c:v>
                </c:pt>
                <c:pt idx="1253">
                  <c:v>10.302958724479684</c:v>
                </c:pt>
                <c:pt idx="1254">
                  <c:v>10.302958724479684</c:v>
                </c:pt>
                <c:pt idx="1255">
                  <c:v>10.302958724479684</c:v>
                </c:pt>
                <c:pt idx="1256">
                  <c:v>10.302958724479684</c:v>
                </c:pt>
                <c:pt idx="1257">
                  <c:v>10.302958724479684</c:v>
                </c:pt>
                <c:pt idx="1258">
                  <c:v>10.302958724479684</c:v>
                </c:pt>
                <c:pt idx="1259">
                  <c:v>10.302958724479684</c:v>
                </c:pt>
                <c:pt idx="1260">
                  <c:v>10.302958724479684</c:v>
                </c:pt>
                <c:pt idx="1261">
                  <c:v>10.302958724479684</c:v>
                </c:pt>
                <c:pt idx="1262">
                  <c:v>10.302958724479684</c:v>
                </c:pt>
                <c:pt idx="1263">
                  <c:v>10.302958724479684</c:v>
                </c:pt>
                <c:pt idx="1264">
                  <c:v>10.302958724479684</c:v>
                </c:pt>
                <c:pt idx="1265">
                  <c:v>10.302958724479684</c:v>
                </c:pt>
                <c:pt idx="1266">
                  <c:v>10.302958724479684</c:v>
                </c:pt>
                <c:pt idx="1267">
                  <c:v>10.302958724479684</c:v>
                </c:pt>
                <c:pt idx="1268">
                  <c:v>10.302958724479684</c:v>
                </c:pt>
                <c:pt idx="1269">
                  <c:v>10.302958724479684</c:v>
                </c:pt>
                <c:pt idx="1270">
                  <c:v>10.302958724479684</c:v>
                </c:pt>
                <c:pt idx="1271">
                  <c:v>10.302958724479684</c:v>
                </c:pt>
                <c:pt idx="1272">
                  <c:v>10.302958724479684</c:v>
                </c:pt>
                <c:pt idx="1273">
                  <c:v>10.302958724479684</c:v>
                </c:pt>
                <c:pt idx="1274">
                  <c:v>10.302958724479684</c:v>
                </c:pt>
                <c:pt idx="1275">
                  <c:v>10.302958724479684</c:v>
                </c:pt>
                <c:pt idx="1276">
                  <c:v>10.302958724479684</c:v>
                </c:pt>
                <c:pt idx="1277">
                  <c:v>10.302958724479684</c:v>
                </c:pt>
                <c:pt idx="1278">
                  <c:v>10.302958724479684</c:v>
                </c:pt>
                <c:pt idx="1279">
                  <c:v>10.302958724479684</c:v>
                </c:pt>
                <c:pt idx="1280">
                  <c:v>10.302958724479684</c:v>
                </c:pt>
                <c:pt idx="1281">
                  <c:v>10.302958724479684</c:v>
                </c:pt>
                <c:pt idx="1282">
                  <c:v>10.302958724479684</c:v>
                </c:pt>
                <c:pt idx="1283">
                  <c:v>10.302958724479684</c:v>
                </c:pt>
                <c:pt idx="1284">
                  <c:v>10.302958724479684</c:v>
                </c:pt>
                <c:pt idx="1285">
                  <c:v>10.302958724479684</c:v>
                </c:pt>
                <c:pt idx="1286">
                  <c:v>10.302958724479684</c:v>
                </c:pt>
                <c:pt idx="1287">
                  <c:v>10.302958724479684</c:v>
                </c:pt>
                <c:pt idx="1288">
                  <c:v>10.302958724479684</c:v>
                </c:pt>
                <c:pt idx="1289">
                  <c:v>10.302958724479684</c:v>
                </c:pt>
                <c:pt idx="1290">
                  <c:v>10.302958724479684</c:v>
                </c:pt>
                <c:pt idx="1291">
                  <c:v>10.302958724479684</c:v>
                </c:pt>
                <c:pt idx="1292">
                  <c:v>10.302958724479684</c:v>
                </c:pt>
                <c:pt idx="1293">
                  <c:v>10.302958724479684</c:v>
                </c:pt>
                <c:pt idx="1294">
                  <c:v>10.302958724479684</c:v>
                </c:pt>
                <c:pt idx="1295">
                  <c:v>10.302958724479684</c:v>
                </c:pt>
                <c:pt idx="1296">
                  <c:v>10.302958724479684</c:v>
                </c:pt>
                <c:pt idx="1297">
                  <c:v>10.302958724479684</c:v>
                </c:pt>
                <c:pt idx="1298">
                  <c:v>10.302958724479684</c:v>
                </c:pt>
                <c:pt idx="1299">
                  <c:v>10.302958724479684</c:v>
                </c:pt>
                <c:pt idx="1300">
                  <c:v>10.302958724479684</c:v>
                </c:pt>
                <c:pt idx="1301">
                  <c:v>10.302958724479684</c:v>
                </c:pt>
                <c:pt idx="1302">
                  <c:v>10.302958724479684</c:v>
                </c:pt>
                <c:pt idx="1303">
                  <c:v>10.302958724479684</c:v>
                </c:pt>
                <c:pt idx="1304">
                  <c:v>10.302958724479684</c:v>
                </c:pt>
                <c:pt idx="1305">
                  <c:v>10.302958724479684</c:v>
                </c:pt>
                <c:pt idx="1306">
                  <c:v>10.302958724479684</c:v>
                </c:pt>
                <c:pt idx="1307">
                  <c:v>10.302958724479684</c:v>
                </c:pt>
                <c:pt idx="1308">
                  <c:v>10.302958724479684</c:v>
                </c:pt>
                <c:pt idx="1309">
                  <c:v>10.302958724479684</c:v>
                </c:pt>
                <c:pt idx="1310">
                  <c:v>10.302958724479684</c:v>
                </c:pt>
                <c:pt idx="1311">
                  <c:v>10.302958724479684</c:v>
                </c:pt>
                <c:pt idx="1312">
                  <c:v>10.302958724479684</c:v>
                </c:pt>
                <c:pt idx="1313">
                  <c:v>10.302958724479684</c:v>
                </c:pt>
                <c:pt idx="1314">
                  <c:v>10.302958724479684</c:v>
                </c:pt>
                <c:pt idx="1315">
                  <c:v>10.302958724479684</c:v>
                </c:pt>
                <c:pt idx="1316">
                  <c:v>10.302958724479684</c:v>
                </c:pt>
                <c:pt idx="1317">
                  <c:v>10.302958724479684</c:v>
                </c:pt>
                <c:pt idx="1318">
                  <c:v>10.302958724479684</c:v>
                </c:pt>
                <c:pt idx="1319">
                  <c:v>10.302958724479684</c:v>
                </c:pt>
                <c:pt idx="1320">
                  <c:v>10.302958724479684</c:v>
                </c:pt>
                <c:pt idx="1321">
                  <c:v>10.302958724479684</c:v>
                </c:pt>
                <c:pt idx="1322">
                  <c:v>10.302958724479684</c:v>
                </c:pt>
                <c:pt idx="1323">
                  <c:v>10.302958724479684</c:v>
                </c:pt>
                <c:pt idx="1324">
                  <c:v>10.302958724479684</c:v>
                </c:pt>
                <c:pt idx="1325">
                  <c:v>10.302958724479684</c:v>
                </c:pt>
                <c:pt idx="1326">
                  <c:v>10.302958724479684</c:v>
                </c:pt>
                <c:pt idx="1327">
                  <c:v>10.302958724479684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49-4079-B481-B0C8E627FD56}"/>
            </c:ext>
          </c:extLst>
        </c:ser>
        <c:ser>
          <c:idx val="0"/>
          <c:order val="1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'slide 41 calc CIF'!$O$32:$O$1315</c:f>
              <c:numCache>
                <c:formatCode>0</c:formatCode>
                <c:ptCount val="1284"/>
                <c:pt idx="0">
                  <c:v>0</c:v>
                </c:pt>
                <c:pt idx="1">
                  <c:v>3.2854209445585217E-2</c:v>
                </c:pt>
                <c:pt idx="2">
                  <c:v>6.5708418891170434E-2</c:v>
                </c:pt>
                <c:pt idx="3">
                  <c:v>9.856262833675565E-2</c:v>
                </c:pt>
                <c:pt idx="4">
                  <c:v>0.26283367556468173</c:v>
                </c:pt>
                <c:pt idx="5">
                  <c:v>0.29568788501026694</c:v>
                </c:pt>
                <c:pt idx="6">
                  <c:v>0.32854209445585214</c:v>
                </c:pt>
                <c:pt idx="7">
                  <c:v>0.3942505133470226</c:v>
                </c:pt>
                <c:pt idx="8">
                  <c:v>0.7227926078028748</c:v>
                </c:pt>
                <c:pt idx="9">
                  <c:v>0.75564681724845995</c:v>
                </c:pt>
                <c:pt idx="10">
                  <c:v>0.7885010266940452</c:v>
                </c:pt>
                <c:pt idx="11">
                  <c:v>0.91991786447638602</c:v>
                </c:pt>
                <c:pt idx="12">
                  <c:v>0.95277207392197127</c:v>
                </c:pt>
                <c:pt idx="13">
                  <c:v>0.98562628336755642</c:v>
                </c:pt>
                <c:pt idx="14">
                  <c:v>1.0841889117043122</c:v>
                </c:pt>
                <c:pt idx="15">
                  <c:v>1.1827515400410678</c:v>
                </c:pt>
                <c:pt idx="16">
                  <c:v>1.215605749486653</c:v>
                </c:pt>
                <c:pt idx="17">
                  <c:v>1.2484599589322383</c:v>
                </c:pt>
                <c:pt idx="18">
                  <c:v>1.2813141683778233</c:v>
                </c:pt>
                <c:pt idx="19">
                  <c:v>1.3141683778234086</c:v>
                </c:pt>
                <c:pt idx="20">
                  <c:v>1.3470225872689938</c:v>
                </c:pt>
                <c:pt idx="21">
                  <c:v>1.3798767967145791</c:v>
                </c:pt>
                <c:pt idx="22">
                  <c:v>1.4784394250513346</c:v>
                </c:pt>
                <c:pt idx="23">
                  <c:v>1.5770020533880904</c:v>
                </c:pt>
                <c:pt idx="24">
                  <c:v>1.6427104722792607</c:v>
                </c:pt>
                <c:pt idx="25">
                  <c:v>1.675564681724846</c:v>
                </c:pt>
                <c:pt idx="26">
                  <c:v>1.7412731006160165</c:v>
                </c:pt>
                <c:pt idx="27">
                  <c:v>1.7741273100616017</c:v>
                </c:pt>
                <c:pt idx="28">
                  <c:v>1.8726899383983573</c:v>
                </c:pt>
                <c:pt idx="29">
                  <c:v>1.9055441478439425</c:v>
                </c:pt>
                <c:pt idx="30">
                  <c:v>2.0698151950718686</c:v>
                </c:pt>
                <c:pt idx="31">
                  <c:v>2.1026694045174539</c:v>
                </c:pt>
                <c:pt idx="32">
                  <c:v>2.1355236139630391</c:v>
                </c:pt>
                <c:pt idx="33">
                  <c:v>2.1683778234086244</c:v>
                </c:pt>
                <c:pt idx="34">
                  <c:v>2.2669404517453797</c:v>
                </c:pt>
                <c:pt idx="35">
                  <c:v>2.299794661190965</c:v>
                </c:pt>
                <c:pt idx="36">
                  <c:v>2.4640657084188913</c:v>
                </c:pt>
                <c:pt idx="37">
                  <c:v>2.4969199178644765</c:v>
                </c:pt>
                <c:pt idx="38">
                  <c:v>2.5297741273100618</c:v>
                </c:pt>
                <c:pt idx="39">
                  <c:v>2.6283367556468171</c:v>
                </c:pt>
                <c:pt idx="40">
                  <c:v>2.6611909650924024</c:v>
                </c:pt>
                <c:pt idx="41">
                  <c:v>2.6940451745379876</c:v>
                </c:pt>
                <c:pt idx="42">
                  <c:v>2.7597535934291582</c:v>
                </c:pt>
                <c:pt idx="43">
                  <c:v>2.7926078028747434</c:v>
                </c:pt>
                <c:pt idx="44">
                  <c:v>2.8254620123203287</c:v>
                </c:pt>
                <c:pt idx="45">
                  <c:v>2.8911704312114992</c:v>
                </c:pt>
                <c:pt idx="46">
                  <c:v>3.055441478439425</c:v>
                </c:pt>
                <c:pt idx="47">
                  <c:v>3.1868583162217661</c:v>
                </c:pt>
                <c:pt idx="48">
                  <c:v>3.2525667351129361</c:v>
                </c:pt>
                <c:pt idx="49">
                  <c:v>3.3182751540041067</c:v>
                </c:pt>
                <c:pt idx="50">
                  <c:v>3.3511293634496919</c:v>
                </c:pt>
                <c:pt idx="51">
                  <c:v>3.482546201232033</c:v>
                </c:pt>
                <c:pt idx="52">
                  <c:v>3.5154004106776182</c:v>
                </c:pt>
                <c:pt idx="53">
                  <c:v>3.6139630390143735</c:v>
                </c:pt>
                <c:pt idx="54">
                  <c:v>3.8110882956878851</c:v>
                </c:pt>
                <c:pt idx="55">
                  <c:v>3.9753593429158109</c:v>
                </c:pt>
                <c:pt idx="56">
                  <c:v>4.0082135523613962</c:v>
                </c:pt>
                <c:pt idx="57">
                  <c:v>4.0410677618069819</c:v>
                </c:pt>
                <c:pt idx="58">
                  <c:v>4.2710472279260783</c:v>
                </c:pt>
                <c:pt idx="59">
                  <c:v>4.4024640657084193</c:v>
                </c:pt>
                <c:pt idx="60">
                  <c:v>4.5010266940451746</c:v>
                </c:pt>
                <c:pt idx="61">
                  <c:v>4.59958932238193</c:v>
                </c:pt>
                <c:pt idx="62">
                  <c:v>4.6324435318275157</c:v>
                </c:pt>
                <c:pt idx="63">
                  <c:v>4.6981519507186862</c:v>
                </c:pt>
                <c:pt idx="64">
                  <c:v>4.731006160164271</c:v>
                </c:pt>
                <c:pt idx="65">
                  <c:v>4.9281314168377826</c:v>
                </c:pt>
                <c:pt idx="66">
                  <c:v>4.9938398357289531</c:v>
                </c:pt>
                <c:pt idx="67">
                  <c:v>5.0595482546201236</c:v>
                </c:pt>
                <c:pt idx="68">
                  <c:v>5.0924024640657084</c:v>
                </c:pt>
                <c:pt idx="69">
                  <c:v>5.1909650924024637</c:v>
                </c:pt>
                <c:pt idx="70">
                  <c:v>5.28952772073922</c:v>
                </c:pt>
                <c:pt idx="71">
                  <c:v>5.3223819301848048</c:v>
                </c:pt>
                <c:pt idx="72">
                  <c:v>5.5195071868583163</c:v>
                </c:pt>
                <c:pt idx="73">
                  <c:v>5.5523613963039011</c:v>
                </c:pt>
                <c:pt idx="74">
                  <c:v>5.6837782340862422</c:v>
                </c:pt>
                <c:pt idx="75">
                  <c:v>5.7166324435318279</c:v>
                </c:pt>
                <c:pt idx="76">
                  <c:v>5.7823408624229984</c:v>
                </c:pt>
                <c:pt idx="77">
                  <c:v>5.8151950718685832</c:v>
                </c:pt>
                <c:pt idx="78">
                  <c:v>6.0123203285420947</c:v>
                </c:pt>
                <c:pt idx="79">
                  <c:v>6.0451745379876796</c:v>
                </c:pt>
                <c:pt idx="80">
                  <c:v>6.0780287474332653</c:v>
                </c:pt>
                <c:pt idx="81">
                  <c:v>6.1108829568788501</c:v>
                </c:pt>
                <c:pt idx="82">
                  <c:v>6.1437371663244349</c:v>
                </c:pt>
                <c:pt idx="83">
                  <c:v>6.2094455852156054</c:v>
                </c:pt>
                <c:pt idx="84">
                  <c:v>6.2422997946611911</c:v>
                </c:pt>
                <c:pt idx="85">
                  <c:v>6.2751540041067759</c:v>
                </c:pt>
                <c:pt idx="86">
                  <c:v>6.3408624229979464</c:v>
                </c:pt>
                <c:pt idx="87">
                  <c:v>6.3737166324435321</c:v>
                </c:pt>
                <c:pt idx="88">
                  <c:v>6.4394250513347027</c:v>
                </c:pt>
                <c:pt idx="89">
                  <c:v>6.4722792607802875</c:v>
                </c:pt>
                <c:pt idx="90">
                  <c:v>6.5051334702258723</c:v>
                </c:pt>
                <c:pt idx="91">
                  <c:v>6.669404517453799</c:v>
                </c:pt>
                <c:pt idx="92">
                  <c:v>6.7022587268993838</c:v>
                </c:pt>
                <c:pt idx="93">
                  <c:v>6.7351129363449695</c:v>
                </c:pt>
                <c:pt idx="94">
                  <c:v>6.8008213552361401</c:v>
                </c:pt>
                <c:pt idx="95">
                  <c:v>6.9322381930184802</c:v>
                </c:pt>
                <c:pt idx="96">
                  <c:v>7.0636550308008212</c:v>
                </c:pt>
                <c:pt idx="97">
                  <c:v>7.0965092402464069</c:v>
                </c:pt>
                <c:pt idx="98">
                  <c:v>7.1293634496919918</c:v>
                </c:pt>
                <c:pt idx="99">
                  <c:v>7.2607802874743328</c:v>
                </c:pt>
                <c:pt idx="100">
                  <c:v>7.3264887063655033</c:v>
                </c:pt>
                <c:pt idx="101">
                  <c:v>7.3593429158110881</c:v>
                </c:pt>
                <c:pt idx="102">
                  <c:v>7.3921971252566738</c:v>
                </c:pt>
                <c:pt idx="103">
                  <c:v>7.4579055441478443</c:v>
                </c:pt>
                <c:pt idx="104">
                  <c:v>7.4907597535934292</c:v>
                </c:pt>
                <c:pt idx="105">
                  <c:v>7.523613963039014</c:v>
                </c:pt>
                <c:pt idx="106">
                  <c:v>7.5564681724845997</c:v>
                </c:pt>
                <c:pt idx="107">
                  <c:v>7.655030800821355</c:v>
                </c:pt>
                <c:pt idx="108">
                  <c:v>7.7207392197125255</c:v>
                </c:pt>
                <c:pt idx="109">
                  <c:v>7.7535934291581112</c:v>
                </c:pt>
                <c:pt idx="110">
                  <c:v>7.8193018480492817</c:v>
                </c:pt>
                <c:pt idx="111">
                  <c:v>7.8521560574948666</c:v>
                </c:pt>
                <c:pt idx="112">
                  <c:v>7.8850102669404514</c:v>
                </c:pt>
                <c:pt idx="113">
                  <c:v>7.9178644763860371</c:v>
                </c:pt>
                <c:pt idx="114">
                  <c:v>7.9507186858316219</c:v>
                </c:pt>
                <c:pt idx="115">
                  <c:v>8.0164271047227924</c:v>
                </c:pt>
                <c:pt idx="116">
                  <c:v>8.0492813141683772</c:v>
                </c:pt>
                <c:pt idx="117">
                  <c:v>8.3449691991786441</c:v>
                </c:pt>
                <c:pt idx="118">
                  <c:v>8.3778234086242307</c:v>
                </c:pt>
                <c:pt idx="119">
                  <c:v>8.4763860369609851</c:v>
                </c:pt>
                <c:pt idx="120">
                  <c:v>8.7063655030800824</c:v>
                </c:pt>
                <c:pt idx="121">
                  <c:v>8.772073921971252</c:v>
                </c:pt>
                <c:pt idx="122">
                  <c:v>8.8377823408624234</c:v>
                </c:pt>
                <c:pt idx="123">
                  <c:v>8.9363449691991779</c:v>
                </c:pt>
                <c:pt idx="124">
                  <c:v>8.9691991786447645</c:v>
                </c:pt>
                <c:pt idx="125">
                  <c:v>9.0020533880903493</c:v>
                </c:pt>
                <c:pt idx="126">
                  <c:v>9.0349075975359341</c:v>
                </c:pt>
                <c:pt idx="127">
                  <c:v>9.1006160164271055</c:v>
                </c:pt>
                <c:pt idx="128">
                  <c:v>9.1334702258726903</c:v>
                </c:pt>
                <c:pt idx="129">
                  <c:v>9.1663244353182751</c:v>
                </c:pt>
                <c:pt idx="130">
                  <c:v>9.2320328542094447</c:v>
                </c:pt>
                <c:pt idx="131">
                  <c:v>9.2977412731006162</c:v>
                </c:pt>
                <c:pt idx="132">
                  <c:v>9.330595482546201</c:v>
                </c:pt>
                <c:pt idx="133">
                  <c:v>9.462012320328542</c:v>
                </c:pt>
                <c:pt idx="134">
                  <c:v>9.5277207392197134</c:v>
                </c:pt>
                <c:pt idx="135">
                  <c:v>9.6591375770020527</c:v>
                </c:pt>
                <c:pt idx="136">
                  <c:v>9.7248459958932241</c:v>
                </c:pt>
                <c:pt idx="137">
                  <c:v>9.7577002053388089</c:v>
                </c:pt>
                <c:pt idx="138">
                  <c:v>9.8234086242299803</c:v>
                </c:pt>
                <c:pt idx="139">
                  <c:v>9.8562628336755651</c:v>
                </c:pt>
                <c:pt idx="140">
                  <c:v>9.9548254620123195</c:v>
                </c:pt>
                <c:pt idx="141">
                  <c:v>10.020533880903491</c:v>
                </c:pt>
                <c:pt idx="142">
                  <c:v>10.053388090349076</c:v>
                </c:pt>
                <c:pt idx="143">
                  <c:v>10.086242299794661</c:v>
                </c:pt>
                <c:pt idx="144">
                  <c:v>10.119096509240247</c:v>
                </c:pt>
                <c:pt idx="145">
                  <c:v>10.151950718685832</c:v>
                </c:pt>
                <c:pt idx="146">
                  <c:v>10.250513347022586</c:v>
                </c:pt>
                <c:pt idx="147">
                  <c:v>10.316221765913758</c:v>
                </c:pt>
                <c:pt idx="148">
                  <c:v>10.381930184804927</c:v>
                </c:pt>
                <c:pt idx="149">
                  <c:v>10.447638603696099</c:v>
                </c:pt>
                <c:pt idx="150">
                  <c:v>10.480492813141684</c:v>
                </c:pt>
                <c:pt idx="151">
                  <c:v>10.546201232032855</c:v>
                </c:pt>
                <c:pt idx="152">
                  <c:v>10.57905544147844</c:v>
                </c:pt>
                <c:pt idx="153">
                  <c:v>10.677618069815194</c:v>
                </c:pt>
                <c:pt idx="154">
                  <c:v>10.940451745379876</c:v>
                </c:pt>
                <c:pt idx="155">
                  <c:v>11.006160164271048</c:v>
                </c:pt>
                <c:pt idx="156">
                  <c:v>11.039014373716633</c:v>
                </c:pt>
                <c:pt idx="157">
                  <c:v>11.104722792607802</c:v>
                </c:pt>
                <c:pt idx="158">
                  <c:v>11.137577002053389</c:v>
                </c:pt>
                <c:pt idx="159">
                  <c:v>11.236139630390143</c:v>
                </c:pt>
                <c:pt idx="160">
                  <c:v>11.301848049281315</c:v>
                </c:pt>
                <c:pt idx="161">
                  <c:v>11.3347022587269</c:v>
                </c:pt>
                <c:pt idx="162">
                  <c:v>11.367556468172484</c:v>
                </c:pt>
                <c:pt idx="163">
                  <c:v>11.400410677618069</c:v>
                </c:pt>
                <c:pt idx="164">
                  <c:v>11.433264887063656</c:v>
                </c:pt>
                <c:pt idx="165">
                  <c:v>11.466119096509241</c:v>
                </c:pt>
                <c:pt idx="166">
                  <c:v>11.564681724845997</c:v>
                </c:pt>
                <c:pt idx="167">
                  <c:v>11.761806981519507</c:v>
                </c:pt>
                <c:pt idx="168">
                  <c:v>11.794661190965092</c:v>
                </c:pt>
                <c:pt idx="169">
                  <c:v>11.827515400410677</c:v>
                </c:pt>
                <c:pt idx="170">
                  <c:v>11.926078028747433</c:v>
                </c:pt>
                <c:pt idx="171">
                  <c:v>11.991786447638603</c:v>
                </c:pt>
                <c:pt idx="172">
                  <c:v>12.057494866529774</c:v>
                </c:pt>
                <c:pt idx="173">
                  <c:v>12.156057494866531</c:v>
                </c:pt>
                <c:pt idx="174">
                  <c:v>12.188911704312115</c:v>
                </c:pt>
                <c:pt idx="175">
                  <c:v>12.2217659137577</c:v>
                </c:pt>
                <c:pt idx="176">
                  <c:v>12.28747433264887</c:v>
                </c:pt>
                <c:pt idx="177">
                  <c:v>12.320328542094456</c:v>
                </c:pt>
                <c:pt idx="178">
                  <c:v>12.484599589322382</c:v>
                </c:pt>
                <c:pt idx="179">
                  <c:v>12.583162217659138</c:v>
                </c:pt>
                <c:pt idx="180">
                  <c:v>12.648870636550308</c:v>
                </c:pt>
                <c:pt idx="181">
                  <c:v>12.780287474332649</c:v>
                </c:pt>
                <c:pt idx="182">
                  <c:v>12.91170431211499</c:v>
                </c:pt>
                <c:pt idx="183">
                  <c:v>12.944558521560575</c:v>
                </c:pt>
                <c:pt idx="184">
                  <c:v>12.97741273100616</c:v>
                </c:pt>
                <c:pt idx="185">
                  <c:v>13.010266940451745</c:v>
                </c:pt>
                <c:pt idx="186">
                  <c:v>13.108829568788501</c:v>
                </c:pt>
                <c:pt idx="187">
                  <c:v>13.174537987679672</c:v>
                </c:pt>
                <c:pt idx="188">
                  <c:v>13.207392197125257</c:v>
                </c:pt>
                <c:pt idx="189">
                  <c:v>13.273100616016427</c:v>
                </c:pt>
                <c:pt idx="190">
                  <c:v>13.305954825462011</c:v>
                </c:pt>
                <c:pt idx="191">
                  <c:v>13.371663244353183</c:v>
                </c:pt>
                <c:pt idx="192">
                  <c:v>13.404517453798768</c:v>
                </c:pt>
                <c:pt idx="193">
                  <c:v>13.437371663244353</c:v>
                </c:pt>
                <c:pt idx="194">
                  <c:v>13.568788501026694</c:v>
                </c:pt>
                <c:pt idx="195">
                  <c:v>13.60164271047228</c:v>
                </c:pt>
                <c:pt idx="196">
                  <c:v>13.66735112936345</c:v>
                </c:pt>
                <c:pt idx="197">
                  <c:v>13.700205338809035</c:v>
                </c:pt>
                <c:pt idx="198">
                  <c:v>13.733059548254619</c:v>
                </c:pt>
                <c:pt idx="199">
                  <c:v>13.831622176591376</c:v>
                </c:pt>
                <c:pt idx="200">
                  <c:v>13.897330595482547</c:v>
                </c:pt>
                <c:pt idx="201">
                  <c:v>13.995893223819301</c:v>
                </c:pt>
                <c:pt idx="202">
                  <c:v>14.061601642710473</c:v>
                </c:pt>
                <c:pt idx="203">
                  <c:v>14.127310061601642</c:v>
                </c:pt>
                <c:pt idx="204">
                  <c:v>14.160164271047227</c:v>
                </c:pt>
                <c:pt idx="205">
                  <c:v>14.258726899383984</c:v>
                </c:pt>
                <c:pt idx="206">
                  <c:v>14.291581108829568</c:v>
                </c:pt>
                <c:pt idx="207">
                  <c:v>14.390143737166325</c:v>
                </c:pt>
                <c:pt idx="208">
                  <c:v>14.422997946611909</c:v>
                </c:pt>
                <c:pt idx="209">
                  <c:v>14.488706365503081</c:v>
                </c:pt>
                <c:pt idx="210">
                  <c:v>14.55441478439425</c:v>
                </c:pt>
                <c:pt idx="211">
                  <c:v>14.685831622176591</c:v>
                </c:pt>
                <c:pt idx="212">
                  <c:v>14.751540041067761</c:v>
                </c:pt>
                <c:pt idx="213">
                  <c:v>14.784394250513348</c:v>
                </c:pt>
                <c:pt idx="214">
                  <c:v>14.882956878850102</c:v>
                </c:pt>
                <c:pt idx="215">
                  <c:v>14.948665297741274</c:v>
                </c:pt>
                <c:pt idx="216">
                  <c:v>14.981519507186858</c:v>
                </c:pt>
                <c:pt idx="217">
                  <c:v>15.047227926078028</c:v>
                </c:pt>
                <c:pt idx="218">
                  <c:v>15.112936344969199</c:v>
                </c:pt>
                <c:pt idx="219">
                  <c:v>15.145790554414784</c:v>
                </c:pt>
                <c:pt idx="220">
                  <c:v>15.178644763860369</c:v>
                </c:pt>
                <c:pt idx="221">
                  <c:v>15.211498973305956</c:v>
                </c:pt>
                <c:pt idx="222">
                  <c:v>15.342915811088295</c:v>
                </c:pt>
                <c:pt idx="223">
                  <c:v>15.474332648870636</c:v>
                </c:pt>
                <c:pt idx="224">
                  <c:v>15.507186858316222</c:v>
                </c:pt>
                <c:pt idx="225">
                  <c:v>15.572895277207392</c:v>
                </c:pt>
                <c:pt idx="226">
                  <c:v>15.638603696098563</c:v>
                </c:pt>
                <c:pt idx="227">
                  <c:v>15.704312114989733</c:v>
                </c:pt>
                <c:pt idx="228">
                  <c:v>15.737166324435318</c:v>
                </c:pt>
                <c:pt idx="229">
                  <c:v>15.901437371663244</c:v>
                </c:pt>
                <c:pt idx="230">
                  <c:v>15.967145790554415</c:v>
                </c:pt>
                <c:pt idx="231">
                  <c:v>16</c:v>
                </c:pt>
                <c:pt idx="232">
                  <c:v>16.131416837782339</c:v>
                </c:pt>
                <c:pt idx="233">
                  <c:v>16.394250513347021</c:v>
                </c:pt>
                <c:pt idx="234">
                  <c:v>16.427104722792606</c:v>
                </c:pt>
                <c:pt idx="235">
                  <c:v>16.492813141683779</c:v>
                </c:pt>
                <c:pt idx="236">
                  <c:v>16.525667351129364</c:v>
                </c:pt>
                <c:pt idx="237">
                  <c:v>16.558521560574949</c:v>
                </c:pt>
                <c:pt idx="238">
                  <c:v>16.591375770020534</c:v>
                </c:pt>
                <c:pt idx="239">
                  <c:v>16.689938398357288</c:v>
                </c:pt>
                <c:pt idx="240">
                  <c:v>16.722792607802873</c:v>
                </c:pt>
                <c:pt idx="241">
                  <c:v>16.755646817248461</c:v>
                </c:pt>
                <c:pt idx="242">
                  <c:v>16.919917864476385</c:v>
                </c:pt>
                <c:pt idx="243">
                  <c:v>16.985626283367555</c:v>
                </c:pt>
                <c:pt idx="244">
                  <c:v>17.018480492813143</c:v>
                </c:pt>
                <c:pt idx="245">
                  <c:v>17.084188911704313</c:v>
                </c:pt>
                <c:pt idx="246">
                  <c:v>17.117043121149898</c:v>
                </c:pt>
                <c:pt idx="247">
                  <c:v>17.149897330595483</c:v>
                </c:pt>
                <c:pt idx="248">
                  <c:v>17.182751540041068</c:v>
                </c:pt>
                <c:pt idx="249">
                  <c:v>17.347022587268995</c:v>
                </c:pt>
                <c:pt idx="250">
                  <c:v>17.412731006160165</c:v>
                </c:pt>
                <c:pt idx="251">
                  <c:v>17.478439425051334</c:v>
                </c:pt>
                <c:pt idx="252">
                  <c:v>17.511293634496919</c:v>
                </c:pt>
                <c:pt idx="253">
                  <c:v>17.544147843942504</c:v>
                </c:pt>
                <c:pt idx="254">
                  <c:v>17.577002053388089</c:v>
                </c:pt>
                <c:pt idx="255">
                  <c:v>17.675564681724847</c:v>
                </c:pt>
                <c:pt idx="256">
                  <c:v>17.741273100616016</c:v>
                </c:pt>
                <c:pt idx="257">
                  <c:v>17.774127310061601</c:v>
                </c:pt>
                <c:pt idx="258">
                  <c:v>17.839835728952771</c:v>
                </c:pt>
                <c:pt idx="259">
                  <c:v>17.872689938398356</c:v>
                </c:pt>
                <c:pt idx="260">
                  <c:v>17.905544147843944</c:v>
                </c:pt>
                <c:pt idx="261">
                  <c:v>17.971252566735114</c:v>
                </c:pt>
                <c:pt idx="262">
                  <c:v>18.135523613963038</c:v>
                </c:pt>
                <c:pt idx="263">
                  <c:v>18.168377823408623</c:v>
                </c:pt>
                <c:pt idx="264">
                  <c:v>18.201232032854211</c:v>
                </c:pt>
                <c:pt idx="265">
                  <c:v>18.234086242299796</c:v>
                </c:pt>
                <c:pt idx="266">
                  <c:v>18.266940451745381</c:v>
                </c:pt>
                <c:pt idx="267">
                  <c:v>18.33264887063655</c:v>
                </c:pt>
                <c:pt idx="268">
                  <c:v>18.365503080082135</c:v>
                </c:pt>
                <c:pt idx="269">
                  <c:v>18.464065708418889</c:v>
                </c:pt>
                <c:pt idx="270">
                  <c:v>18.496919917864478</c:v>
                </c:pt>
                <c:pt idx="271">
                  <c:v>18.562628336755647</c:v>
                </c:pt>
                <c:pt idx="272">
                  <c:v>18.661190965092402</c:v>
                </c:pt>
                <c:pt idx="273">
                  <c:v>18.726899383983572</c:v>
                </c:pt>
                <c:pt idx="274">
                  <c:v>18.759753593429156</c:v>
                </c:pt>
                <c:pt idx="275">
                  <c:v>18.792607802874745</c:v>
                </c:pt>
                <c:pt idx="276">
                  <c:v>18.82546201232033</c:v>
                </c:pt>
                <c:pt idx="277">
                  <c:v>18.858316221765914</c:v>
                </c:pt>
                <c:pt idx="278">
                  <c:v>18.924024640657084</c:v>
                </c:pt>
                <c:pt idx="279">
                  <c:v>18.989733059548254</c:v>
                </c:pt>
                <c:pt idx="280">
                  <c:v>19.055441478439427</c:v>
                </c:pt>
                <c:pt idx="281">
                  <c:v>19.088295687885012</c:v>
                </c:pt>
                <c:pt idx="282">
                  <c:v>19.219712525667351</c:v>
                </c:pt>
                <c:pt idx="283">
                  <c:v>19.252566735112936</c:v>
                </c:pt>
                <c:pt idx="284">
                  <c:v>19.285420944558521</c:v>
                </c:pt>
                <c:pt idx="285">
                  <c:v>19.318275154004105</c:v>
                </c:pt>
                <c:pt idx="286">
                  <c:v>19.351129363449694</c:v>
                </c:pt>
                <c:pt idx="287">
                  <c:v>19.416837782340863</c:v>
                </c:pt>
                <c:pt idx="288">
                  <c:v>19.449691991786448</c:v>
                </c:pt>
                <c:pt idx="289">
                  <c:v>19.482546201232033</c:v>
                </c:pt>
                <c:pt idx="290">
                  <c:v>19.515400410677618</c:v>
                </c:pt>
                <c:pt idx="291">
                  <c:v>19.548254620123203</c:v>
                </c:pt>
                <c:pt idx="292">
                  <c:v>19.613963039014372</c:v>
                </c:pt>
                <c:pt idx="293">
                  <c:v>19.71252566735113</c:v>
                </c:pt>
                <c:pt idx="294">
                  <c:v>19.7782340862423</c:v>
                </c:pt>
                <c:pt idx="295">
                  <c:v>19.811088295687885</c:v>
                </c:pt>
                <c:pt idx="296">
                  <c:v>19.843942505133469</c:v>
                </c:pt>
                <c:pt idx="297">
                  <c:v>19.909650924024639</c:v>
                </c:pt>
                <c:pt idx="298">
                  <c:v>19.975359342915812</c:v>
                </c:pt>
                <c:pt idx="299">
                  <c:v>20.041067761806982</c:v>
                </c:pt>
                <c:pt idx="300">
                  <c:v>20.073921971252567</c:v>
                </c:pt>
                <c:pt idx="301">
                  <c:v>20.172484599589321</c:v>
                </c:pt>
                <c:pt idx="302">
                  <c:v>20.205338809034906</c:v>
                </c:pt>
                <c:pt idx="303">
                  <c:v>20.238193018480494</c:v>
                </c:pt>
                <c:pt idx="304">
                  <c:v>20.271047227926079</c:v>
                </c:pt>
                <c:pt idx="305">
                  <c:v>20.303901437371664</c:v>
                </c:pt>
                <c:pt idx="306">
                  <c:v>20.336755646817249</c:v>
                </c:pt>
                <c:pt idx="307">
                  <c:v>20.435318275154003</c:v>
                </c:pt>
                <c:pt idx="308">
                  <c:v>20.468172484599588</c:v>
                </c:pt>
                <c:pt idx="309">
                  <c:v>20.501026694045173</c:v>
                </c:pt>
                <c:pt idx="310">
                  <c:v>20.566735112936346</c:v>
                </c:pt>
                <c:pt idx="311">
                  <c:v>20.599589322381931</c:v>
                </c:pt>
                <c:pt idx="312">
                  <c:v>20.632443531827516</c:v>
                </c:pt>
                <c:pt idx="313">
                  <c:v>20.698151950718685</c:v>
                </c:pt>
                <c:pt idx="314">
                  <c:v>20.73100616016427</c:v>
                </c:pt>
                <c:pt idx="315">
                  <c:v>20.763860369609855</c:v>
                </c:pt>
                <c:pt idx="316">
                  <c:v>20.79671457905544</c:v>
                </c:pt>
                <c:pt idx="317">
                  <c:v>20.829568788501028</c:v>
                </c:pt>
                <c:pt idx="318">
                  <c:v>20.895277207392198</c:v>
                </c:pt>
                <c:pt idx="319">
                  <c:v>20.960985626283367</c:v>
                </c:pt>
                <c:pt idx="320">
                  <c:v>20.993839835728952</c:v>
                </c:pt>
                <c:pt idx="321">
                  <c:v>21.026694045174537</c:v>
                </c:pt>
                <c:pt idx="322">
                  <c:v>21.059548254620122</c:v>
                </c:pt>
                <c:pt idx="323">
                  <c:v>21.09240246406571</c:v>
                </c:pt>
                <c:pt idx="324">
                  <c:v>21.190965092402465</c:v>
                </c:pt>
                <c:pt idx="325">
                  <c:v>21.223819301848049</c:v>
                </c:pt>
                <c:pt idx="326">
                  <c:v>21.486652977412732</c:v>
                </c:pt>
                <c:pt idx="327">
                  <c:v>21.519507186858316</c:v>
                </c:pt>
                <c:pt idx="328">
                  <c:v>21.683778234086244</c:v>
                </c:pt>
                <c:pt idx="329">
                  <c:v>21.782340862422998</c:v>
                </c:pt>
                <c:pt idx="330">
                  <c:v>21.815195071868583</c:v>
                </c:pt>
                <c:pt idx="331">
                  <c:v>21.848049281314168</c:v>
                </c:pt>
                <c:pt idx="332">
                  <c:v>21.946611909650922</c:v>
                </c:pt>
                <c:pt idx="333">
                  <c:v>22.04517453798768</c:v>
                </c:pt>
                <c:pt idx="334">
                  <c:v>22.17659137577002</c:v>
                </c:pt>
                <c:pt idx="335">
                  <c:v>22.209445585215605</c:v>
                </c:pt>
                <c:pt idx="336">
                  <c:v>22.275154004106778</c:v>
                </c:pt>
                <c:pt idx="337">
                  <c:v>22.308008213552363</c:v>
                </c:pt>
                <c:pt idx="338">
                  <c:v>22.406570841889117</c:v>
                </c:pt>
                <c:pt idx="339">
                  <c:v>22.472279260780287</c:v>
                </c:pt>
                <c:pt idx="340">
                  <c:v>22.505133470225871</c:v>
                </c:pt>
                <c:pt idx="341">
                  <c:v>22.537987679671456</c:v>
                </c:pt>
                <c:pt idx="342">
                  <c:v>22.603696098562629</c:v>
                </c:pt>
                <c:pt idx="343">
                  <c:v>22.636550308008214</c:v>
                </c:pt>
                <c:pt idx="344">
                  <c:v>22.669404517453799</c:v>
                </c:pt>
                <c:pt idx="345">
                  <c:v>22.735112936344969</c:v>
                </c:pt>
                <c:pt idx="346">
                  <c:v>22.833675564681723</c:v>
                </c:pt>
                <c:pt idx="347">
                  <c:v>22.866529774127311</c:v>
                </c:pt>
                <c:pt idx="348">
                  <c:v>22.899383983572896</c:v>
                </c:pt>
                <c:pt idx="349">
                  <c:v>23.06365503080082</c:v>
                </c:pt>
                <c:pt idx="350">
                  <c:v>23.162217659137578</c:v>
                </c:pt>
                <c:pt idx="351">
                  <c:v>23.195071868583163</c:v>
                </c:pt>
                <c:pt idx="352">
                  <c:v>23.260780287474333</c:v>
                </c:pt>
                <c:pt idx="353">
                  <c:v>23.293634496919918</c:v>
                </c:pt>
                <c:pt idx="354">
                  <c:v>23.359342915811087</c:v>
                </c:pt>
                <c:pt idx="355">
                  <c:v>23.392197125256672</c:v>
                </c:pt>
                <c:pt idx="356">
                  <c:v>23.42505133470226</c:v>
                </c:pt>
                <c:pt idx="357">
                  <c:v>23.49075975359343</c:v>
                </c:pt>
                <c:pt idx="358">
                  <c:v>23.523613963039015</c:v>
                </c:pt>
                <c:pt idx="359">
                  <c:v>23.589322381930184</c:v>
                </c:pt>
                <c:pt idx="360">
                  <c:v>23.655030800821354</c:v>
                </c:pt>
                <c:pt idx="361">
                  <c:v>23.687885010266939</c:v>
                </c:pt>
                <c:pt idx="362">
                  <c:v>23.720739219712527</c:v>
                </c:pt>
                <c:pt idx="363">
                  <c:v>23.753593429158112</c:v>
                </c:pt>
                <c:pt idx="364">
                  <c:v>23.786447638603697</c:v>
                </c:pt>
                <c:pt idx="365">
                  <c:v>23.819301848049282</c:v>
                </c:pt>
                <c:pt idx="366">
                  <c:v>23.852156057494867</c:v>
                </c:pt>
                <c:pt idx="367">
                  <c:v>23.885010266940451</c:v>
                </c:pt>
                <c:pt idx="368">
                  <c:v>23.917864476386036</c:v>
                </c:pt>
                <c:pt idx="369">
                  <c:v>23.950718685831621</c:v>
                </c:pt>
                <c:pt idx="370">
                  <c:v>23.983572895277206</c:v>
                </c:pt>
                <c:pt idx="371">
                  <c:v>24.049281314168379</c:v>
                </c:pt>
                <c:pt idx="372">
                  <c:v>24.082135523613964</c:v>
                </c:pt>
                <c:pt idx="373">
                  <c:v>24.147843942505133</c:v>
                </c:pt>
                <c:pt idx="374">
                  <c:v>24.180698151950718</c:v>
                </c:pt>
                <c:pt idx="375">
                  <c:v>24.213552361396303</c:v>
                </c:pt>
                <c:pt idx="376">
                  <c:v>24.279260780287473</c:v>
                </c:pt>
                <c:pt idx="377">
                  <c:v>24.312114989733061</c:v>
                </c:pt>
                <c:pt idx="378">
                  <c:v>24.344969199178646</c:v>
                </c:pt>
                <c:pt idx="379">
                  <c:v>24.4435318275154</c:v>
                </c:pt>
                <c:pt idx="380">
                  <c:v>24.542094455852155</c:v>
                </c:pt>
                <c:pt idx="381">
                  <c:v>24.57494866529774</c:v>
                </c:pt>
                <c:pt idx="382">
                  <c:v>24.607802874743328</c:v>
                </c:pt>
                <c:pt idx="383">
                  <c:v>24.640657084188913</c:v>
                </c:pt>
                <c:pt idx="384">
                  <c:v>24.673511293634498</c:v>
                </c:pt>
                <c:pt idx="385">
                  <c:v>24.903490759753595</c:v>
                </c:pt>
                <c:pt idx="386">
                  <c:v>24.969199178644764</c:v>
                </c:pt>
                <c:pt idx="387">
                  <c:v>25.002053388090349</c:v>
                </c:pt>
                <c:pt idx="388">
                  <c:v>25.034907597535934</c:v>
                </c:pt>
                <c:pt idx="389">
                  <c:v>25.133470225872689</c:v>
                </c:pt>
                <c:pt idx="390">
                  <c:v>25.166324435318277</c:v>
                </c:pt>
                <c:pt idx="391">
                  <c:v>25.199178644763862</c:v>
                </c:pt>
                <c:pt idx="392">
                  <c:v>25.232032854209447</c:v>
                </c:pt>
                <c:pt idx="393">
                  <c:v>25.264887063655031</c:v>
                </c:pt>
                <c:pt idx="394">
                  <c:v>25.297741273100616</c:v>
                </c:pt>
                <c:pt idx="395">
                  <c:v>25.363449691991786</c:v>
                </c:pt>
                <c:pt idx="396">
                  <c:v>25.494866529774129</c:v>
                </c:pt>
                <c:pt idx="397">
                  <c:v>25.527720739219713</c:v>
                </c:pt>
                <c:pt idx="398">
                  <c:v>25.560574948665298</c:v>
                </c:pt>
                <c:pt idx="399">
                  <c:v>25.593429158110883</c:v>
                </c:pt>
                <c:pt idx="400">
                  <c:v>25.626283367556468</c:v>
                </c:pt>
                <c:pt idx="401">
                  <c:v>25.659137577002053</c:v>
                </c:pt>
                <c:pt idx="402">
                  <c:v>25.691991786447637</c:v>
                </c:pt>
                <c:pt idx="403">
                  <c:v>25.724845995893222</c:v>
                </c:pt>
                <c:pt idx="404">
                  <c:v>25.790554414784395</c:v>
                </c:pt>
                <c:pt idx="405">
                  <c:v>25.82340862422998</c:v>
                </c:pt>
                <c:pt idx="406">
                  <c:v>25.856262833675565</c:v>
                </c:pt>
                <c:pt idx="407">
                  <c:v>25.88911704312115</c:v>
                </c:pt>
                <c:pt idx="408">
                  <c:v>25.921971252566735</c:v>
                </c:pt>
                <c:pt idx="409">
                  <c:v>25.95482546201232</c:v>
                </c:pt>
                <c:pt idx="410">
                  <c:v>25.987679671457904</c:v>
                </c:pt>
                <c:pt idx="411">
                  <c:v>26.020533880903489</c:v>
                </c:pt>
                <c:pt idx="412">
                  <c:v>26.053388090349078</c:v>
                </c:pt>
                <c:pt idx="413">
                  <c:v>26.086242299794662</c:v>
                </c:pt>
                <c:pt idx="414">
                  <c:v>26.119096509240247</c:v>
                </c:pt>
                <c:pt idx="415">
                  <c:v>26.151950718685832</c:v>
                </c:pt>
                <c:pt idx="416">
                  <c:v>26.184804928131417</c:v>
                </c:pt>
                <c:pt idx="417">
                  <c:v>26.217659137577002</c:v>
                </c:pt>
                <c:pt idx="418">
                  <c:v>26.250513347022586</c:v>
                </c:pt>
                <c:pt idx="419">
                  <c:v>26.283367556468171</c:v>
                </c:pt>
                <c:pt idx="420">
                  <c:v>26.316221765913756</c:v>
                </c:pt>
                <c:pt idx="421">
                  <c:v>26.349075975359344</c:v>
                </c:pt>
                <c:pt idx="422">
                  <c:v>26.381930184804929</c:v>
                </c:pt>
                <c:pt idx="423">
                  <c:v>26.414784394250514</c:v>
                </c:pt>
                <c:pt idx="424">
                  <c:v>26.447638603696099</c:v>
                </c:pt>
                <c:pt idx="425">
                  <c:v>26.480492813141684</c:v>
                </c:pt>
                <c:pt idx="426">
                  <c:v>26.513347022587268</c:v>
                </c:pt>
                <c:pt idx="427">
                  <c:v>26.546201232032853</c:v>
                </c:pt>
                <c:pt idx="428">
                  <c:v>26.579055441478438</c:v>
                </c:pt>
                <c:pt idx="429">
                  <c:v>26.611909650924023</c:v>
                </c:pt>
                <c:pt idx="430">
                  <c:v>26.644763860369611</c:v>
                </c:pt>
                <c:pt idx="431">
                  <c:v>26.677618069815196</c:v>
                </c:pt>
                <c:pt idx="432">
                  <c:v>26.710472279260781</c:v>
                </c:pt>
                <c:pt idx="433">
                  <c:v>26.743326488706366</c:v>
                </c:pt>
                <c:pt idx="434">
                  <c:v>26.776180698151951</c:v>
                </c:pt>
                <c:pt idx="435">
                  <c:v>26.809034907597535</c:v>
                </c:pt>
                <c:pt idx="436">
                  <c:v>26.84188911704312</c:v>
                </c:pt>
                <c:pt idx="437">
                  <c:v>26.874743326488705</c:v>
                </c:pt>
                <c:pt idx="438">
                  <c:v>26.90759753593429</c:v>
                </c:pt>
                <c:pt idx="439">
                  <c:v>26.940451745379878</c:v>
                </c:pt>
                <c:pt idx="440">
                  <c:v>26.973305954825463</c:v>
                </c:pt>
                <c:pt idx="441">
                  <c:v>27.006160164271048</c:v>
                </c:pt>
                <c:pt idx="442">
                  <c:v>27.039014373716633</c:v>
                </c:pt>
                <c:pt idx="443">
                  <c:v>27.071868583162217</c:v>
                </c:pt>
                <c:pt idx="444">
                  <c:v>27.104722792607802</c:v>
                </c:pt>
                <c:pt idx="445">
                  <c:v>27.137577002053387</c:v>
                </c:pt>
                <c:pt idx="446">
                  <c:v>27.170431211498972</c:v>
                </c:pt>
                <c:pt idx="447">
                  <c:v>27.20328542094456</c:v>
                </c:pt>
                <c:pt idx="448">
                  <c:v>27.236139630390145</c:v>
                </c:pt>
                <c:pt idx="449">
                  <c:v>27.26899383983573</c:v>
                </c:pt>
                <c:pt idx="450">
                  <c:v>27.301848049281315</c:v>
                </c:pt>
                <c:pt idx="451">
                  <c:v>27.3347022587269</c:v>
                </c:pt>
                <c:pt idx="452">
                  <c:v>27.367556468172484</c:v>
                </c:pt>
                <c:pt idx="453">
                  <c:v>27.400410677618069</c:v>
                </c:pt>
                <c:pt idx="454">
                  <c:v>27.433264887063654</c:v>
                </c:pt>
                <c:pt idx="455">
                  <c:v>27.466119096509239</c:v>
                </c:pt>
                <c:pt idx="456">
                  <c:v>27.498973305954827</c:v>
                </c:pt>
                <c:pt idx="457">
                  <c:v>27.531827515400412</c:v>
                </c:pt>
                <c:pt idx="458">
                  <c:v>27.564681724845997</c:v>
                </c:pt>
                <c:pt idx="459">
                  <c:v>27.597535934291582</c:v>
                </c:pt>
                <c:pt idx="460">
                  <c:v>27.630390143737166</c:v>
                </c:pt>
                <c:pt idx="461">
                  <c:v>27.663244353182751</c:v>
                </c:pt>
                <c:pt idx="462">
                  <c:v>27.696098562628336</c:v>
                </c:pt>
                <c:pt idx="463">
                  <c:v>27.728952772073921</c:v>
                </c:pt>
                <c:pt idx="464">
                  <c:v>27.761806981519506</c:v>
                </c:pt>
                <c:pt idx="465">
                  <c:v>27.794661190965094</c:v>
                </c:pt>
                <c:pt idx="466">
                  <c:v>27.827515400410679</c:v>
                </c:pt>
                <c:pt idx="467">
                  <c:v>27.860369609856264</c:v>
                </c:pt>
                <c:pt idx="468">
                  <c:v>27.893223819301848</c:v>
                </c:pt>
                <c:pt idx="469">
                  <c:v>27.926078028747433</c:v>
                </c:pt>
                <c:pt idx="470">
                  <c:v>27.958932238193018</c:v>
                </c:pt>
                <c:pt idx="471">
                  <c:v>27.991786447638603</c:v>
                </c:pt>
                <c:pt idx="472">
                  <c:v>28.024640657084188</c:v>
                </c:pt>
                <c:pt idx="473">
                  <c:v>28.057494866529773</c:v>
                </c:pt>
                <c:pt idx="474">
                  <c:v>28.090349075975361</c:v>
                </c:pt>
                <c:pt idx="475">
                  <c:v>28.123203285420946</c:v>
                </c:pt>
                <c:pt idx="476">
                  <c:v>28.156057494866531</c:v>
                </c:pt>
                <c:pt idx="477">
                  <c:v>28.188911704312115</c:v>
                </c:pt>
                <c:pt idx="478">
                  <c:v>28.2217659137577</c:v>
                </c:pt>
                <c:pt idx="479">
                  <c:v>28.254620123203285</c:v>
                </c:pt>
                <c:pt idx="480">
                  <c:v>28.28747433264887</c:v>
                </c:pt>
                <c:pt idx="481">
                  <c:v>28.320328542094455</c:v>
                </c:pt>
                <c:pt idx="482">
                  <c:v>28.353182751540039</c:v>
                </c:pt>
                <c:pt idx="483">
                  <c:v>28.386036960985628</c:v>
                </c:pt>
                <c:pt idx="484">
                  <c:v>28.418891170431213</c:v>
                </c:pt>
                <c:pt idx="485">
                  <c:v>28.451745379876797</c:v>
                </c:pt>
                <c:pt idx="486">
                  <c:v>28.484599589322382</c:v>
                </c:pt>
                <c:pt idx="487">
                  <c:v>28.517453798767967</c:v>
                </c:pt>
                <c:pt idx="488">
                  <c:v>28.550308008213552</c:v>
                </c:pt>
                <c:pt idx="489">
                  <c:v>28.583162217659137</c:v>
                </c:pt>
                <c:pt idx="490">
                  <c:v>28.616016427104721</c:v>
                </c:pt>
                <c:pt idx="491">
                  <c:v>28.648870636550306</c:v>
                </c:pt>
                <c:pt idx="492">
                  <c:v>28.681724845995895</c:v>
                </c:pt>
                <c:pt idx="493">
                  <c:v>28.714579055441479</c:v>
                </c:pt>
                <c:pt idx="494">
                  <c:v>28.747433264887064</c:v>
                </c:pt>
                <c:pt idx="495">
                  <c:v>28.780287474332649</c:v>
                </c:pt>
                <c:pt idx="496">
                  <c:v>28.813141683778234</c:v>
                </c:pt>
                <c:pt idx="497">
                  <c:v>28.845995893223819</c:v>
                </c:pt>
                <c:pt idx="498">
                  <c:v>28.878850102669404</c:v>
                </c:pt>
                <c:pt idx="499">
                  <c:v>28.911704312114988</c:v>
                </c:pt>
                <c:pt idx="500">
                  <c:v>28.944558521560573</c:v>
                </c:pt>
                <c:pt idx="501">
                  <c:v>28.977412731006162</c:v>
                </c:pt>
                <c:pt idx="502">
                  <c:v>29.010266940451746</c:v>
                </c:pt>
                <c:pt idx="503">
                  <c:v>29.043121149897331</c:v>
                </c:pt>
                <c:pt idx="504">
                  <c:v>29.075975359342916</c:v>
                </c:pt>
                <c:pt idx="505">
                  <c:v>29.108829568788501</c:v>
                </c:pt>
                <c:pt idx="506">
                  <c:v>29.141683778234086</c:v>
                </c:pt>
                <c:pt idx="507">
                  <c:v>29.17453798767967</c:v>
                </c:pt>
                <c:pt idx="508">
                  <c:v>29.207392197125255</c:v>
                </c:pt>
                <c:pt idx="509">
                  <c:v>29.240246406570844</c:v>
                </c:pt>
                <c:pt idx="510">
                  <c:v>29.273100616016428</c:v>
                </c:pt>
                <c:pt idx="511">
                  <c:v>29.305954825462013</c:v>
                </c:pt>
                <c:pt idx="512">
                  <c:v>29.338809034907598</c:v>
                </c:pt>
                <c:pt idx="513">
                  <c:v>29.371663244353183</c:v>
                </c:pt>
                <c:pt idx="514">
                  <c:v>29.404517453798768</c:v>
                </c:pt>
                <c:pt idx="515">
                  <c:v>29.437371663244353</c:v>
                </c:pt>
                <c:pt idx="516">
                  <c:v>29.470225872689937</c:v>
                </c:pt>
                <c:pt idx="517">
                  <c:v>29.503080082135522</c:v>
                </c:pt>
                <c:pt idx="518">
                  <c:v>29.535934291581111</c:v>
                </c:pt>
                <c:pt idx="519">
                  <c:v>29.568788501026695</c:v>
                </c:pt>
                <c:pt idx="520">
                  <c:v>29.60164271047228</c:v>
                </c:pt>
                <c:pt idx="521">
                  <c:v>29.634496919917865</c:v>
                </c:pt>
                <c:pt idx="522">
                  <c:v>29.66735112936345</c:v>
                </c:pt>
                <c:pt idx="523">
                  <c:v>29.700205338809035</c:v>
                </c:pt>
                <c:pt idx="524">
                  <c:v>29.733059548254619</c:v>
                </c:pt>
                <c:pt idx="525">
                  <c:v>29.765913757700204</c:v>
                </c:pt>
                <c:pt idx="526">
                  <c:v>29.798767967145789</c:v>
                </c:pt>
                <c:pt idx="527">
                  <c:v>29.831622176591377</c:v>
                </c:pt>
                <c:pt idx="528">
                  <c:v>29.864476386036962</c:v>
                </c:pt>
                <c:pt idx="529">
                  <c:v>29.897330595482547</c:v>
                </c:pt>
                <c:pt idx="530">
                  <c:v>29.930184804928132</c:v>
                </c:pt>
                <c:pt idx="531">
                  <c:v>29.963039014373717</c:v>
                </c:pt>
                <c:pt idx="532">
                  <c:v>29.995893223819301</c:v>
                </c:pt>
                <c:pt idx="533">
                  <c:v>30.028747433264886</c:v>
                </c:pt>
                <c:pt idx="534">
                  <c:v>30.061601642710471</c:v>
                </c:pt>
                <c:pt idx="535">
                  <c:v>30.094455852156056</c:v>
                </c:pt>
                <c:pt idx="536">
                  <c:v>30.127310061601644</c:v>
                </c:pt>
                <c:pt idx="537">
                  <c:v>30.160164271047229</c:v>
                </c:pt>
                <c:pt idx="538">
                  <c:v>30.193018480492814</c:v>
                </c:pt>
                <c:pt idx="539">
                  <c:v>30.225872689938399</c:v>
                </c:pt>
                <c:pt idx="540">
                  <c:v>30.258726899383984</c:v>
                </c:pt>
                <c:pt idx="541">
                  <c:v>30.291581108829568</c:v>
                </c:pt>
                <c:pt idx="542">
                  <c:v>30.324435318275153</c:v>
                </c:pt>
                <c:pt idx="543">
                  <c:v>30.357289527720738</c:v>
                </c:pt>
                <c:pt idx="544">
                  <c:v>30.390143737166323</c:v>
                </c:pt>
                <c:pt idx="545">
                  <c:v>30.422997946611911</c:v>
                </c:pt>
                <c:pt idx="546">
                  <c:v>30.455852156057496</c:v>
                </c:pt>
                <c:pt idx="547">
                  <c:v>30.488706365503081</c:v>
                </c:pt>
                <c:pt idx="548">
                  <c:v>30.521560574948666</c:v>
                </c:pt>
                <c:pt idx="549">
                  <c:v>30.55441478439425</c:v>
                </c:pt>
                <c:pt idx="550">
                  <c:v>30.587268993839835</c:v>
                </c:pt>
                <c:pt idx="551">
                  <c:v>30.62012320328542</c:v>
                </c:pt>
                <c:pt idx="552">
                  <c:v>30.652977412731005</c:v>
                </c:pt>
                <c:pt idx="553">
                  <c:v>30.68583162217659</c:v>
                </c:pt>
                <c:pt idx="554">
                  <c:v>30.718685831622178</c:v>
                </c:pt>
                <c:pt idx="555">
                  <c:v>30.751540041067763</c:v>
                </c:pt>
                <c:pt idx="556">
                  <c:v>30.784394250513348</c:v>
                </c:pt>
                <c:pt idx="557">
                  <c:v>30.817248459958932</c:v>
                </c:pt>
                <c:pt idx="558">
                  <c:v>30.850102669404517</c:v>
                </c:pt>
                <c:pt idx="559">
                  <c:v>30.882956878850102</c:v>
                </c:pt>
                <c:pt idx="560">
                  <c:v>30.915811088295687</c:v>
                </c:pt>
                <c:pt idx="561">
                  <c:v>30.948665297741272</c:v>
                </c:pt>
                <c:pt idx="562">
                  <c:v>30.981519507186857</c:v>
                </c:pt>
                <c:pt idx="563">
                  <c:v>31.014373716632445</c:v>
                </c:pt>
                <c:pt idx="564">
                  <c:v>31.04722792607803</c:v>
                </c:pt>
                <c:pt idx="565">
                  <c:v>31.080082135523615</c:v>
                </c:pt>
                <c:pt idx="566">
                  <c:v>31.112936344969199</c:v>
                </c:pt>
                <c:pt idx="567">
                  <c:v>31.145790554414784</c:v>
                </c:pt>
                <c:pt idx="568">
                  <c:v>31.178644763860369</c:v>
                </c:pt>
                <c:pt idx="569">
                  <c:v>31.211498973305954</c:v>
                </c:pt>
                <c:pt idx="570">
                  <c:v>31.244353182751539</c:v>
                </c:pt>
                <c:pt idx="571">
                  <c:v>31.277207392197127</c:v>
                </c:pt>
                <c:pt idx="572">
                  <c:v>31.310061601642712</c:v>
                </c:pt>
                <c:pt idx="573">
                  <c:v>31.342915811088297</c:v>
                </c:pt>
                <c:pt idx="574">
                  <c:v>31.375770020533881</c:v>
                </c:pt>
                <c:pt idx="575">
                  <c:v>31.408624229979466</c:v>
                </c:pt>
                <c:pt idx="576">
                  <c:v>31.441478439425051</c:v>
                </c:pt>
                <c:pt idx="577">
                  <c:v>31.474332648870636</c:v>
                </c:pt>
                <c:pt idx="578">
                  <c:v>31.507186858316221</c:v>
                </c:pt>
                <c:pt idx="579">
                  <c:v>31.540041067761805</c:v>
                </c:pt>
                <c:pt idx="580">
                  <c:v>31.572895277207394</c:v>
                </c:pt>
                <c:pt idx="581">
                  <c:v>31.605749486652979</c:v>
                </c:pt>
                <c:pt idx="582">
                  <c:v>31.638603696098563</c:v>
                </c:pt>
                <c:pt idx="583">
                  <c:v>31.671457905544148</c:v>
                </c:pt>
                <c:pt idx="584">
                  <c:v>31.704312114989733</c:v>
                </c:pt>
                <c:pt idx="585">
                  <c:v>31.737166324435318</c:v>
                </c:pt>
                <c:pt idx="586">
                  <c:v>31.770020533880903</c:v>
                </c:pt>
                <c:pt idx="587">
                  <c:v>31.802874743326488</c:v>
                </c:pt>
                <c:pt idx="588">
                  <c:v>31.835728952772072</c:v>
                </c:pt>
                <c:pt idx="589">
                  <c:v>31.868583162217661</c:v>
                </c:pt>
                <c:pt idx="590">
                  <c:v>31.901437371663246</c:v>
                </c:pt>
                <c:pt idx="591">
                  <c:v>31.93429158110883</c:v>
                </c:pt>
                <c:pt idx="592">
                  <c:v>31.967145790554415</c:v>
                </c:pt>
                <c:pt idx="593">
                  <c:v>32</c:v>
                </c:pt>
                <c:pt idx="594">
                  <c:v>32.032854209445588</c:v>
                </c:pt>
                <c:pt idx="595">
                  <c:v>32.06570841889117</c:v>
                </c:pt>
                <c:pt idx="596">
                  <c:v>32.098562628336758</c:v>
                </c:pt>
                <c:pt idx="597">
                  <c:v>32.131416837782339</c:v>
                </c:pt>
                <c:pt idx="598">
                  <c:v>32.164271047227928</c:v>
                </c:pt>
                <c:pt idx="599">
                  <c:v>32.197125256673509</c:v>
                </c:pt>
                <c:pt idx="600">
                  <c:v>32.229979466119097</c:v>
                </c:pt>
                <c:pt idx="601">
                  <c:v>32.262833675564679</c:v>
                </c:pt>
                <c:pt idx="602">
                  <c:v>32.295687885010267</c:v>
                </c:pt>
                <c:pt idx="603">
                  <c:v>32.328542094455855</c:v>
                </c:pt>
                <c:pt idx="604">
                  <c:v>32.361396303901437</c:v>
                </c:pt>
                <c:pt idx="605">
                  <c:v>32.394250513347025</c:v>
                </c:pt>
                <c:pt idx="606">
                  <c:v>32.427104722792606</c:v>
                </c:pt>
                <c:pt idx="607">
                  <c:v>32.459958932238195</c:v>
                </c:pt>
                <c:pt idx="608">
                  <c:v>32.492813141683776</c:v>
                </c:pt>
                <c:pt idx="609">
                  <c:v>32.525667351129364</c:v>
                </c:pt>
                <c:pt idx="610">
                  <c:v>32.558521560574945</c:v>
                </c:pt>
                <c:pt idx="611">
                  <c:v>32.591375770020534</c:v>
                </c:pt>
                <c:pt idx="612">
                  <c:v>32.624229979466122</c:v>
                </c:pt>
                <c:pt idx="613">
                  <c:v>32.657084188911703</c:v>
                </c:pt>
                <c:pt idx="614">
                  <c:v>32.689938398357292</c:v>
                </c:pt>
                <c:pt idx="615">
                  <c:v>32.722792607802873</c:v>
                </c:pt>
                <c:pt idx="616">
                  <c:v>32.755646817248461</c:v>
                </c:pt>
                <c:pt idx="617">
                  <c:v>32.788501026694043</c:v>
                </c:pt>
                <c:pt idx="618">
                  <c:v>32.821355236139631</c:v>
                </c:pt>
                <c:pt idx="619">
                  <c:v>32.854209445585212</c:v>
                </c:pt>
                <c:pt idx="620">
                  <c:v>32.887063655030801</c:v>
                </c:pt>
                <c:pt idx="621">
                  <c:v>32.919917864476389</c:v>
                </c:pt>
                <c:pt idx="622">
                  <c:v>32.95277207392197</c:v>
                </c:pt>
                <c:pt idx="623">
                  <c:v>32.985626283367559</c:v>
                </c:pt>
                <c:pt idx="624">
                  <c:v>33.01848049281314</c:v>
                </c:pt>
                <c:pt idx="625">
                  <c:v>33.051334702258728</c:v>
                </c:pt>
                <c:pt idx="626">
                  <c:v>33.08418891170431</c:v>
                </c:pt>
                <c:pt idx="627">
                  <c:v>33.117043121149898</c:v>
                </c:pt>
                <c:pt idx="628">
                  <c:v>33.149897330595479</c:v>
                </c:pt>
                <c:pt idx="629">
                  <c:v>33.182751540041068</c:v>
                </c:pt>
                <c:pt idx="630">
                  <c:v>33.215605749486656</c:v>
                </c:pt>
                <c:pt idx="631">
                  <c:v>33.248459958932237</c:v>
                </c:pt>
                <c:pt idx="632">
                  <c:v>33.281314168377826</c:v>
                </c:pt>
                <c:pt idx="633">
                  <c:v>33.314168377823407</c:v>
                </c:pt>
                <c:pt idx="634">
                  <c:v>33.347022587268995</c:v>
                </c:pt>
                <c:pt idx="635">
                  <c:v>33.379876796714576</c:v>
                </c:pt>
                <c:pt idx="636">
                  <c:v>33.412731006160165</c:v>
                </c:pt>
                <c:pt idx="637">
                  <c:v>33.445585215605746</c:v>
                </c:pt>
                <c:pt idx="638">
                  <c:v>33.478439425051334</c:v>
                </c:pt>
                <c:pt idx="639">
                  <c:v>33.511293634496923</c:v>
                </c:pt>
                <c:pt idx="640">
                  <c:v>33.544147843942504</c:v>
                </c:pt>
                <c:pt idx="641">
                  <c:v>33.577002053388092</c:v>
                </c:pt>
                <c:pt idx="642">
                  <c:v>33.609856262833674</c:v>
                </c:pt>
                <c:pt idx="643">
                  <c:v>33.642710472279262</c:v>
                </c:pt>
                <c:pt idx="644">
                  <c:v>33.675564681724843</c:v>
                </c:pt>
                <c:pt idx="645">
                  <c:v>33.708418891170432</c:v>
                </c:pt>
                <c:pt idx="646">
                  <c:v>33.741273100616013</c:v>
                </c:pt>
                <c:pt idx="647">
                  <c:v>33.774127310061601</c:v>
                </c:pt>
                <c:pt idx="648">
                  <c:v>33.80698151950719</c:v>
                </c:pt>
                <c:pt idx="649">
                  <c:v>33.839835728952771</c:v>
                </c:pt>
                <c:pt idx="650">
                  <c:v>33.872689938398359</c:v>
                </c:pt>
                <c:pt idx="651">
                  <c:v>33.905544147843941</c:v>
                </c:pt>
                <c:pt idx="652">
                  <c:v>33.938398357289529</c:v>
                </c:pt>
                <c:pt idx="653">
                  <c:v>34.004106776180699</c:v>
                </c:pt>
                <c:pt idx="654">
                  <c:v>34.036960985626287</c:v>
                </c:pt>
                <c:pt idx="655">
                  <c:v>34.069815195071868</c:v>
                </c:pt>
                <c:pt idx="656">
                  <c:v>34.102669404517457</c:v>
                </c:pt>
                <c:pt idx="657">
                  <c:v>34.135523613963038</c:v>
                </c:pt>
                <c:pt idx="658">
                  <c:v>34.168377823408626</c:v>
                </c:pt>
                <c:pt idx="659">
                  <c:v>34.201232032854207</c:v>
                </c:pt>
                <c:pt idx="660">
                  <c:v>34.234086242299796</c:v>
                </c:pt>
                <c:pt idx="661">
                  <c:v>34.266940451745377</c:v>
                </c:pt>
                <c:pt idx="662">
                  <c:v>34.299794661190965</c:v>
                </c:pt>
                <c:pt idx="663">
                  <c:v>34.332648870636554</c:v>
                </c:pt>
                <c:pt idx="664">
                  <c:v>34.365503080082135</c:v>
                </c:pt>
                <c:pt idx="665">
                  <c:v>34.398357289527723</c:v>
                </c:pt>
                <c:pt idx="666">
                  <c:v>34.431211498973305</c:v>
                </c:pt>
                <c:pt idx="667">
                  <c:v>34.464065708418893</c:v>
                </c:pt>
                <c:pt idx="668">
                  <c:v>34.496919917864474</c:v>
                </c:pt>
                <c:pt idx="669">
                  <c:v>34.529774127310063</c:v>
                </c:pt>
                <c:pt idx="670">
                  <c:v>34.562628336755644</c:v>
                </c:pt>
                <c:pt idx="671">
                  <c:v>34.595482546201232</c:v>
                </c:pt>
                <c:pt idx="672">
                  <c:v>34.628336755646821</c:v>
                </c:pt>
                <c:pt idx="673">
                  <c:v>34.661190965092402</c:v>
                </c:pt>
                <c:pt idx="674">
                  <c:v>34.69404517453799</c:v>
                </c:pt>
                <c:pt idx="675">
                  <c:v>34.726899383983572</c:v>
                </c:pt>
                <c:pt idx="676">
                  <c:v>34.75975359342916</c:v>
                </c:pt>
                <c:pt idx="677">
                  <c:v>34.792607802874741</c:v>
                </c:pt>
                <c:pt idx="678">
                  <c:v>34.82546201232033</c:v>
                </c:pt>
                <c:pt idx="679">
                  <c:v>34.891170431211499</c:v>
                </c:pt>
                <c:pt idx="680">
                  <c:v>34.924024640657088</c:v>
                </c:pt>
                <c:pt idx="681">
                  <c:v>34.956878850102669</c:v>
                </c:pt>
                <c:pt idx="682">
                  <c:v>34.989733059548257</c:v>
                </c:pt>
                <c:pt idx="683">
                  <c:v>35.022587268993838</c:v>
                </c:pt>
                <c:pt idx="684">
                  <c:v>35.055441478439427</c:v>
                </c:pt>
                <c:pt idx="685">
                  <c:v>35.088295687885008</c:v>
                </c:pt>
                <c:pt idx="686">
                  <c:v>35.121149897330596</c:v>
                </c:pt>
                <c:pt idx="687">
                  <c:v>35.154004106776178</c:v>
                </c:pt>
                <c:pt idx="688">
                  <c:v>35.186858316221766</c:v>
                </c:pt>
                <c:pt idx="689">
                  <c:v>35.219712525667354</c:v>
                </c:pt>
                <c:pt idx="690">
                  <c:v>35.252566735112936</c:v>
                </c:pt>
                <c:pt idx="691">
                  <c:v>35.285420944558524</c:v>
                </c:pt>
                <c:pt idx="692">
                  <c:v>35.318275154004105</c:v>
                </c:pt>
                <c:pt idx="693">
                  <c:v>35.351129363449694</c:v>
                </c:pt>
                <c:pt idx="694">
                  <c:v>35.383983572895275</c:v>
                </c:pt>
                <c:pt idx="695">
                  <c:v>35.416837782340863</c:v>
                </c:pt>
                <c:pt idx="696">
                  <c:v>35.449691991786445</c:v>
                </c:pt>
                <c:pt idx="697">
                  <c:v>35.482546201232033</c:v>
                </c:pt>
                <c:pt idx="698">
                  <c:v>35.515400410677621</c:v>
                </c:pt>
                <c:pt idx="699">
                  <c:v>35.548254620123203</c:v>
                </c:pt>
                <c:pt idx="700">
                  <c:v>35.581108829568791</c:v>
                </c:pt>
                <c:pt idx="701">
                  <c:v>35.613963039014372</c:v>
                </c:pt>
                <c:pt idx="702">
                  <c:v>35.646817248459961</c:v>
                </c:pt>
                <c:pt idx="703">
                  <c:v>35.679671457905542</c:v>
                </c:pt>
                <c:pt idx="704">
                  <c:v>35.71252566735113</c:v>
                </c:pt>
                <c:pt idx="705">
                  <c:v>35.745379876796711</c:v>
                </c:pt>
                <c:pt idx="706">
                  <c:v>35.7782340862423</c:v>
                </c:pt>
                <c:pt idx="707">
                  <c:v>35.811088295687888</c:v>
                </c:pt>
                <c:pt idx="708">
                  <c:v>35.843942505133469</c:v>
                </c:pt>
                <c:pt idx="709">
                  <c:v>35.876796714579058</c:v>
                </c:pt>
                <c:pt idx="710">
                  <c:v>35.909650924024639</c:v>
                </c:pt>
                <c:pt idx="711">
                  <c:v>35.942505133470227</c:v>
                </c:pt>
                <c:pt idx="712">
                  <c:v>35.975359342915809</c:v>
                </c:pt>
                <c:pt idx="713">
                  <c:v>36.008213552361397</c:v>
                </c:pt>
                <c:pt idx="714">
                  <c:v>36.041067761806978</c:v>
                </c:pt>
                <c:pt idx="715">
                  <c:v>36.073921971252567</c:v>
                </c:pt>
                <c:pt idx="716">
                  <c:v>36.106776180698155</c:v>
                </c:pt>
                <c:pt idx="717">
                  <c:v>36.139630390143736</c:v>
                </c:pt>
                <c:pt idx="718">
                  <c:v>36.172484599589325</c:v>
                </c:pt>
                <c:pt idx="719">
                  <c:v>36.238193018480494</c:v>
                </c:pt>
                <c:pt idx="720">
                  <c:v>36.303901437371664</c:v>
                </c:pt>
                <c:pt idx="721">
                  <c:v>36.336755646817245</c:v>
                </c:pt>
                <c:pt idx="722">
                  <c:v>36.369609856262834</c:v>
                </c:pt>
                <c:pt idx="723">
                  <c:v>36.402464065708422</c:v>
                </c:pt>
                <c:pt idx="724">
                  <c:v>36.435318275154003</c:v>
                </c:pt>
                <c:pt idx="725">
                  <c:v>36.501026694045173</c:v>
                </c:pt>
                <c:pt idx="726">
                  <c:v>36.533880903490761</c:v>
                </c:pt>
                <c:pt idx="727">
                  <c:v>36.566735112936342</c:v>
                </c:pt>
                <c:pt idx="728">
                  <c:v>36.599589322381931</c:v>
                </c:pt>
                <c:pt idx="729">
                  <c:v>36.632443531827512</c:v>
                </c:pt>
                <c:pt idx="730">
                  <c:v>36.6652977412731</c:v>
                </c:pt>
                <c:pt idx="731">
                  <c:v>36.698151950718689</c:v>
                </c:pt>
                <c:pt idx="732">
                  <c:v>36.73100616016427</c:v>
                </c:pt>
                <c:pt idx="733">
                  <c:v>36.763860369609858</c:v>
                </c:pt>
                <c:pt idx="734">
                  <c:v>36.79671457905544</c:v>
                </c:pt>
                <c:pt idx="735">
                  <c:v>36.829568788501028</c:v>
                </c:pt>
                <c:pt idx="736">
                  <c:v>36.862422997946609</c:v>
                </c:pt>
                <c:pt idx="737">
                  <c:v>36.895277207392198</c:v>
                </c:pt>
                <c:pt idx="738">
                  <c:v>36.928131416837779</c:v>
                </c:pt>
                <c:pt idx="739">
                  <c:v>36.960985626283367</c:v>
                </c:pt>
                <c:pt idx="740">
                  <c:v>36.993839835728956</c:v>
                </c:pt>
                <c:pt idx="741">
                  <c:v>37.026694045174537</c:v>
                </c:pt>
                <c:pt idx="742">
                  <c:v>37.059548254620125</c:v>
                </c:pt>
                <c:pt idx="743">
                  <c:v>37.092402464065707</c:v>
                </c:pt>
                <c:pt idx="744">
                  <c:v>37.125256673511295</c:v>
                </c:pt>
                <c:pt idx="745">
                  <c:v>37.223819301848046</c:v>
                </c:pt>
                <c:pt idx="746">
                  <c:v>37.256673511293634</c:v>
                </c:pt>
                <c:pt idx="747">
                  <c:v>37.289527720739223</c:v>
                </c:pt>
                <c:pt idx="748">
                  <c:v>37.322381930184804</c:v>
                </c:pt>
                <c:pt idx="749">
                  <c:v>37.355236139630392</c:v>
                </c:pt>
                <c:pt idx="750">
                  <c:v>37.388090349075974</c:v>
                </c:pt>
                <c:pt idx="751">
                  <c:v>37.420944558521562</c:v>
                </c:pt>
                <c:pt idx="752">
                  <c:v>37.453798767967143</c:v>
                </c:pt>
                <c:pt idx="753">
                  <c:v>37.486652977412732</c:v>
                </c:pt>
                <c:pt idx="754">
                  <c:v>37.519507186858313</c:v>
                </c:pt>
                <c:pt idx="755">
                  <c:v>37.552361396303901</c:v>
                </c:pt>
                <c:pt idx="756">
                  <c:v>37.585215605749489</c:v>
                </c:pt>
                <c:pt idx="757">
                  <c:v>37.618069815195071</c:v>
                </c:pt>
                <c:pt idx="758">
                  <c:v>37.650924024640659</c:v>
                </c:pt>
                <c:pt idx="759">
                  <c:v>37.68377823408624</c:v>
                </c:pt>
                <c:pt idx="760">
                  <c:v>37.716632443531829</c:v>
                </c:pt>
                <c:pt idx="761">
                  <c:v>37.74948665297741</c:v>
                </c:pt>
                <c:pt idx="762">
                  <c:v>37.782340862422998</c:v>
                </c:pt>
                <c:pt idx="763">
                  <c:v>37.81519507186858</c:v>
                </c:pt>
                <c:pt idx="764">
                  <c:v>37.848049281314168</c:v>
                </c:pt>
                <c:pt idx="765">
                  <c:v>37.880903490759756</c:v>
                </c:pt>
                <c:pt idx="766">
                  <c:v>37.913757700205338</c:v>
                </c:pt>
                <c:pt idx="767">
                  <c:v>37.946611909650926</c:v>
                </c:pt>
                <c:pt idx="768">
                  <c:v>37.979466119096507</c:v>
                </c:pt>
                <c:pt idx="769">
                  <c:v>38.012320328542096</c:v>
                </c:pt>
                <c:pt idx="770">
                  <c:v>38.045174537987677</c:v>
                </c:pt>
                <c:pt idx="771">
                  <c:v>38.078028747433265</c:v>
                </c:pt>
                <c:pt idx="772">
                  <c:v>38.110882956878854</c:v>
                </c:pt>
                <c:pt idx="773">
                  <c:v>38.143737166324435</c:v>
                </c:pt>
                <c:pt idx="774">
                  <c:v>38.176591375770023</c:v>
                </c:pt>
                <c:pt idx="775">
                  <c:v>38.209445585215605</c:v>
                </c:pt>
                <c:pt idx="776">
                  <c:v>38.242299794661193</c:v>
                </c:pt>
                <c:pt idx="777">
                  <c:v>38.275154004106774</c:v>
                </c:pt>
                <c:pt idx="778">
                  <c:v>38.308008213552363</c:v>
                </c:pt>
                <c:pt idx="779">
                  <c:v>38.340862422997944</c:v>
                </c:pt>
                <c:pt idx="780">
                  <c:v>38.373716632443532</c:v>
                </c:pt>
                <c:pt idx="781">
                  <c:v>38.406570841889121</c:v>
                </c:pt>
                <c:pt idx="782">
                  <c:v>38.439425051334702</c:v>
                </c:pt>
                <c:pt idx="783">
                  <c:v>38.47227926078029</c:v>
                </c:pt>
                <c:pt idx="784">
                  <c:v>38.505133470225871</c:v>
                </c:pt>
                <c:pt idx="785">
                  <c:v>38.53798767967146</c:v>
                </c:pt>
                <c:pt idx="786">
                  <c:v>38.570841889117041</c:v>
                </c:pt>
                <c:pt idx="787">
                  <c:v>38.603696098562629</c:v>
                </c:pt>
                <c:pt idx="788">
                  <c:v>38.636550308008211</c:v>
                </c:pt>
                <c:pt idx="789">
                  <c:v>38.669404517453799</c:v>
                </c:pt>
                <c:pt idx="790">
                  <c:v>38.702258726899387</c:v>
                </c:pt>
                <c:pt idx="791">
                  <c:v>38.735112936344969</c:v>
                </c:pt>
                <c:pt idx="792">
                  <c:v>38.767967145790557</c:v>
                </c:pt>
                <c:pt idx="793">
                  <c:v>38.800821355236138</c:v>
                </c:pt>
                <c:pt idx="794">
                  <c:v>38.833675564681727</c:v>
                </c:pt>
                <c:pt idx="795">
                  <c:v>38.866529774127308</c:v>
                </c:pt>
                <c:pt idx="796">
                  <c:v>38.899383983572896</c:v>
                </c:pt>
                <c:pt idx="797">
                  <c:v>38.932238193018478</c:v>
                </c:pt>
                <c:pt idx="798">
                  <c:v>38.965092402464066</c:v>
                </c:pt>
                <c:pt idx="799">
                  <c:v>38.997946611909654</c:v>
                </c:pt>
                <c:pt idx="800">
                  <c:v>39.030800821355236</c:v>
                </c:pt>
                <c:pt idx="801">
                  <c:v>39.063655030800824</c:v>
                </c:pt>
                <c:pt idx="802">
                  <c:v>39.096509240246405</c:v>
                </c:pt>
                <c:pt idx="803">
                  <c:v>39.129363449691994</c:v>
                </c:pt>
                <c:pt idx="804">
                  <c:v>39.162217659137575</c:v>
                </c:pt>
                <c:pt idx="805">
                  <c:v>39.195071868583163</c:v>
                </c:pt>
                <c:pt idx="806">
                  <c:v>39.227926078028744</c:v>
                </c:pt>
                <c:pt idx="807">
                  <c:v>39.260780287474333</c:v>
                </c:pt>
                <c:pt idx="808">
                  <c:v>39.293634496919921</c:v>
                </c:pt>
                <c:pt idx="809">
                  <c:v>39.326488706365502</c:v>
                </c:pt>
                <c:pt idx="810">
                  <c:v>39.359342915811091</c:v>
                </c:pt>
                <c:pt idx="811">
                  <c:v>39.392197125256672</c:v>
                </c:pt>
                <c:pt idx="812">
                  <c:v>39.42505133470226</c:v>
                </c:pt>
                <c:pt idx="813">
                  <c:v>39.457905544147842</c:v>
                </c:pt>
                <c:pt idx="814">
                  <c:v>39.49075975359343</c:v>
                </c:pt>
                <c:pt idx="815">
                  <c:v>39.523613963039011</c:v>
                </c:pt>
                <c:pt idx="816">
                  <c:v>39.5564681724846</c:v>
                </c:pt>
                <c:pt idx="817">
                  <c:v>39.589322381930188</c:v>
                </c:pt>
                <c:pt idx="818">
                  <c:v>39.622176591375769</c:v>
                </c:pt>
                <c:pt idx="819">
                  <c:v>39.655030800821358</c:v>
                </c:pt>
                <c:pt idx="820">
                  <c:v>39.687885010266939</c:v>
                </c:pt>
                <c:pt idx="821">
                  <c:v>39.720739219712527</c:v>
                </c:pt>
                <c:pt idx="822">
                  <c:v>39.753593429158109</c:v>
                </c:pt>
                <c:pt idx="823">
                  <c:v>39.786447638603697</c:v>
                </c:pt>
                <c:pt idx="824">
                  <c:v>39.819301848049278</c:v>
                </c:pt>
                <c:pt idx="825">
                  <c:v>39.852156057494867</c:v>
                </c:pt>
                <c:pt idx="826">
                  <c:v>39.885010266940455</c:v>
                </c:pt>
                <c:pt idx="827">
                  <c:v>39.917864476386036</c:v>
                </c:pt>
                <c:pt idx="828">
                  <c:v>39.950718685831625</c:v>
                </c:pt>
                <c:pt idx="829">
                  <c:v>39.983572895277206</c:v>
                </c:pt>
                <c:pt idx="830">
                  <c:v>40.016427104722794</c:v>
                </c:pt>
                <c:pt idx="831">
                  <c:v>40.049281314168375</c:v>
                </c:pt>
                <c:pt idx="832">
                  <c:v>40.082135523613964</c:v>
                </c:pt>
                <c:pt idx="833">
                  <c:v>40.114989733059545</c:v>
                </c:pt>
                <c:pt idx="834">
                  <c:v>40.147843942505133</c:v>
                </c:pt>
                <c:pt idx="835">
                  <c:v>40.180698151950722</c:v>
                </c:pt>
                <c:pt idx="836">
                  <c:v>40.213552361396303</c:v>
                </c:pt>
                <c:pt idx="837">
                  <c:v>40.246406570841891</c:v>
                </c:pt>
                <c:pt idx="838">
                  <c:v>40.279260780287473</c:v>
                </c:pt>
                <c:pt idx="839">
                  <c:v>40.312114989733061</c:v>
                </c:pt>
                <c:pt idx="840">
                  <c:v>40.344969199178642</c:v>
                </c:pt>
                <c:pt idx="841">
                  <c:v>40.377823408624231</c:v>
                </c:pt>
                <c:pt idx="842">
                  <c:v>40.410677618069812</c:v>
                </c:pt>
                <c:pt idx="843">
                  <c:v>40.4435318275154</c:v>
                </c:pt>
                <c:pt idx="844">
                  <c:v>40.476386036960989</c:v>
                </c:pt>
                <c:pt idx="845">
                  <c:v>40.50924024640657</c:v>
                </c:pt>
                <c:pt idx="846">
                  <c:v>40.542094455852158</c:v>
                </c:pt>
                <c:pt idx="847">
                  <c:v>40.57494866529774</c:v>
                </c:pt>
                <c:pt idx="848">
                  <c:v>40.607802874743328</c:v>
                </c:pt>
                <c:pt idx="849">
                  <c:v>40.640657084188909</c:v>
                </c:pt>
                <c:pt idx="850">
                  <c:v>40.673511293634498</c:v>
                </c:pt>
                <c:pt idx="851">
                  <c:v>40.706365503080079</c:v>
                </c:pt>
                <c:pt idx="852">
                  <c:v>40.739219712525667</c:v>
                </c:pt>
                <c:pt idx="853">
                  <c:v>40.772073921971256</c:v>
                </c:pt>
                <c:pt idx="854">
                  <c:v>40.804928131416837</c:v>
                </c:pt>
                <c:pt idx="855">
                  <c:v>40.837782340862425</c:v>
                </c:pt>
                <c:pt idx="856">
                  <c:v>40.870636550308006</c:v>
                </c:pt>
                <c:pt idx="857">
                  <c:v>40.903490759753595</c:v>
                </c:pt>
                <c:pt idx="858">
                  <c:v>40.936344969199176</c:v>
                </c:pt>
                <c:pt idx="859">
                  <c:v>40.969199178644764</c:v>
                </c:pt>
                <c:pt idx="860">
                  <c:v>41.002053388090346</c:v>
                </c:pt>
                <c:pt idx="861">
                  <c:v>41.034907597535934</c:v>
                </c:pt>
                <c:pt idx="862">
                  <c:v>41.067761806981522</c:v>
                </c:pt>
                <c:pt idx="863">
                  <c:v>41.100616016427104</c:v>
                </c:pt>
                <c:pt idx="864">
                  <c:v>41.133470225872692</c:v>
                </c:pt>
                <c:pt idx="865">
                  <c:v>41.166324435318273</c:v>
                </c:pt>
                <c:pt idx="866">
                  <c:v>41.199178644763862</c:v>
                </c:pt>
                <c:pt idx="867">
                  <c:v>41.232032854209443</c:v>
                </c:pt>
                <c:pt idx="868">
                  <c:v>41.264887063655031</c:v>
                </c:pt>
                <c:pt idx="869">
                  <c:v>41.297741273100613</c:v>
                </c:pt>
                <c:pt idx="870">
                  <c:v>41.330595482546201</c:v>
                </c:pt>
                <c:pt idx="871">
                  <c:v>41.363449691991789</c:v>
                </c:pt>
                <c:pt idx="872">
                  <c:v>41.396303901437371</c:v>
                </c:pt>
                <c:pt idx="873">
                  <c:v>41.429158110882959</c:v>
                </c:pt>
                <c:pt idx="874">
                  <c:v>41.46201232032854</c:v>
                </c:pt>
                <c:pt idx="875">
                  <c:v>41.494866529774129</c:v>
                </c:pt>
                <c:pt idx="876">
                  <c:v>41.52772073921971</c:v>
                </c:pt>
                <c:pt idx="877">
                  <c:v>41.560574948665298</c:v>
                </c:pt>
                <c:pt idx="878">
                  <c:v>41.593429158110879</c:v>
                </c:pt>
                <c:pt idx="879">
                  <c:v>41.626283367556468</c:v>
                </c:pt>
                <c:pt idx="880">
                  <c:v>41.659137577002056</c:v>
                </c:pt>
                <c:pt idx="881">
                  <c:v>41.691991786447637</c:v>
                </c:pt>
                <c:pt idx="882">
                  <c:v>41.724845995893226</c:v>
                </c:pt>
                <c:pt idx="883">
                  <c:v>41.757700205338807</c:v>
                </c:pt>
                <c:pt idx="884">
                  <c:v>41.790554414784395</c:v>
                </c:pt>
                <c:pt idx="885">
                  <c:v>41.823408624229977</c:v>
                </c:pt>
                <c:pt idx="886">
                  <c:v>41.856262833675565</c:v>
                </c:pt>
                <c:pt idx="887">
                  <c:v>41.889117043121146</c:v>
                </c:pt>
                <c:pt idx="888">
                  <c:v>41.921971252566735</c:v>
                </c:pt>
                <c:pt idx="889">
                  <c:v>41.954825462012323</c:v>
                </c:pt>
                <c:pt idx="890">
                  <c:v>41.987679671457904</c:v>
                </c:pt>
                <c:pt idx="891">
                  <c:v>42.020533880903493</c:v>
                </c:pt>
                <c:pt idx="892">
                  <c:v>42.053388090349074</c:v>
                </c:pt>
                <c:pt idx="893">
                  <c:v>42.086242299794662</c:v>
                </c:pt>
                <c:pt idx="894">
                  <c:v>42.119096509240244</c:v>
                </c:pt>
                <c:pt idx="895">
                  <c:v>42.151950718685832</c:v>
                </c:pt>
                <c:pt idx="896">
                  <c:v>42.18480492813142</c:v>
                </c:pt>
                <c:pt idx="897">
                  <c:v>42.217659137577002</c:v>
                </c:pt>
                <c:pt idx="898">
                  <c:v>42.25051334702259</c:v>
                </c:pt>
                <c:pt idx="899">
                  <c:v>42.283367556468171</c:v>
                </c:pt>
                <c:pt idx="900">
                  <c:v>42.31622176591376</c:v>
                </c:pt>
                <c:pt idx="901">
                  <c:v>42.349075975359341</c:v>
                </c:pt>
                <c:pt idx="902">
                  <c:v>42.381930184804929</c:v>
                </c:pt>
                <c:pt idx="903">
                  <c:v>42.414784394250511</c:v>
                </c:pt>
                <c:pt idx="904">
                  <c:v>42.447638603696099</c:v>
                </c:pt>
                <c:pt idx="905">
                  <c:v>42.480492813141687</c:v>
                </c:pt>
                <c:pt idx="906">
                  <c:v>42.513347022587268</c:v>
                </c:pt>
                <c:pt idx="907">
                  <c:v>42.546201232032857</c:v>
                </c:pt>
                <c:pt idx="908">
                  <c:v>42.579055441478438</c:v>
                </c:pt>
                <c:pt idx="909">
                  <c:v>42.611909650924026</c:v>
                </c:pt>
                <c:pt idx="910">
                  <c:v>42.644763860369608</c:v>
                </c:pt>
                <c:pt idx="911">
                  <c:v>42.677618069815196</c:v>
                </c:pt>
                <c:pt idx="912">
                  <c:v>42.710472279260777</c:v>
                </c:pt>
                <c:pt idx="913">
                  <c:v>42.743326488706366</c:v>
                </c:pt>
                <c:pt idx="914">
                  <c:v>42.776180698151954</c:v>
                </c:pt>
                <c:pt idx="915">
                  <c:v>42.809034907597535</c:v>
                </c:pt>
                <c:pt idx="916">
                  <c:v>42.841889117043124</c:v>
                </c:pt>
                <c:pt idx="917">
                  <c:v>42.874743326488705</c:v>
                </c:pt>
                <c:pt idx="918">
                  <c:v>42.907597535934293</c:v>
                </c:pt>
                <c:pt idx="919">
                  <c:v>42.940451745379875</c:v>
                </c:pt>
                <c:pt idx="920">
                  <c:v>42.973305954825463</c:v>
                </c:pt>
                <c:pt idx="921">
                  <c:v>43.006160164271044</c:v>
                </c:pt>
                <c:pt idx="922">
                  <c:v>43.039014373716633</c:v>
                </c:pt>
                <c:pt idx="923">
                  <c:v>43.071868583162221</c:v>
                </c:pt>
                <c:pt idx="924">
                  <c:v>43.104722792607802</c:v>
                </c:pt>
                <c:pt idx="925">
                  <c:v>43.137577002053391</c:v>
                </c:pt>
                <c:pt idx="926">
                  <c:v>43.170431211498972</c:v>
                </c:pt>
                <c:pt idx="927">
                  <c:v>43.20328542094456</c:v>
                </c:pt>
                <c:pt idx="928">
                  <c:v>43.236139630390142</c:v>
                </c:pt>
                <c:pt idx="929">
                  <c:v>43.26899383983573</c:v>
                </c:pt>
                <c:pt idx="930">
                  <c:v>43.301848049281311</c:v>
                </c:pt>
                <c:pt idx="931">
                  <c:v>43.3347022587269</c:v>
                </c:pt>
                <c:pt idx="932">
                  <c:v>43.367556468172488</c:v>
                </c:pt>
                <c:pt idx="933">
                  <c:v>43.400410677618069</c:v>
                </c:pt>
                <c:pt idx="934">
                  <c:v>43.433264887063658</c:v>
                </c:pt>
                <c:pt idx="935">
                  <c:v>43.466119096509239</c:v>
                </c:pt>
                <c:pt idx="936">
                  <c:v>43.498973305954827</c:v>
                </c:pt>
                <c:pt idx="937">
                  <c:v>43.531827515400408</c:v>
                </c:pt>
                <c:pt idx="938">
                  <c:v>43.564681724845997</c:v>
                </c:pt>
                <c:pt idx="939">
                  <c:v>43.597535934291578</c:v>
                </c:pt>
                <c:pt idx="940">
                  <c:v>43.630390143737166</c:v>
                </c:pt>
                <c:pt idx="941">
                  <c:v>43.663244353182755</c:v>
                </c:pt>
                <c:pt idx="942">
                  <c:v>43.696098562628336</c:v>
                </c:pt>
                <c:pt idx="943">
                  <c:v>43.728952772073924</c:v>
                </c:pt>
                <c:pt idx="944">
                  <c:v>43.761806981519506</c:v>
                </c:pt>
                <c:pt idx="945">
                  <c:v>43.794661190965094</c:v>
                </c:pt>
                <c:pt idx="946">
                  <c:v>43.827515400410675</c:v>
                </c:pt>
                <c:pt idx="947">
                  <c:v>43.860369609856264</c:v>
                </c:pt>
                <c:pt idx="948">
                  <c:v>43.893223819301845</c:v>
                </c:pt>
                <c:pt idx="949">
                  <c:v>43.926078028747433</c:v>
                </c:pt>
                <c:pt idx="950">
                  <c:v>43.958932238193022</c:v>
                </c:pt>
                <c:pt idx="951">
                  <c:v>43.991786447638603</c:v>
                </c:pt>
                <c:pt idx="952">
                  <c:v>44.024640657084191</c:v>
                </c:pt>
                <c:pt idx="953">
                  <c:v>44.057494866529773</c:v>
                </c:pt>
                <c:pt idx="954">
                  <c:v>44.090349075975361</c:v>
                </c:pt>
                <c:pt idx="955">
                  <c:v>44.123203285420942</c:v>
                </c:pt>
                <c:pt idx="956">
                  <c:v>44.156057494866531</c:v>
                </c:pt>
                <c:pt idx="957">
                  <c:v>44.188911704312112</c:v>
                </c:pt>
                <c:pt idx="958">
                  <c:v>44.2217659137577</c:v>
                </c:pt>
                <c:pt idx="959">
                  <c:v>44.254620123203289</c:v>
                </c:pt>
                <c:pt idx="960">
                  <c:v>44.28747433264887</c:v>
                </c:pt>
                <c:pt idx="961">
                  <c:v>44.320328542094458</c:v>
                </c:pt>
                <c:pt idx="962">
                  <c:v>44.353182751540039</c:v>
                </c:pt>
                <c:pt idx="963">
                  <c:v>44.386036960985628</c:v>
                </c:pt>
                <c:pt idx="964">
                  <c:v>44.418891170431209</c:v>
                </c:pt>
                <c:pt idx="965">
                  <c:v>44.451745379876797</c:v>
                </c:pt>
                <c:pt idx="966">
                  <c:v>44.484599589322379</c:v>
                </c:pt>
                <c:pt idx="967">
                  <c:v>44.517453798767967</c:v>
                </c:pt>
                <c:pt idx="968">
                  <c:v>44.550308008213555</c:v>
                </c:pt>
                <c:pt idx="969">
                  <c:v>44.583162217659137</c:v>
                </c:pt>
                <c:pt idx="970">
                  <c:v>44.616016427104725</c:v>
                </c:pt>
                <c:pt idx="971">
                  <c:v>44.648870636550306</c:v>
                </c:pt>
                <c:pt idx="972">
                  <c:v>44.681724845995895</c:v>
                </c:pt>
                <c:pt idx="973">
                  <c:v>44.714579055441476</c:v>
                </c:pt>
                <c:pt idx="974">
                  <c:v>44.747433264887064</c:v>
                </c:pt>
                <c:pt idx="975">
                  <c:v>44.780287474332646</c:v>
                </c:pt>
                <c:pt idx="976">
                  <c:v>44.813141683778234</c:v>
                </c:pt>
                <c:pt idx="977">
                  <c:v>44.845995893223822</c:v>
                </c:pt>
                <c:pt idx="978">
                  <c:v>44.878850102669404</c:v>
                </c:pt>
                <c:pt idx="979">
                  <c:v>44.911704312114992</c:v>
                </c:pt>
                <c:pt idx="980">
                  <c:v>44.944558521560573</c:v>
                </c:pt>
                <c:pt idx="981">
                  <c:v>44.977412731006162</c:v>
                </c:pt>
                <c:pt idx="982">
                  <c:v>45.010266940451743</c:v>
                </c:pt>
                <c:pt idx="983">
                  <c:v>45.043121149897331</c:v>
                </c:pt>
                <c:pt idx="984">
                  <c:v>45.075975359342912</c:v>
                </c:pt>
                <c:pt idx="985">
                  <c:v>45.108829568788501</c:v>
                </c:pt>
                <c:pt idx="986">
                  <c:v>45.141683778234089</c:v>
                </c:pt>
                <c:pt idx="987">
                  <c:v>45.17453798767967</c:v>
                </c:pt>
                <c:pt idx="988">
                  <c:v>45.207392197125259</c:v>
                </c:pt>
                <c:pt idx="989">
                  <c:v>45.24024640657084</c:v>
                </c:pt>
                <c:pt idx="990">
                  <c:v>45.273100616016428</c:v>
                </c:pt>
                <c:pt idx="991">
                  <c:v>45.30595482546201</c:v>
                </c:pt>
                <c:pt idx="992">
                  <c:v>45.338809034907598</c:v>
                </c:pt>
                <c:pt idx="993">
                  <c:v>45.371663244353179</c:v>
                </c:pt>
                <c:pt idx="994">
                  <c:v>45.404517453798768</c:v>
                </c:pt>
                <c:pt idx="995">
                  <c:v>45.437371663244356</c:v>
                </c:pt>
                <c:pt idx="996">
                  <c:v>45.470225872689937</c:v>
                </c:pt>
                <c:pt idx="997">
                  <c:v>45.503080082135526</c:v>
                </c:pt>
                <c:pt idx="998">
                  <c:v>45.535934291581107</c:v>
                </c:pt>
                <c:pt idx="999">
                  <c:v>45.568788501026695</c:v>
                </c:pt>
                <c:pt idx="1000">
                  <c:v>45.601642710472277</c:v>
                </c:pt>
                <c:pt idx="1001">
                  <c:v>45.634496919917865</c:v>
                </c:pt>
                <c:pt idx="1002">
                  <c:v>45.667351129363446</c:v>
                </c:pt>
                <c:pt idx="1003">
                  <c:v>45.700205338809035</c:v>
                </c:pt>
                <c:pt idx="1004">
                  <c:v>45.733059548254623</c:v>
                </c:pt>
                <c:pt idx="1005">
                  <c:v>45.765913757700204</c:v>
                </c:pt>
                <c:pt idx="1006">
                  <c:v>45.798767967145793</c:v>
                </c:pt>
                <c:pt idx="1007">
                  <c:v>45.831622176591374</c:v>
                </c:pt>
                <c:pt idx="1008">
                  <c:v>45.864476386036962</c:v>
                </c:pt>
                <c:pt idx="1009">
                  <c:v>45.897330595482543</c:v>
                </c:pt>
                <c:pt idx="1010">
                  <c:v>45.930184804928132</c:v>
                </c:pt>
                <c:pt idx="1011">
                  <c:v>45.963039014373713</c:v>
                </c:pt>
                <c:pt idx="1012">
                  <c:v>45.995893223819301</c:v>
                </c:pt>
                <c:pt idx="1013">
                  <c:v>46.02874743326489</c:v>
                </c:pt>
                <c:pt idx="1014">
                  <c:v>46.061601642710471</c:v>
                </c:pt>
                <c:pt idx="1015">
                  <c:v>46.094455852156059</c:v>
                </c:pt>
                <c:pt idx="1016">
                  <c:v>46.127310061601641</c:v>
                </c:pt>
                <c:pt idx="1017">
                  <c:v>46.160164271047229</c:v>
                </c:pt>
                <c:pt idx="1018">
                  <c:v>46.19301848049281</c:v>
                </c:pt>
                <c:pt idx="1019">
                  <c:v>46.225872689938399</c:v>
                </c:pt>
                <c:pt idx="1020">
                  <c:v>46.258726899383987</c:v>
                </c:pt>
                <c:pt idx="1021">
                  <c:v>46.291581108829568</c:v>
                </c:pt>
                <c:pt idx="1022">
                  <c:v>46.324435318275157</c:v>
                </c:pt>
                <c:pt idx="1023">
                  <c:v>46.357289527720738</c:v>
                </c:pt>
                <c:pt idx="1024">
                  <c:v>46.390143737166326</c:v>
                </c:pt>
                <c:pt idx="1025">
                  <c:v>46.422997946611908</c:v>
                </c:pt>
                <c:pt idx="1026">
                  <c:v>46.455852156057496</c:v>
                </c:pt>
                <c:pt idx="1027">
                  <c:v>46.488706365503077</c:v>
                </c:pt>
                <c:pt idx="1028">
                  <c:v>46.521560574948666</c:v>
                </c:pt>
                <c:pt idx="1029">
                  <c:v>46.554414784394254</c:v>
                </c:pt>
                <c:pt idx="1030">
                  <c:v>46.587268993839835</c:v>
                </c:pt>
                <c:pt idx="1031">
                  <c:v>46.620123203285424</c:v>
                </c:pt>
                <c:pt idx="1032">
                  <c:v>46.652977412731005</c:v>
                </c:pt>
                <c:pt idx="1033">
                  <c:v>46.685831622176593</c:v>
                </c:pt>
                <c:pt idx="1034">
                  <c:v>46.718685831622174</c:v>
                </c:pt>
                <c:pt idx="1035">
                  <c:v>46.751540041067763</c:v>
                </c:pt>
                <c:pt idx="1036">
                  <c:v>46.784394250513344</c:v>
                </c:pt>
                <c:pt idx="1037">
                  <c:v>46.817248459958932</c:v>
                </c:pt>
                <c:pt idx="1038">
                  <c:v>46.850102669404521</c:v>
                </c:pt>
                <c:pt idx="1039">
                  <c:v>46.882956878850102</c:v>
                </c:pt>
                <c:pt idx="1040">
                  <c:v>46.91581108829569</c:v>
                </c:pt>
                <c:pt idx="1041">
                  <c:v>46.948665297741272</c:v>
                </c:pt>
                <c:pt idx="1042">
                  <c:v>46.98151950718686</c:v>
                </c:pt>
                <c:pt idx="1043">
                  <c:v>47.014373716632441</c:v>
                </c:pt>
                <c:pt idx="1044">
                  <c:v>47.04722792607803</c:v>
                </c:pt>
                <c:pt idx="1045">
                  <c:v>47.080082135523611</c:v>
                </c:pt>
                <c:pt idx="1046">
                  <c:v>47.112936344969199</c:v>
                </c:pt>
                <c:pt idx="1047">
                  <c:v>47.145790554414788</c:v>
                </c:pt>
                <c:pt idx="1048">
                  <c:v>47.178644763860369</c:v>
                </c:pt>
                <c:pt idx="1049">
                  <c:v>47.211498973305957</c:v>
                </c:pt>
                <c:pt idx="1050">
                  <c:v>47.244353182751539</c:v>
                </c:pt>
                <c:pt idx="1051">
                  <c:v>47.277207392197127</c:v>
                </c:pt>
                <c:pt idx="1052">
                  <c:v>47.310061601642708</c:v>
                </c:pt>
                <c:pt idx="1053">
                  <c:v>47.342915811088297</c:v>
                </c:pt>
                <c:pt idx="1054">
                  <c:v>47.375770020533878</c:v>
                </c:pt>
                <c:pt idx="1055">
                  <c:v>47.408624229979466</c:v>
                </c:pt>
                <c:pt idx="1056">
                  <c:v>47.441478439425055</c:v>
                </c:pt>
                <c:pt idx="1057">
                  <c:v>47.474332648870636</c:v>
                </c:pt>
                <c:pt idx="1058">
                  <c:v>47.507186858316224</c:v>
                </c:pt>
                <c:pt idx="1059">
                  <c:v>47.540041067761805</c:v>
                </c:pt>
                <c:pt idx="1060">
                  <c:v>47.572895277207394</c:v>
                </c:pt>
                <c:pt idx="1061">
                  <c:v>47.605749486652975</c:v>
                </c:pt>
                <c:pt idx="1062">
                  <c:v>47.638603696098563</c:v>
                </c:pt>
                <c:pt idx="1063">
                  <c:v>47.671457905544145</c:v>
                </c:pt>
                <c:pt idx="1064">
                  <c:v>47.704312114989733</c:v>
                </c:pt>
                <c:pt idx="1065">
                  <c:v>47.737166324435321</c:v>
                </c:pt>
                <c:pt idx="1066">
                  <c:v>47.770020533880903</c:v>
                </c:pt>
                <c:pt idx="1067">
                  <c:v>47.802874743326491</c:v>
                </c:pt>
                <c:pt idx="1068">
                  <c:v>47.835728952772072</c:v>
                </c:pt>
                <c:pt idx="1069">
                  <c:v>47.868583162217661</c:v>
                </c:pt>
                <c:pt idx="1070">
                  <c:v>47.901437371663242</c:v>
                </c:pt>
                <c:pt idx="1071">
                  <c:v>47.93429158110883</c:v>
                </c:pt>
                <c:pt idx="1072">
                  <c:v>47.967145790554412</c:v>
                </c:pt>
                <c:pt idx="1073">
                  <c:v>48</c:v>
                </c:pt>
                <c:pt idx="1074">
                  <c:v>48.032854209445588</c:v>
                </c:pt>
                <c:pt idx="1075">
                  <c:v>48.06570841889117</c:v>
                </c:pt>
                <c:pt idx="1076">
                  <c:v>48.098562628336758</c:v>
                </c:pt>
                <c:pt idx="1077">
                  <c:v>48.131416837782339</c:v>
                </c:pt>
                <c:pt idx="1078">
                  <c:v>48.164271047227928</c:v>
                </c:pt>
                <c:pt idx="1079">
                  <c:v>48.197125256673509</c:v>
                </c:pt>
                <c:pt idx="1080">
                  <c:v>48.229979466119097</c:v>
                </c:pt>
                <c:pt idx="1081">
                  <c:v>48.262833675564679</c:v>
                </c:pt>
                <c:pt idx="1082">
                  <c:v>48.295687885010267</c:v>
                </c:pt>
                <c:pt idx="1083">
                  <c:v>48.328542094455855</c:v>
                </c:pt>
                <c:pt idx="1084">
                  <c:v>48.361396303901437</c:v>
                </c:pt>
                <c:pt idx="1085">
                  <c:v>48.394250513347025</c:v>
                </c:pt>
                <c:pt idx="1086">
                  <c:v>48.427104722792606</c:v>
                </c:pt>
                <c:pt idx="1087">
                  <c:v>48.459958932238195</c:v>
                </c:pt>
                <c:pt idx="1088">
                  <c:v>48.492813141683776</c:v>
                </c:pt>
                <c:pt idx="1089">
                  <c:v>48.525667351129364</c:v>
                </c:pt>
                <c:pt idx="1090">
                  <c:v>48.558521560574945</c:v>
                </c:pt>
                <c:pt idx="1091">
                  <c:v>48.591375770020534</c:v>
                </c:pt>
                <c:pt idx="1092">
                  <c:v>48.624229979466122</c:v>
                </c:pt>
                <c:pt idx="1093">
                  <c:v>48.657084188911703</c:v>
                </c:pt>
                <c:pt idx="1094">
                  <c:v>48.689938398357292</c:v>
                </c:pt>
                <c:pt idx="1095">
                  <c:v>48.722792607802873</c:v>
                </c:pt>
                <c:pt idx="1096">
                  <c:v>48.755646817248461</c:v>
                </c:pt>
                <c:pt idx="1097">
                  <c:v>48.788501026694043</c:v>
                </c:pt>
                <c:pt idx="1098">
                  <c:v>48.821355236139631</c:v>
                </c:pt>
                <c:pt idx="1099">
                  <c:v>48.854209445585212</c:v>
                </c:pt>
                <c:pt idx="1100">
                  <c:v>48.887063655030801</c:v>
                </c:pt>
                <c:pt idx="1101">
                  <c:v>48.919917864476389</c:v>
                </c:pt>
                <c:pt idx="1102">
                  <c:v>48.95277207392197</c:v>
                </c:pt>
                <c:pt idx="1103">
                  <c:v>48.985626283367559</c:v>
                </c:pt>
                <c:pt idx="1104">
                  <c:v>49.01848049281314</c:v>
                </c:pt>
                <c:pt idx="1105">
                  <c:v>49.051334702258728</c:v>
                </c:pt>
                <c:pt idx="1106">
                  <c:v>49.08418891170431</c:v>
                </c:pt>
                <c:pt idx="1107">
                  <c:v>49.117043121149898</c:v>
                </c:pt>
                <c:pt idx="1108">
                  <c:v>49.149897330595479</c:v>
                </c:pt>
                <c:pt idx="1109">
                  <c:v>49.182751540041068</c:v>
                </c:pt>
                <c:pt idx="1110">
                  <c:v>49.215605749486656</c:v>
                </c:pt>
                <c:pt idx="1111">
                  <c:v>49.248459958932237</c:v>
                </c:pt>
                <c:pt idx="1112">
                  <c:v>49.281314168377826</c:v>
                </c:pt>
                <c:pt idx="1113">
                  <c:v>49.314168377823407</c:v>
                </c:pt>
                <c:pt idx="1114">
                  <c:v>49.347022587268995</c:v>
                </c:pt>
                <c:pt idx="1115">
                  <c:v>49.379876796714576</c:v>
                </c:pt>
                <c:pt idx="1116">
                  <c:v>49.412731006160165</c:v>
                </c:pt>
                <c:pt idx="1117">
                  <c:v>49.445585215605746</c:v>
                </c:pt>
                <c:pt idx="1118">
                  <c:v>49.478439425051334</c:v>
                </c:pt>
                <c:pt idx="1119">
                  <c:v>49.511293634496923</c:v>
                </c:pt>
                <c:pt idx="1120">
                  <c:v>49.544147843942504</c:v>
                </c:pt>
                <c:pt idx="1121">
                  <c:v>49.577002053388092</c:v>
                </c:pt>
                <c:pt idx="1122">
                  <c:v>49.609856262833674</c:v>
                </c:pt>
                <c:pt idx="1123">
                  <c:v>49.642710472279262</c:v>
                </c:pt>
                <c:pt idx="1124">
                  <c:v>49.675564681724843</c:v>
                </c:pt>
                <c:pt idx="1125">
                  <c:v>49.708418891170432</c:v>
                </c:pt>
                <c:pt idx="1126">
                  <c:v>49.741273100616013</c:v>
                </c:pt>
                <c:pt idx="1127">
                  <c:v>49.774127310061601</c:v>
                </c:pt>
                <c:pt idx="1128">
                  <c:v>49.80698151950719</c:v>
                </c:pt>
                <c:pt idx="1129">
                  <c:v>49.839835728952771</c:v>
                </c:pt>
                <c:pt idx="1130">
                  <c:v>49.872689938398359</c:v>
                </c:pt>
                <c:pt idx="1131">
                  <c:v>49.905544147843941</c:v>
                </c:pt>
                <c:pt idx="1132">
                  <c:v>49.938398357289529</c:v>
                </c:pt>
                <c:pt idx="1133">
                  <c:v>49.97125256673511</c:v>
                </c:pt>
                <c:pt idx="1134">
                  <c:v>50.004106776180699</c:v>
                </c:pt>
                <c:pt idx="1135">
                  <c:v>50.036960985626287</c:v>
                </c:pt>
                <c:pt idx="1136">
                  <c:v>50.069815195071868</c:v>
                </c:pt>
                <c:pt idx="1137">
                  <c:v>50.102669404517457</c:v>
                </c:pt>
                <c:pt idx="1138">
                  <c:v>50.135523613963038</c:v>
                </c:pt>
                <c:pt idx="1139">
                  <c:v>50.168377823408626</c:v>
                </c:pt>
                <c:pt idx="1140">
                  <c:v>50.201232032854207</c:v>
                </c:pt>
                <c:pt idx="1141">
                  <c:v>50.234086242299796</c:v>
                </c:pt>
                <c:pt idx="1142">
                  <c:v>50.266940451745377</c:v>
                </c:pt>
                <c:pt idx="1143">
                  <c:v>50.299794661190965</c:v>
                </c:pt>
                <c:pt idx="1144">
                  <c:v>50.332648870636554</c:v>
                </c:pt>
                <c:pt idx="1145">
                  <c:v>50.365503080082135</c:v>
                </c:pt>
                <c:pt idx="1146">
                  <c:v>50.398357289527723</c:v>
                </c:pt>
                <c:pt idx="1147">
                  <c:v>50.431211498973305</c:v>
                </c:pt>
                <c:pt idx="1148">
                  <c:v>50.464065708418893</c:v>
                </c:pt>
                <c:pt idx="1149">
                  <c:v>50.496919917864474</c:v>
                </c:pt>
                <c:pt idx="1150">
                  <c:v>50.529774127310063</c:v>
                </c:pt>
                <c:pt idx="1151">
                  <c:v>50.562628336755644</c:v>
                </c:pt>
                <c:pt idx="1152">
                  <c:v>50.595482546201232</c:v>
                </c:pt>
                <c:pt idx="1153">
                  <c:v>50.628336755646821</c:v>
                </c:pt>
                <c:pt idx="1154">
                  <c:v>50.661190965092402</c:v>
                </c:pt>
                <c:pt idx="1155">
                  <c:v>50.69404517453799</c:v>
                </c:pt>
                <c:pt idx="1156">
                  <c:v>50.726899383983572</c:v>
                </c:pt>
                <c:pt idx="1157">
                  <c:v>50.75975359342916</c:v>
                </c:pt>
                <c:pt idx="1158">
                  <c:v>50.792607802874741</c:v>
                </c:pt>
                <c:pt idx="1159">
                  <c:v>50.82546201232033</c:v>
                </c:pt>
                <c:pt idx="1160">
                  <c:v>50.858316221765911</c:v>
                </c:pt>
                <c:pt idx="1161">
                  <c:v>50.891170431211499</c:v>
                </c:pt>
                <c:pt idx="1162">
                  <c:v>50.924024640657088</c:v>
                </c:pt>
                <c:pt idx="1163">
                  <c:v>50.956878850102669</c:v>
                </c:pt>
                <c:pt idx="1164">
                  <c:v>50.989733059548257</c:v>
                </c:pt>
                <c:pt idx="1165">
                  <c:v>51.022587268993838</c:v>
                </c:pt>
                <c:pt idx="1166">
                  <c:v>51.055441478439427</c:v>
                </c:pt>
                <c:pt idx="1167">
                  <c:v>51.088295687885008</c:v>
                </c:pt>
                <c:pt idx="1168">
                  <c:v>51.121149897330596</c:v>
                </c:pt>
                <c:pt idx="1169">
                  <c:v>51.154004106776178</c:v>
                </c:pt>
                <c:pt idx="1170">
                  <c:v>51.186858316221766</c:v>
                </c:pt>
                <c:pt idx="1171">
                  <c:v>51.219712525667354</c:v>
                </c:pt>
                <c:pt idx="1172">
                  <c:v>51.252566735112936</c:v>
                </c:pt>
                <c:pt idx="1173">
                  <c:v>51.285420944558524</c:v>
                </c:pt>
                <c:pt idx="1174">
                  <c:v>51.318275154004105</c:v>
                </c:pt>
                <c:pt idx="1175">
                  <c:v>51.351129363449694</c:v>
                </c:pt>
                <c:pt idx="1176">
                  <c:v>51.383983572895275</c:v>
                </c:pt>
                <c:pt idx="1177">
                  <c:v>51.449691991786445</c:v>
                </c:pt>
                <c:pt idx="1178">
                  <c:v>51.482546201232033</c:v>
                </c:pt>
                <c:pt idx="1179">
                  <c:v>51.515400410677621</c:v>
                </c:pt>
                <c:pt idx="1180">
                  <c:v>51.548254620123203</c:v>
                </c:pt>
                <c:pt idx="1181">
                  <c:v>51.581108829568791</c:v>
                </c:pt>
                <c:pt idx="1182">
                  <c:v>51.613963039014372</c:v>
                </c:pt>
                <c:pt idx="1183">
                  <c:v>51.646817248459961</c:v>
                </c:pt>
                <c:pt idx="1184">
                  <c:v>51.679671457905542</c:v>
                </c:pt>
                <c:pt idx="1185">
                  <c:v>51.71252566735113</c:v>
                </c:pt>
                <c:pt idx="1186">
                  <c:v>51.745379876796711</c:v>
                </c:pt>
                <c:pt idx="1187">
                  <c:v>51.7782340862423</c:v>
                </c:pt>
                <c:pt idx="1188">
                  <c:v>51.811088295687888</c:v>
                </c:pt>
                <c:pt idx="1189">
                  <c:v>51.843942505133469</c:v>
                </c:pt>
                <c:pt idx="1190">
                  <c:v>51.876796714579058</c:v>
                </c:pt>
                <c:pt idx="1191">
                  <c:v>51.909650924024639</c:v>
                </c:pt>
                <c:pt idx="1192">
                  <c:v>51.942505133470227</c:v>
                </c:pt>
                <c:pt idx="1193">
                  <c:v>51.975359342915809</c:v>
                </c:pt>
                <c:pt idx="1194">
                  <c:v>52.008213552361397</c:v>
                </c:pt>
                <c:pt idx="1195">
                  <c:v>52.041067761806978</c:v>
                </c:pt>
                <c:pt idx="1196">
                  <c:v>52.073921971252567</c:v>
                </c:pt>
                <c:pt idx="1197">
                  <c:v>52.106776180698155</c:v>
                </c:pt>
                <c:pt idx="1198">
                  <c:v>52.139630390143736</c:v>
                </c:pt>
                <c:pt idx="1199">
                  <c:v>52.172484599589325</c:v>
                </c:pt>
                <c:pt idx="1200">
                  <c:v>52.205338809034906</c:v>
                </c:pt>
                <c:pt idx="1201">
                  <c:v>52.238193018480494</c:v>
                </c:pt>
                <c:pt idx="1202">
                  <c:v>52.271047227926076</c:v>
                </c:pt>
                <c:pt idx="1203">
                  <c:v>52.303901437371664</c:v>
                </c:pt>
                <c:pt idx="1204">
                  <c:v>52.336755646817245</c:v>
                </c:pt>
                <c:pt idx="1205">
                  <c:v>52.369609856262834</c:v>
                </c:pt>
                <c:pt idx="1206">
                  <c:v>52.402464065708422</c:v>
                </c:pt>
                <c:pt idx="1207">
                  <c:v>52.435318275154003</c:v>
                </c:pt>
                <c:pt idx="1208">
                  <c:v>52.468172484599592</c:v>
                </c:pt>
                <c:pt idx="1209">
                  <c:v>52.501026694045173</c:v>
                </c:pt>
                <c:pt idx="1210">
                  <c:v>52.533880903490761</c:v>
                </c:pt>
                <c:pt idx="1211">
                  <c:v>52.566735112936342</c:v>
                </c:pt>
                <c:pt idx="1212">
                  <c:v>52.599589322381931</c:v>
                </c:pt>
                <c:pt idx="1213">
                  <c:v>52.632443531827512</c:v>
                </c:pt>
                <c:pt idx="1214">
                  <c:v>52.6652977412731</c:v>
                </c:pt>
                <c:pt idx="1215">
                  <c:v>52.698151950718689</c:v>
                </c:pt>
                <c:pt idx="1216">
                  <c:v>52.73100616016427</c:v>
                </c:pt>
                <c:pt idx="1217">
                  <c:v>52.763860369609858</c:v>
                </c:pt>
                <c:pt idx="1218">
                  <c:v>52.79671457905544</c:v>
                </c:pt>
                <c:pt idx="1219">
                  <c:v>52.829568788501028</c:v>
                </c:pt>
                <c:pt idx="1220">
                  <c:v>52.862422997946609</c:v>
                </c:pt>
                <c:pt idx="1221">
                  <c:v>52.895277207392198</c:v>
                </c:pt>
                <c:pt idx="1222">
                  <c:v>52.928131416837779</c:v>
                </c:pt>
                <c:pt idx="1223">
                  <c:v>52.960985626283367</c:v>
                </c:pt>
                <c:pt idx="1224">
                  <c:v>52.993839835728956</c:v>
                </c:pt>
                <c:pt idx="1225">
                  <c:v>53.026694045174537</c:v>
                </c:pt>
                <c:pt idx="1226">
                  <c:v>53.059548254620125</c:v>
                </c:pt>
                <c:pt idx="1227">
                  <c:v>53.092402464065707</c:v>
                </c:pt>
                <c:pt idx="1228">
                  <c:v>53.125256673511295</c:v>
                </c:pt>
                <c:pt idx="1229">
                  <c:v>53.158110882956876</c:v>
                </c:pt>
                <c:pt idx="1230">
                  <c:v>53.190965092402465</c:v>
                </c:pt>
                <c:pt idx="1231">
                  <c:v>53.223819301848046</c:v>
                </c:pt>
                <c:pt idx="1232">
                  <c:v>53.256673511293634</c:v>
                </c:pt>
                <c:pt idx="1233">
                  <c:v>53.289527720739223</c:v>
                </c:pt>
                <c:pt idx="1234">
                  <c:v>53.322381930184804</c:v>
                </c:pt>
                <c:pt idx="1235">
                  <c:v>53.355236139630392</c:v>
                </c:pt>
                <c:pt idx="1236">
                  <c:v>53.388090349075974</c:v>
                </c:pt>
                <c:pt idx="1237">
                  <c:v>53.420944558521562</c:v>
                </c:pt>
                <c:pt idx="1238">
                  <c:v>53.453798767967143</c:v>
                </c:pt>
                <c:pt idx="1239">
                  <c:v>53.486652977412732</c:v>
                </c:pt>
                <c:pt idx="1240">
                  <c:v>53.519507186858313</c:v>
                </c:pt>
                <c:pt idx="1241">
                  <c:v>53.552361396303901</c:v>
                </c:pt>
                <c:pt idx="1242">
                  <c:v>53.585215605749489</c:v>
                </c:pt>
                <c:pt idx="1243">
                  <c:v>53.618069815195071</c:v>
                </c:pt>
                <c:pt idx="1244">
                  <c:v>53.650924024640659</c:v>
                </c:pt>
                <c:pt idx="1245">
                  <c:v>53.68377823408624</c:v>
                </c:pt>
                <c:pt idx="1246">
                  <c:v>53.716632443531829</c:v>
                </c:pt>
                <c:pt idx="1247">
                  <c:v>53.74948665297741</c:v>
                </c:pt>
                <c:pt idx="1248">
                  <c:v>53.782340862422998</c:v>
                </c:pt>
                <c:pt idx="1249">
                  <c:v>53.81519507186858</c:v>
                </c:pt>
                <c:pt idx="1250">
                  <c:v>53.848049281314168</c:v>
                </c:pt>
                <c:pt idx="1251">
                  <c:v>53.880903490759756</c:v>
                </c:pt>
                <c:pt idx="1252">
                  <c:v>53.913757700205338</c:v>
                </c:pt>
                <c:pt idx="1253">
                  <c:v>53.979466119096507</c:v>
                </c:pt>
                <c:pt idx="1254">
                  <c:v>54.012320328542096</c:v>
                </c:pt>
                <c:pt idx="1255">
                  <c:v>54.045174537987677</c:v>
                </c:pt>
                <c:pt idx="1256">
                  <c:v>54.078028747433265</c:v>
                </c:pt>
                <c:pt idx="1257">
                  <c:v>54.110882956878854</c:v>
                </c:pt>
                <c:pt idx="1258">
                  <c:v>54.143737166324435</c:v>
                </c:pt>
                <c:pt idx="1259">
                  <c:v>54.209445585215605</c:v>
                </c:pt>
                <c:pt idx="1260">
                  <c:v>54.242299794661193</c:v>
                </c:pt>
                <c:pt idx="1261">
                  <c:v>54.275154004106774</c:v>
                </c:pt>
                <c:pt idx="1262">
                  <c:v>54.308008213552363</c:v>
                </c:pt>
                <c:pt idx="1263">
                  <c:v>54.340862422997944</c:v>
                </c:pt>
                <c:pt idx="1264">
                  <c:v>54.373716632443532</c:v>
                </c:pt>
                <c:pt idx="1265">
                  <c:v>54.439425051334702</c:v>
                </c:pt>
                <c:pt idx="1266">
                  <c:v>54.505133470225871</c:v>
                </c:pt>
                <c:pt idx="1267">
                  <c:v>54.53798767967146</c:v>
                </c:pt>
                <c:pt idx="1268">
                  <c:v>54.570841889117041</c:v>
                </c:pt>
                <c:pt idx="1269">
                  <c:v>54.603696098562629</c:v>
                </c:pt>
                <c:pt idx="1270">
                  <c:v>54.636550308008211</c:v>
                </c:pt>
                <c:pt idx="1271">
                  <c:v>54.702258726899387</c:v>
                </c:pt>
                <c:pt idx="1272">
                  <c:v>54.735112936344969</c:v>
                </c:pt>
                <c:pt idx="1273">
                  <c:v>54.767967145790557</c:v>
                </c:pt>
                <c:pt idx="1274">
                  <c:v>54.800821355236138</c:v>
                </c:pt>
                <c:pt idx="1275">
                  <c:v>54.833675564681727</c:v>
                </c:pt>
                <c:pt idx="1276">
                  <c:v>54.866529774127308</c:v>
                </c:pt>
                <c:pt idx="1277">
                  <c:v>54.899383983572896</c:v>
                </c:pt>
                <c:pt idx="1278">
                  <c:v>54.932238193018478</c:v>
                </c:pt>
                <c:pt idx="1279">
                  <c:v>54.965092402464066</c:v>
                </c:pt>
                <c:pt idx="1280">
                  <c:v>54.997946611909654</c:v>
                </c:pt>
                <c:pt idx="1281">
                  <c:v>55.030800821355236</c:v>
                </c:pt>
                <c:pt idx="1282">
                  <c:v>55.063655030800824</c:v>
                </c:pt>
                <c:pt idx="1283">
                  <c:v>55.195071868583163</c:v>
                </c:pt>
              </c:numCache>
            </c:numRef>
          </c:xVal>
          <c:yVal>
            <c:numRef>
              <c:f>'slide 41 calc CIF'!$M$32:$M$1315</c:f>
              <c:numCache>
                <c:formatCode>General</c:formatCode>
                <c:ptCount val="1284"/>
                <c:pt idx="0">
                  <c:v>0</c:v>
                </c:pt>
                <c:pt idx="1">
                  <c:v>0</c:v>
                </c:pt>
                <c:pt idx="2">
                  <c:v>1.1361054305839582E-2</c:v>
                </c:pt>
                <c:pt idx="3">
                  <c:v>2.2722108611679163E-2</c:v>
                </c:pt>
                <c:pt idx="4">
                  <c:v>2.2722108611679163E-2</c:v>
                </c:pt>
                <c:pt idx="5">
                  <c:v>3.4085745562280251E-2</c:v>
                </c:pt>
                <c:pt idx="6">
                  <c:v>3.4085745562280251E-2</c:v>
                </c:pt>
                <c:pt idx="7">
                  <c:v>4.5449382512881331E-2</c:v>
                </c:pt>
                <c:pt idx="8">
                  <c:v>5.6813019463482411E-2</c:v>
                </c:pt>
                <c:pt idx="9">
                  <c:v>6.8176656414083492E-2</c:v>
                </c:pt>
                <c:pt idx="10">
                  <c:v>7.9540293364684572E-2</c:v>
                </c:pt>
                <c:pt idx="11">
                  <c:v>7.9540293364684572E-2</c:v>
                </c:pt>
                <c:pt idx="12">
                  <c:v>7.9540293364684572E-2</c:v>
                </c:pt>
                <c:pt idx="13">
                  <c:v>9.0906515898209569E-2</c:v>
                </c:pt>
                <c:pt idx="14">
                  <c:v>0.12500518349878456</c:v>
                </c:pt>
                <c:pt idx="15">
                  <c:v>0.12500518349878456</c:v>
                </c:pt>
                <c:pt idx="16">
                  <c:v>0.14774280444130519</c:v>
                </c:pt>
                <c:pt idx="17">
                  <c:v>0.15911161491256554</c:v>
                </c:pt>
                <c:pt idx="18">
                  <c:v>0.17048042538382585</c:v>
                </c:pt>
                <c:pt idx="19">
                  <c:v>0.18184923585508617</c:v>
                </c:pt>
                <c:pt idx="20">
                  <c:v>0.18184923585508617</c:v>
                </c:pt>
                <c:pt idx="21">
                  <c:v>0.19321804632634648</c:v>
                </c:pt>
                <c:pt idx="22">
                  <c:v>0.20458685679760677</c:v>
                </c:pt>
                <c:pt idx="23">
                  <c:v>0.21595566726886709</c:v>
                </c:pt>
                <c:pt idx="24">
                  <c:v>0.22732447774012737</c:v>
                </c:pt>
                <c:pt idx="25">
                  <c:v>0.22732447774012737</c:v>
                </c:pt>
                <c:pt idx="26">
                  <c:v>0.23869458409768329</c:v>
                </c:pt>
                <c:pt idx="27">
                  <c:v>0.25006598678477493</c:v>
                </c:pt>
                <c:pt idx="28">
                  <c:v>0.25006598678477493</c:v>
                </c:pt>
                <c:pt idx="29">
                  <c:v>0.25006598678477493</c:v>
                </c:pt>
                <c:pt idx="30">
                  <c:v>0.26144257893116463</c:v>
                </c:pt>
                <c:pt idx="31">
                  <c:v>0.27281917107755438</c:v>
                </c:pt>
                <c:pt idx="32">
                  <c:v>0.28419576322394413</c:v>
                </c:pt>
                <c:pt idx="33">
                  <c:v>0.29557235537033388</c:v>
                </c:pt>
                <c:pt idx="34">
                  <c:v>0.30694894751672364</c:v>
                </c:pt>
                <c:pt idx="35">
                  <c:v>0.30694894751672364</c:v>
                </c:pt>
                <c:pt idx="36">
                  <c:v>0.31832813765172868</c:v>
                </c:pt>
                <c:pt idx="37">
                  <c:v>0.32970732778673373</c:v>
                </c:pt>
                <c:pt idx="38">
                  <c:v>0.34108651792173883</c:v>
                </c:pt>
                <c:pt idx="39">
                  <c:v>0.35246570805674393</c:v>
                </c:pt>
                <c:pt idx="40">
                  <c:v>0.37522408832675402</c:v>
                </c:pt>
                <c:pt idx="41">
                  <c:v>0.38660327846175907</c:v>
                </c:pt>
                <c:pt idx="42">
                  <c:v>0.38660327846175907</c:v>
                </c:pt>
                <c:pt idx="43">
                  <c:v>0.3979850701491498</c:v>
                </c:pt>
                <c:pt idx="44">
                  <c:v>0.3979850701491498</c:v>
                </c:pt>
                <c:pt idx="45">
                  <c:v>0.40937076684283763</c:v>
                </c:pt>
                <c:pt idx="46">
                  <c:v>0.42075776594978265</c:v>
                </c:pt>
                <c:pt idx="47">
                  <c:v>0.43214476505672772</c:v>
                </c:pt>
                <c:pt idx="48">
                  <c:v>0.44353176416367274</c:v>
                </c:pt>
                <c:pt idx="49">
                  <c:v>0.45491876327061781</c:v>
                </c:pt>
                <c:pt idx="50">
                  <c:v>0.47769276148450779</c:v>
                </c:pt>
                <c:pt idx="51">
                  <c:v>0.50046675969839782</c:v>
                </c:pt>
                <c:pt idx="52">
                  <c:v>0.51185375880534278</c:v>
                </c:pt>
                <c:pt idx="53">
                  <c:v>0.51185375880534278</c:v>
                </c:pt>
                <c:pt idx="54">
                  <c:v>0.51185375880534278</c:v>
                </c:pt>
                <c:pt idx="55">
                  <c:v>0.52324336661769599</c:v>
                </c:pt>
                <c:pt idx="56">
                  <c:v>0.5346329744300492</c:v>
                </c:pt>
                <c:pt idx="57">
                  <c:v>0.55741219005475573</c:v>
                </c:pt>
                <c:pt idx="58">
                  <c:v>0.55741219005475573</c:v>
                </c:pt>
                <c:pt idx="59">
                  <c:v>0.55741219005475573</c:v>
                </c:pt>
                <c:pt idx="60">
                  <c:v>0.56880179786710894</c:v>
                </c:pt>
                <c:pt idx="61">
                  <c:v>0.59158101349181547</c:v>
                </c:pt>
                <c:pt idx="62">
                  <c:v>0.59158101349181547</c:v>
                </c:pt>
                <c:pt idx="63">
                  <c:v>0.60297454109577553</c:v>
                </c:pt>
                <c:pt idx="64">
                  <c:v>0.61436806869973559</c:v>
                </c:pt>
                <c:pt idx="65">
                  <c:v>0.62576159630369566</c:v>
                </c:pt>
                <c:pt idx="66">
                  <c:v>0.63715773950168797</c:v>
                </c:pt>
                <c:pt idx="67">
                  <c:v>0.65995264269289577</c:v>
                </c:pt>
                <c:pt idx="68">
                  <c:v>0.65995264269289577</c:v>
                </c:pt>
                <c:pt idx="69">
                  <c:v>0.6713514032871899</c:v>
                </c:pt>
                <c:pt idx="70">
                  <c:v>0.70554768507007237</c:v>
                </c:pt>
                <c:pt idx="71">
                  <c:v>0.70554768507007237</c:v>
                </c:pt>
                <c:pt idx="72">
                  <c:v>0.71694775556560686</c:v>
                </c:pt>
                <c:pt idx="73">
                  <c:v>0.72834782606114135</c:v>
                </c:pt>
                <c:pt idx="74">
                  <c:v>0.73974789655667605</c:v>
                </c:pt>
                <c:pt idx="75">
                  <c:v>0.75114796705221065</c:v>
                </c:pt>
                <c:pt idx="76">
                  <c:v>0.76254803754774514</c:v>
                </c:pt>
                <c:pt idx="77">
                  <c:v>0.76254803754774514</c:v>
                </c:pt>
                <c:pt idx="78">
                  <c:v>0.76254803754774514</c:v>
                </c:pt>
                <c:pt idx="79">
                  <c:v>0.7853534232662206</c:v>
                </c:pt>
                <c:pt idx="80">
                  <c:v>0.79675611612545838</c:v>
                </c:pt>
                <c:pt idx="81">
                  <c:v>0.79675611612545838</c:v>
                </c:pt>
                <c:pt idx="82">
                  <c:v>0.81956412616910279</c:v>
                </c:pt>
                <c:pt idx="83">
                  <c:v>0.81956412616910279</c:v>
                </c:pt>
                <c:pt idx="84">
                  <c:v>0.83096944395770544</c:v>
                </c:pt>
                <c:pt idx="85">
                  <c:v>0.85378270597539185</c:v>
                </c:pt>
                <c:pt idx="86">
                  <c:v>0.85378270597539185</c:v>
                </c:pt>
                <c:pt idx="87">
                  <c:v>0.86518933698423506</c:v>
                </c:pt>
                <c:pt idx="88">
                  <c:v>0.87659596799307815</c:v>
                </c:pt>
                <c:pt idx="89">
                  <c:v>0.88800391328133255</c:v>
                </c:pt>
                <c:pt idx="90">
                  <c:v>0.88800391328133255</c:v>
                </c:pt>
                <c:pt idx="91">
                  <c:v>0.89941317330339898</c:v>
                </c:pt>
                <c:pt idx="92">
                  <c:v>0.92223169334753186</c:v>
                </c:pt>
                <c:pt idx="93">
                  <c:v>0.93364226886135693</c:v>
                </c:pt>
                <c:pt idx="94">
                  <c:v>0.945052844375182</c:v>
                </c:pt>
                <c:pt idx="95">
                  <c:v>0.945052844375182</c:v>
                </c:pt>
                <c:pt idx="96">
                  <c:v>0.96787662760018245</c:v>
                </c:pt>
                <c:pt idx="97">
                  <c:v>0.97928851921268256</c:v>
                </c:pt>
                <c:pt idx="98">
                  <c:v>0.99070041082518279</c:v>
                </c:pt>
                <c:pt idx="99">
                  <c:v>1.0135241940501833</c:v>
                </c:pt>
                <c:pt idx="100">
                  <c:v>1.0249360856626835</c:v>
                </c:pt>
                <c:pt idx="101">
                  <c:v>1.0363479772751836</c:v>
                </c:pt>
                <c:pt idx="102">
                  <c:v>1.0477598688876839</c:v>
                </c:pt>
                <c:pt idx="103">
                  <c:v>1.0477598688876839</c:v>
                </c:pt>
                <c:pt idx="104">
                  <c:v>1.0477598688876839</c:v>
                </c:pt>
                <c:pt idx="105">
                  <c:v>1.0591730787272386</c:v>
                </c:pt>
                <c:pt idx="106">
                  <c:v>1.0705862885667934</c:v>
                </c:pt>
                <c:pt idx="107">
                  <c:v>1.0819994984063483</c:v>
                </c:pt>
                <c:pt idx="108">
                  <c:v>1.0934127082459031</c:v>
                </c:pt>
                <c:pt idx="109">
                  <c:v>1.1048259180854578</c:v>
                </c:pt>
                <c:pt idx="110">
                  <c:v>1.1162391279250128</c:v>
                </c:pt>
                <c:pt idx="111">
                  <c:v>1.1276523377645675</c:v>
                </c:pt>
                <c:pt idx="112">
                  <c:v>1.1276523377645675</c:v>
                </c:pt>
                <c:pt idx="113">
                  <c:v>1.1390668672029014</c:v>
                </c:pt>
                <c:pt idx="114">
                  <c:v>1.1390668672029014</c:v>
                </c:pt>
                <c:pt idx="115">
                  <c:v>1.1618959260795692</c:v>
                </c:pt>
                <c:pt idx="116">
                  <c:v>1.1847249849562371</c:v>
                </c:pt>
                <c:pt idx="117">
                  <c:v>1.2075540438329049</c:v>
                </c:pt>
                <c:pt idx="118">
                  <c:v>1.2189685732712388</c:v>
                </c:pt>
                <c:pt idx="119">
                  <c:v>1.2189685732712388</c:v>
                </c:pt>
                <c:pt idx="120">
                  <c:v>1.230384424141552</c:v>
                </c:pt>
                <c:pt idx="121">
                  <c:v>1.2418002750118653</c:v>
                </c:pt>
                <c:pt idx="122">
                  <c:v>1.2532187705829478</c:v>
                </c:pt>
                <c:pt idx="123">
                  <c:v>1.2874742572961955</c:v>
                </c:pt>
                <c:pt idx="124">
                  <c:v>1.2874742572961955</c:v>
                </c:pt>
                <c:pt idx="125">
                  <c:v>1.2874742572961955</c:v>
                </c:pt>
                <c:pt idx="126">
                  <c:v>1.2988967245179113</c:v>
                </c:pt>
                <c:pt idx="127">
                  <c:v>1.3103218413492821</c:v>
                </c:pt>
                <c:pt idx="128">
                  <c:v>1.3331720750120235</c:v>
                </c:pt>
                <c:pt idx="129">
                  <c:v>1.3445971918433943</c:v>
                </c:pt>
                <c:pt idx="130">
                  <c:v>1.3445971918433943</c:v>
                </c:pt>
                <c:pt idx="131">
                  <c:v>1.3674580362484912</c:v>
                </c:pt>
                <c:pt idx="132">
                  <c:v>1.3788884584510397</c:v>
                </c:pt>
                <c:pt idx="133">
                  <c:v>1.3788884584510397</c:v>
                </c:pt>
                <c:pt idx="134">
                  <c:v>1.4017493028561367</c:v>
                </c:pt>
                <c:pt idx="135">
                  <c:v>1.4131797250586853</c:v>
                </c:pt>
                <c:pt idx="136">
                  <c:v>1.4246101472612338</c:v>
                </c:pt>
                <c:pt idx="137">
                  <c:v>1.4246101472612338</c:v>
                </c:pt>
                <c:pt idx="138">
                  <c:v>1.4360405694637823</c:v>
                </c:pt>
                <c:pt idx="139">
                  <c:v>1.4589014138688794</c:v>
                </c:pt>
                <c:pt idx="140">
                  <c:v>1.4703318360714279</c:v>
                </c:pt>
                <c:pt idx="141">
                  <c:v>1.4817622582739765</c:v>
                </c:pt>
                <c:pt idx="142">
                  <c:v>1.493192680476525</c:v>
                </c:pt>
                <c:pt idx="143">
                  <c:v>1.493192680476525</c:v>
                </c:pt>
                <c:pt idx="144">
                  <c:v>1.493192680476525</c:v>
                </c:pt>
                <c:pt idx="145">
                  <c:v>1.5046244324164169</c:v>
                </c:pt>
                <c:pt idx="146">
                  <c:v>1.5160561843563085</c:v>
                </c:pt>
                <c:pt idx="147">
                  <c:v>1.5160561843563085</c:v>
                </c:pt>
                <c:pt idx="148">
                  <c:v>1.5274879362962002</c:v>
                </c:pt>
                <c:pt idx="149">
                  <c:v>1.5617831921158756</c:v>
                </c:pt>
                <c:pt idx="150">
                  <c:v>1.5732149440557675</c:v>
                </c:pt>
                <c:pt idx="151">
                  <c:v>1.5846466959956593</c:v>
                </c:pt>
                <c:pt idx="152">
                  <c:v>1.5960784479355512</c:v>
                </c:pt>
                <c:pt idx="153">
                  <c:v>1.5960784479355512</c:v>
                </c:pt>
                <c:pt idx="154">
                  <c:v>1.6075101998754431</c:v>
                </c:pt>
                <c:pt idx="155">
                  <c:v>1.6075101998754431</c:v>
                </c:pt>
                <c:pt idx="156">
                  <c:v>1.6075101998754431</c:v>
                </c:pt>
                <c:pt idx="157">
                  <c:v>1.6189446168699895</c:v>
                </c:pt>
                <c:pt idx="158">
                  <c:v>1.6189446168699895</c:v>
                </c:pt>
                <c:pt idx="159">
                  <c:v>1.6303803670133048</c:v>
                </c:pt>
                <c:pt idx="160">
                  <c:v>1.6418174507717973</c:v>
                </c:pt>
                <c:pt idx="161">
                  <c:v>1.6532545345302896</c:v>
                </c:pt>
                <c:pt idx="162">
                  <c:v>1.6646916182887821</c:v>
                </c:pt>
                <c:pt idx="163">
                  <c:v>1.6761287020472744</c:v>
                </c:pt>
                <c:pt idx="164">
                  <c:v>1.6875657858057669</c:v>
                </c:pt>
                <c:pt idx="165">
                  <c:v>1.6990028695642594</c:v>
                </c:pt>
                <c:pt idx="166">
                  <c:v>1.7104399533227517</c:v>
                </c:pt>
                <c:pt idx="167">
                  <c:v>1.7104399533227517</c:v>
                </c:pt>
                <c:pt idx="168">
                  <c:v>1.7218783722532918</c:v>
                </c:pt>
                <c:pt idx="169">
                  <c:v>1.7333167911838316</c:v>
                </c:pt>
                <c:pt idx="170">
                  <c:v>1.7447552101143717</c:v>
                </c:pt>
                <c:pt idx="171">
                  <c:v>1.7447552101143717</c:v>
                </c:pt>
                <c:pt idx="172">
                  <c:v>1.7447552101143717</c:v>
                </c:pt>
                <c:pt idx="173">
                  <c:v>1.7447552101143717</c:v>
                </c:pt>
                <c:pt idx="174">
                  <c:v>1.7447552101143717</c:v>
                </c:pt>
                <c:pt idx="175">
                  <c:v>1.7447552101143717</c:v>
                </c:pt>
                <c:pt idx="176">
                  <c:v>1.7447552101143717</c:v>
                </c:pt>
                <c:pt idx="177">
                  <c:v>1.7676507666037424</c:v>
                </c:pt>
                <c:pt idx="178">
                  <c:v>1.7790985448484276</c:v>
                </c:pt>
                <c:pt idx="179">
                  <c:v>1.7905476621711622</c:v>
                </c:pt>
                <c:pt idx="180">
                  <c:v>1.813445896816632</c:v>
                </c:pt>
                <c:pt idx="181">
                  <c:v>1.8248950141393667</c:v>
                </c:pt>
                <c:pt idx="182">
                  <c:v>1.8248950141393667</c:v>
                </c:pt>
                <c:pt idx="183">
                  <c:v>1.8363454714805147</c:v>
                </c:pt>
                <c:pt idx="184">
                  <c:v>1.8477959288216625</c:v>
                </c:pt>
                <c:pt idx="185">
                  <c:v>1.8477959288216625</c:v>
                </c:pt>
                <c:pt idx="186">
                  <c:v>1.8592463861628106</c:v>
                </c:pt>
                <c:pt idx="187">
                  <c:v>1.8592463861628106</c:v>
                </c:pt>
                <c:pt idx="188">
                  <c:v>1.8592463861628106</c:v>
                </c:pt>
                <c:pt idx="189">
                  <c:v>1.8706981850923992</c:v>
                </c:pt>
                <c:pt idx="190">
                  <c:v>1.8706981850923992</c:v>
                </c:pt>
                <c:pt idx="191">
                  <c:v>1.8821499840219877</c:v>
                </c:pt>
                <c:pt idx="192">
                  <c:v>1.8936017829515766</c:v>
                </c:pt>
                <c:pt idx="193">
                  <c:v>1.9050535818811651</c:v>
                </c:pt>
                <c:pt idx="194">
                  <c:v>1.9050535818811651</c:v>
                </c:pt>
                <c:pt idx="195">
                  <c:v>1.9165053808107537</c:v>
                </c:pt>
                <c:pt idx="196">
                  <c:v>1.9279571797403423</c:v>
                </c:pt>
                <c:pt idx="197">
                  <c:v>1.9394089786699309</c:v>
                </c:pt>
                <c:pt idx="198">
                  <c:v>1.962315263483339</c:v>
                </c:pt>
                <c:pt idx="199">
                  <c:v>1.962315263483339</c:v>
                </c:pt>
                <c:pt idx="200">
                  <c:v>1.9737697499978242</c:v>
                </c:pt>
                <c:pt idx="201">
                  <c:v>1.9852242365123094</c:v>
                </c:pt>
                <c:pt idx="202">
                  <c:v>1.9966787230267946</c:v>
                </c:pt>
                <c:pt idx="203">
                  <c:v>1.9966787230267946</c:v>
                </c:pt>
                <c:pt idx="204">
                  <c:v>2.0195903858494755</c:v>
                </c:pt>
                <c:pt idx="205">
                  <c:v>2.0310462172608164</c:v>
                </c:pt>
                <c:pt idx="206">
                  <c:v>2.0425033943589197</c:v>
                </c:pt>
                <c:pt idx="207">
                  <c:v>2.053960571457023</c:v>
                </c:pt>
                <c:pt idx="208">
                  <c:v>2.0768749256532293</c:v>
                </c:pt>
                <c:pt idx="209">
                  <c:v>2.0997892798494355</c:v>
                </c:pt>
                <c:pt idx="210">
                  <c:v>2.1227036340456418</c:v>
                </c:pt>
                <c:pt idx="211">
                  <c:v>2.1341608111437451</c:v>
                </c:pt>
                <c:pt idx="212">
                  <c:v>2.1570751653399514</c:v>
                </c:pt>
                <c:pt idx="213">
                  <c:v>2.1799922150254178</c:v>
                </c:pt>
                <c:pt idx="214">
                  <c:v>2.1914534369435521</c:v>
                </c:pt>
                <c:pt idx="215">
                  <c:v>2.1914534369435521</c:v>
                </c:pt>
                <c:pt idx="216">
                  <c:v>2.2029173575247234</c:v>
                </c:pt>
                <c:pt idx="217">
                  <c:v>2.2143839783580632</c:v>
                </c:pt>
                <c:pt idx="218">
                  <c:v>2.2258519499536642</c:v>
                </c:pt>
                <c:pt idx="219">
                  <c:v>2.2373199215492652</c:v>
                </c:pt>
                <c:pt idx="220">
                  <c:v>2.2373199215492652</c:v>
                </c:pt>
                <c:pt idx="221">
                  <c:v>2.2373199215492652</c:v>
                </c:pt>
                <c:pt idx="222">
                  <c:v>2.2602639750456972</c:v>
                </c:pt>
                <c:pt idx="223">
                  <c:v>2.2717360017939132</c:v>
                </c:pt>
                <c:pt idx="224">
                  <c:v>2.2832080285421292</c:v>
                </c:pt>
                <c:pt idx="225">
                  <c:v>2.2946800552903452</c:v>
                </c:pt>
                <c:pt idx="226">
                  <c:v>2.2946800552903452</c:v>
                </c:pt>
                <c:pt idx="227">
                  <c:v>2.3061520820385613</c:v>
                </c:pt>
                <c:pt idx="228">
                  <c:v>2.3176241087867773</c:v>
                </c:pt>
                <c:pt idx="229">
                  <c:v>2.3290974893262075</c:v>
                </c:pt>
                <c:pt idx="230">
                  <c:v>2.3405708698656378</c:v>
                </c:pt>
                <c:pt idx="231">
                  <c:v>2.352044250405068</c:v>
                </c:pt>
                <c:pt idx="232">
                  <c:v>2.3635176309444983</c:v>
                </c:pt>
                <c:pt idx="233">
                  <c:v>2.3635176309444983</c:v>
                </c:pt>
                <c:pt idx="234">
                  <c:v>2.3749923663942423</c:v>
                </c:pt>
                <c:pt idx="235">
                  <c:v>2.3864671018439862</c:v>
                </c:pt>
                <c:pt idx="236">
                  <c:v>2.3979418372937302</c:v>
                </c:pt>
                <c:pt idx="237">
                  <c:v>2.3979418372937302</c:v>
                </c:pt>
                <c:pt idx="238">
                  <c:v>2.4208913081932186</c:v>
                </c:pt>
                <c:pt idx="239">
                  <c:v>2.4208913081932186</c:v>
                </c:pt>
                <c:pt idx="240">
                  <c:v>2.4323660436429626</c:v>
                </c:pt>
                <c:pt idx="241">
                  <c:v>2.455315514542451</c:v>
                </c:pt>
                <c:pt idx="242">
                  <c:v>2.466790249992195</c:v>
                </c:pt>
                <c:pt idx="243">
                  <c:v>2.478264985441939</c:v>
                </c:pt>
                <c:pt idx="244">
                  <c:v>2.478264985441939</c:v>
                </c:pt>
                <c:pt idx="245">
                  <c:v>2.478264985441939</c:v>
                </c:pt>
                <c:pt idx="246">
                  <c:v>2.5012171719337712</c:v>
                </c:pt>
                <c:pt idx="247">
                  <c:v>2.524169358425604</c:v>
                </c:pt>
                <c:pt idx="248">
                  <c:v>2.5356454516715199</c:v>
                </c:pt>
                <c:pt idx="249">
                  <c:v>2.5356454516715199</c:v>
                </c:pt>
                <c:pt idx="250">
                  <c:v>2.5471229038390759</c:v>
                </c:pt>
                <c:pt idx="251">
                  <c:v>2.5586003560066315</c:v>
                </c:pt>
                <c:pt idx="252">
                  <c:v>2.5700778081741875</c:v>
                </c:pt>
                <c:pt idx="253">
                  <c:v>2.5700778081741875</c:v>
                </c:pt>
                <c:pt idx="254">
                  <c:v>2.5815566200683358</c:v>
                </c:pt>
                <c:pt idx="255">
                  <c:v>2.6045142438566322</c:v>
                </c:pt>
                <c:pt idx="256">
                  <c:v>2.6274718676449287</c:v>
                </c:pt>
                <c:pt idx="257">
                  <c:v>2.6389506795390769</c:v>
                </c:pt>
                <c:pt idx="258">
                  <c:v>2.6504294914332251</c:v>
                </c:pt>
                <c:pt idx="259">
                  <c:v>2.6504294914332251</c:v>
                </c:pt>
                <c:pt idx="260">
                  <c:v>2.6504294914332251</c:v>
                </c:pt>
                <c:pt idx="261">
                  <c:v>2.6504294914332251</c:v>
                </c:pt>
                <c:pt idx="262">
                  <c:v>2.6504294914332251</c:v>
                </c:pt>
                <c:pt idx="263">
                  <c:v>2.6619192017958229</c:v>
                </c:pt>
                <c:pt idx="264">
                  <c:v>2.696396517409577</c:v>
                </c:pt>
                <c:pt idx="265">
                  <c:v>2.7078916863914335</c:v>
                </c:pt>
                <c:pt idx="266">
                  <c:v>2.7193868553732901</c:v>
                </c:pt>
                <c:pt idx="267">
                  <c:v>2.7538723623188597</c:v>
                </c:pt>
                <c:pt idx="268">
                  <c:v>2.7653675313007167</c:v>
                </c:pt>
                <c:pt idx="269">
                  <c:v>2.7883578692644297</c:v>
                </c:pt>
                <c:pt idx="270">
                  <c:v>2.8113482072281433</c:v>
                </c:pt>
                <c:pt idx="271">
                  <c:v>2.8228433762099998</c:v>
                </c:pt>
                <c:pt idx="272">
                  <c:v>2.8343385451918564</c:v>
                </c:pt>
                <c:pt idx="273">
                  <c:v>2.8458337141737129</c:v>
                </c:pt>
                <c:pt idx="274">
                  <c:v>2.8573288831555694</c:v>
                </c:pt>
                <c:pt idx="275">
                  <c:v>2.8573288831555694</c:v>
                </c:pt>
                <c:pt idx="276">
                  <c:v>2.8573288831555694</c:v>
                </c:pt>
                <c:pt idx="277">
                  <c:v>2.8573288831555694</c:v>
                </c:pt>
                <c:pt idx="278">
                  <c:v>2.8573288831555694</c:v>
                </c:pt>
                <c:pt idx="279">
                  <c:v>2.8573288831555694</c:v>
                </c:pt>
                <c:pt idx="280">
                  <c:v>2.8688267895712785</c:v>
                </c:pt>
                <c:pt idx="281">
                  <c:v>2.8688267895712785</c:v>
                </c:pt>
                <c:pt idx="282">
                  <c:v>2.8918253419562863</c:v>
                </c:pt>
                <c:pt idx="283">
                  <c:v>2.9033246181487899</c:v>
                </c:pt>
                <c:pt idx="284">
                  <c:v>2.9148238943412936</c:v>
                </c:pt>
                <c:pt idx="285">
                  <c:v>2.9263231705337978</c:v>
                </c:pt>
                <c:pt idx="286">
                  <c:v>2.9493217229188051</c:v>
                </c:pt>
                <c:pt idx="287">
                  <c:v>2.9493217229188051</c:v>
                </c:pt>
                <c:pt idx="288">
                  <c:v>2.9608209991113092</c:v>
                </c:pt>
                <c:pt idx="289">
                  <c:v>2.9608209991113092</c:v>
                </c:pt>
                <c:pt idx="290">
                  <c:v>2.9838222949714908</c:v>
                </c:pt>
                <c:pt idx="291">
                  <c:v>2.9953229429015815</c:v>
                </c:pt>
                <c:pt idx="292">
                  <c:v>3.0068249635516451</c:v>
                </c:pt>
                <c:pt idx="293">
                  <c:v>3.0183269842017082</c:v>
                </c:pt>
                <c:pt idx="294">
                  <c:v>3.0298290048517718</c:v>
                </c:pt>
                <c:pt idx="295">
                  <c:v>3.0413310255018349</c:v>
                </c:pt>
                <c:pt idx="296">
                  <c:v>3.052833046151898</c:v>
                </c:pt>
                <c:pt idx="297">
                  <c:v>3.0643350668019615</c:v>
                </c:pt>
                <c:pt idx="298">
                  <c:v>3.0643350668019615</c:v>
                </c:pt>
                <c:pt idx="299">
                  <c:v>3.0758370874520247</c:v>
                </c:pt>
                <c:pt idx="300">
                  <c:v>3.0873391081020882</c:v>
                </c:pt>
                <c:pt idx="301">
                  <c:v>3.1103431494022149</c:v>
                </c:pt>
                <c:pt idx="302">
                  <c:v>3.1218451700522785</c:v>
                </c:pt>
                <c:pt idx="303">
                  <c:v>3.1218451700522785</c:v>
                </c:pt>
                <c:pt idx="304">
                  <c:v>3.1333471907023416</c:v>
                </c:pt>
                <c:pt idx="305">
                  <c:v>3.1333471907023416</c:v>
                </c:pt>
                <c:pt idx="306">
                  <c:v>3.1448492113524051</c:v>
                </c:pt>
                <c:pt idx="307">
                  <c:v>3.1793552733025954</c:v>
                </c:pt>
                <c:pt idx="308">
                  <c:v>3.2023593146027221</c:v>
                </c:pt>
                <c:pt idx="309">
                  <c:v>3.2138613352527856</c:v>
                </c:pt>
                <c:pt idx="310">
                  <c:v>3.2253633559028492</c:v>
                </c:pt>
                <c:pt idx="311">
                  <c:v>3.2368653765529132</c:v>
                </c:pt>
                <c:pt idx="312">
                  <c:v>3.2598694178530394</c:v>
                </c:pt>
                <c:pt idx="313">
                  <c:v>3.2598694178530394</c:v>
                </c:pt>
                <c:pt idx="314">
                  <c:v>3.2598694178530394</c:v>
                </c:pt>
                <c:pt idx="315">
                  <c:v>3.2713741944682759</c:v>
                </c:pt>
                <c:pt idx="316">
                  <c:v>3.2828803497266059</c:v>
                </c:pt>
                <c:pt idx="317">
                  <c:v>3.305895419182304</c:v>
                </c:pt>
                <c:pt idx="318">
                  <c:v>3.305895419182304</c:v>
                </c:pt>
                <c:pt idx="319">
                  <c:v>3.305895419182304</c:v>
                </c:pt>
                <c:pt idx="320">
                  <c:v>3.305895419182304</c:v>
                </c:pt>
                <c:pt idx="321">
                  <c:v>3.3174084764223197</c:v>
                </c:pt>
                <c:pt idx="322">
                  <c:v>3.3174084764223197</c:v>
                </c:pt>
                <c:pt idx="323">
                  <c:v>3.3174084764223197</c:v>
                </c:pt>
                <c:pt idx="324">
                  <c:v>3.3289229152844699</c:v>
                </c:pt>
                <c:pt idx="325">
                  <c:v>3.3519545575799246</c:v>
                </c:pt>
                <c:pt idx="326">
                  <c:v>3.3519545575799246</c:v>
                </c:pt>
                <c:pt idx="327">
                  <c:v>3.363473144959011</c:v>
                </c:pt>
                <c:pt idx="328">
                  <c:v>3.3749917323380973</c:v>
                </c:pt>
                <c:pt idx="329">
                  <c:v>3.3749917323380973</c:v>
                </c:pt>
                <c:pt idx="330">
                  <c:v>3.3749917323380973</c:v>
                </c:pt>
                <c:pt idx="331">
                  <c:v>3.3865144725548397</c:v>
                </c:pt>
                <c:pt idx="332">
                  <c:v>3.4095627232107599</c:v>
                </c:pt>
                <c:pt idx="333">
                  <c:v>3.4326109738666801</c:v>
                </c:pt>
                <c:pt idx="334">
                  <c:v>3.4441350991946402</c:v>
                </c:pt>
                <c:pt idx="335">
                  <c:v>3.4671861224056735</c:v>
                </c:pt>
                <c:pt idx="336">
                  <c:v>3.4787130209560284</c:v>
                </c:pt>
                <c:pt idx="337">
                  <c:v>3.4902399195063833</c:v>
                </c:pt>
                <c:pt idx="338">
                  <c:v>3.5017668180567383</c:v>
                </c:pt>
                <c:pt idx="339">
                  <c:v>3.5248206151574477</c:v>
                </c:pt>
                <c:pt idx="340">
                  <c:v>3.53634890182179</c:v>
                </c:pt>
                <c:pt idx="341">
                  <c:v>3.5478771884861313</c:v>
                </c:pt>
                <c:pt idx="342">
                  <c:v>3.5594054751504736</c:v>
                </c:pt>
                <c:pt idx="343">
                  <c:v>3.5824620484791576</c:v>
                </c:pt>
                <c:pt idx="344">
                  <c:v>3.5939903351434994</c:v>
                </c:pt>
                <c:pt idx="345">
                  <c:v>3.6055186218078412</c:v>
                </c:pt>
                <c:pt idx="346">
                  <c:v>3.617046908472183</c:v>
                </c:pt>
                <c:pt idx="347">
                  <c:v>3.617046908472183</c:v>
                </c:pt>
                <c:pt idx="348">
                  <c:v>3.617046908472183</c:v>
                </c:pt>
                <c:pt idx="349">
                  <c:v>3.6285751951365248</c:v>
                </c:pt>
                <c:pt idx="350">
                  <c:v>3.6401034818008666</c:v>
                </c:pt>
                <c:pt idx="351">
                  <c:v>3.6401034818008666</c:v>
                </c:pt>
                <c:pt idx="352">
                  <c:v>3.6401034818008666</c:v>
                </c:pt>
                <c:pt idx="353">
                  <c:v>3.6631628373877052</c:v>
                </c:pt>
                <c:pt idx="354">
                  <c:v>3.6862221929745442</c:v>
                </c:pt>
                <c:pt idx="355">
                  <c:v>3.6977518707679637</c:v>
                </c:pt>
                <c:pt idx="356">
                  <c:v>3.7092815485613837</c:v>
                </c:pt>
                <c:pt idx="357">
                  <c:v>3.7323409041482223</c:v>
                </c:pt>
                <c:pt idx="358">
                  <c:v>3.7438705819416418</c:v>
                </c:pt>
                <c:pt idx="359">
                  <c:v>3.7438705819416418</c:v>
                </c:pt>
                <c:pt idx="360">
                  <c:v>3.7438705819416418</c:v>
                </c:pt>
                <c:pt idx="361">
                  <c:v>3.7438705819416418</c:v>
                </c:pt>
                <c:pt idx="362">
                  <c:v>3.766935513481954</c:v>
                </c:pt>
                <c:pt idx="363">
                  <c:v>3.766935513481954</c:v>
                </c:pt>
                <c:pt idx="364">
                  <c:v>3.7900060250226382</c:v>
                </c:pt>
                <c:pt idx="365">
                  <c:v>3.7900060250226382</c:v>
                </c:pt>
                <c:pt idx="366">
                  <c:v>3.8130765365633223</c:v>
                </c:pt>
                <c:pt idx="367">
                  <c:v>3.8130765365633223</c:v>
                </c:pt>
                <c:pt idx="368">
                  <c:v>3.8246131886846833</c:v>
                </c:pt>
                <c:pt idx="369">
                  <c:v>3.836151237664275</c:v>
                </c:pt>
                <c:pt idx="370">
                  <c:v>3.836151237664275</c:v>
                </c:pt>
                <c:pt idx="371">
                  <c:v>3.836151237664275</c:v>
                </c:pt>
                <c:pt idx="372">
                  <c:v>3.836151237664275</c:v>
                </c:pt>
                <c:pt idx="373">
                  <c:v>3.836151237664275</c:v>
                </c:pt>
                <c:pt idx="374">
                  <c:v>3.8476976765967015</c:v>
                </c:pt>
                <c:pt idx="375">
                  <c:v>3.8592441155291279</c:v>
                </c:pt>
                <c:pt idx="376">
                  <c:v>3.8592441155291279</c:v>
                </c:pt>
                <c:pt idx="377">
                  <c:v>3.8707919545390288</c:v>
                </c:pt>
                <c:pt idx="378">
                  <c:v>3.8823397935489301</c:v>
                </c:pt>
                <c:pt idx="379">
                  <c:v>3.893887632558831</c:v>
                </c:pt>
                <c:pt idx="380">
                  <c:v>3.9169833105786331</c:v>
                </c:pt>
                <c:pt idx="381">
                  <c:v>3.9400789885984353</c:v>
                </c:pt>
                <c:pt idx="382">
                  <c:v>3.9516282292152072</c:v>
                </c:pt>
                <c:pt idx="383">
                  <c:v>3.9516282292152072</c:v>
                </c:pt>
                <c:pt idx="384">
                  <c:v>3.9631788721195722</c:v>
                </c:pt>
                <c:pt idx="385">
                  <c:v>3.9862801579283023</c:v>
                </c:pt>
                <c:pt idx="386">
                  <c:v>3.9978308008326668</c:v>
                </c:pt>
                <c:pt idx="387">
                  <c:v>4.0209320866413965</c:v>
                </c:pt>
                <c:pt idx="388">
                  <c:v>4.0324827295457615</c:v>
                </c:pt>
                <c:pt idx="389">
                  <c:v>4.0440333724501265</c:v>
                </c:pt>
                <c:pt idx="390">
                  <c:v>4.0555840153544915</c:v>
                </c:pt>
                <c:pt idx="391">
                  <c:v>4.0555840153544915</c:v>
                </c:pt>
                <c:pt idx="392">
                  <c:v>4.0555840153544915</c:v>
                </c:pt>
                <c:pt idx="393">
                  <c:v>4.0555840153544915</c:v>
                </c:pt>
                <c:pt idx="394">
                  <c:v>4.0555840153544915</c:v>
                </c:pt>
                <c:pt idx="395">
                  <c:v>4.0555840153544915</c:v>
                </c:pt>
                <c:pt idx="396">
                  <c:v>4.0787021641003411</c:v>
                </c:pt>
                <c:pt idx="397">
                  <c:v>4.0787021641003411</c:v>
                </c:pt>
                <c:pt idx="398">
                  <c:v>4.0902640529544865</c:v>
                </c:pt>
                <c:pt idx="399">
                  <c:v>4.1018259418086318</c:v>
                </c:pt>
                <c:pt idx="400">
                  <c:v>4.1018259418086318</c:v>
                </c:pt>
                <c:pt idx="401">
                  <c:v>4.1018259418086318</c:v>
                </c:pt>
                <c:pt idx="402">
                  <c:v>4.1018259418086318</c:v>
                </c:pt>
                <c:pt idx="403">
                  <c:v>4.1018259418086318</c:v>
                </c:pt>
                <c:pt idx="404">
                  <c:v>4.1018259418086318</c:v>
                </c:pt>
                <c:pt idx="405">
                  <c:v>4.1018259418086318</c:v>
                </c:pt>
                <c:pt idx="406">
                  <c:v>4.1018259418086318</c:v>
                </c:pt>
                <c:pt idx="407">
                  <c:v>4.1134188960055225</c:v>
                </c:pt>
                <c:pt idx="408">
                  <c:v>4.1134188960055225</c:v>
                </c:pt>
                <c:pt idx="409">
                  <c:v>4.125014683280174</c:v>
                </c:pt>
                <c:pt idx="410">
                  <c:v>4.1366147232885444</c:v>
                </c:pt>
                <c:pt idx="411">
                  <c:v>4.1482204391574697</c:v>
                </c:pt>
                <c:pt idx="412">
                  <c:v>4.1482204391574697</c:v>
                </c:pt>
                <c:pt idx="413">
                  <c:v>4.1482204391574697</c:v>
                </c:pt>
                <c:pt idx="414">
                  <c:v>4.1482204391574697</c:v>
                </c:pt>
                <c:pt idx="415">
                  <c:v>4.1482204391574697</c:v>
                </c:pt>
                <c:pt idx="416">
                  <c:v>4.1598603313676037</c:v>
                </c:pt>
                <c:pt idx="417">
                  <c:v>4.1715059399152263</c:v>
                </c:pt>
                <c:pt idx="418">
                  <c:v>4.1715059399152263</c:v>
                </c:pt>
                <c:pt idx="419">
                  <c:v>4.1831802181047681</c:v>
                </c:pt>
                <c:pt idx="420">
                  <c:v>4.1948616866602801</c:v>
                </c:pt>
                <c:pt idx="421">
                  <c:v>4.1948616866602801</c:v>
                </c:pt>
                <c:pt idx="422">
                  <c:v>4.1948616866602801</c:v>
                </c:pt>
                <c:pt idx="423">
                  <c:v>4.1948616866602801</c:v>
                </c:pt>
                <c:pt idx="424">
                  <c:v>4.1948616866602801</c:v>
                </c:pt>
                <c:pt idx="425">
                  <c:v>4.1948616866602801</c:v>
                </c:pt>
                <c:pt idx="426">
                  <c:v>4.2183403470597236</c:v>
                </c:pt>
                <c:pt idx="427">
                  <c:v>4.2183403470597236</c:v>
                </c:pt>
                <c:pt idx="428">
                  <c:v>4.2418597943118277</c:v>
                </c:pt>
                <c:pt idx="429">
                  <c:v>4.2418597943118277</c:v>
                </c:pt>
                <c:pt idx="430">
                  <c:v>4.2418597943118277</c:v>
                </c:pt>
                <c:pt idx="431">
                  <c:v>4.2418597943118277</c:v>
                </c:pt>
                <c:pt idx="432">
                  <c:v>4.2536619982549135</c:v>
                </c:pt>
                <c:pt idx="433">
                  <c:v>4.2536619982549135</c:v>
                </c:pt>
                <c:pt idx="434">
                  <c:v>4.2536619982549135</c:v>
                </c:pt>
                <c:pt idx="435">
                  <c:v>4.2536619982549135</c:v>
                </c:pt>
                <c:pt idx="436">
                  <c:v>4.2655203398560095</c:v>
                </c:pt>
                <c:pt idx="437">
                  <c:v>4.2892578245595701</c:v>
                </c:pt>
                <c:pt idx="438">
                  <c:v>4.3011384788344227</c:v>
                </c:pt>
                <c:pt idx="439">
                  <c:v>4.3011384788344227</c:v>
                </c:pt>
                <c:pt idx="440">
                  <c:v>4.3130610190724701</c:v>
                </c:pt>
                <c:pt idx="441">
                  <c:v>4.3250076300542162</c:v>
                </c:pt>
                <c:pt idx="442">
                  <c:v>4.3250076300542162</c:v>
                </c:pt>
                <c:pt idx="443">
                  <c:v>4.3369678253061883</c:v>
                </c:pt>
                <c:pt idx="444">
                  <c:v>4.3369678253061883</c:v>
                </c:pt>
                <c:pt idx="445">
                  <c:v>4.3369678253061883</c:v>
                </c:pt>
                <c:pt idx="446">
                  <c:v>4.3489537674644891</c:v>
                </c:pt>
                <c:pt idx="447">
                  <c:v>4.3489537674644891</c:v>
                </c:pt>
                <c:pt idx="448">
                  <c:v>4.3489537674644891</c:v>
                </c:pt>
                <c:pt idx="449">
                  <c:v>4.3730262586973385</c:v>
                </c:pt>
                <c:pt idx="450">
                  <c:v>4.3730262586973385</c:v>
                </c:pt>
                <c:pt idx="451">
                  <c:v>4.3730262586973385</c:v>
                </c:pt>
                <c:pt idx="452">
                  <c:v>4.3730262586973385</c:v>
                </c:pt>
                <c:pt idx="453">
                  <c:v>4.3730262586973385</c:v>
                </c:pt>
                <c:pt idx="454">
                  <c:v>4.3730262586973385</c:v>
                </c:pt>
                <c:pt idx="455">
                  <c:v>4.3851225190405962</c:v>
                </c:pt>
                <c:pt idx="456">
                  <c:v>4.3972249698958006</c:v>
                </c:pt>
                <c:pt idx="457">
                  <c:v>4.4093336183957907</c:v>
                </c:pt>
                <c:pt idx="458">
                  <c:v>4.4093336183957907</c:v>
                </c:pt>
                <c:pt idx="459">
                  <c:v>4.4214515764666418</c:v>
                </c:pt>
                <c:pt idx="460">
                  <c:v>4.4214515764666418</c:v>
                </c:pt>
                <c:pt idx="461">
                  <c:v>4.4335959963598697</c:v>
                </c:pt>
                <c:pt idx="462">
                  <c:v>4.4335959963598697</c:v>
                </c:pt>
                <c:pt idx="463">
                  <c:v>4.4335959963598697</c:v>
                </c:pt>
                <c:pt idx="464">
                  <c:v>4.4822299073303578</c:v>
                </c:pt>
                <c:pt idx="465">
                  <c:v>4.4822299073303578</c:v>
                </c:pt>
                <c:pt idx="466">
                  <c:v>4.4822299073303578</c:v>
                </c:pt>
                <c:pt idx="467">
                  <c:v>4.4822299073303578</c:v>
                </c:pt>
                <c:pt idx="468">
                  <c:v>4.4822299073303578</c:v>
                </c:pt>
                <c:pt idx="469">
                  <c:v>4.4822299073303578</c:v>
                </c:pt>
                <c:pt idx="470">
                  <c:v>4.4822299073303578</c:v>
                </c:pt>
                <c:pt idx="471">
                  <c:v>4.4944386644595058</c:v>
                </c:pt>
                <c:pt idx="472">
                  <c:v>4.5188751290587064</c:v>
                </c:pt>
                <c:pt idx="473">
                  <c:v>4.5188751290587064</c:v>
                </c:pt>
                <c:pt idx="474">
                  <c:v>4.5188751290587064</c:v>
                </c:pt>
                <c:pt idx="475">
                  <c:v>4.5188751290587064</c:v>
                </c:pt>
                <c:pt idx="476">
                  <c:v>4.5188751290587064</c:v>
                </c:pt>
                <c:pt idx="477">
                  <c:v>4.5188751290587064</c:v>
                </c:pt>
                <c:pt idx="478">
                  <c:v>4.5188751290587064</c:v>
                </c:pt>
                <c:pt idx="479">
                  <c:v>4.5188751290587064</c:v>
                </c:pt>
                <c:pt idx="480">
                  <c:v>4.5188751290587064</c:v>
                </c:pt>
                <c:pt idx="481">
                  <c:v>4.5188751290587064</c:v>
                </c:pt>
                <c:pt idx="482">
                  <c:v>4.5312212006441088</c:v>
                </c:pt>
                <c:pt idx="483">
                  <c:v>4.5559327431679346</c:v>
                </c:pt>
                <c:pt idx="484">
                  <c:v>4.5559327431679346</c:v>
                </c:pt>
                <c:pt idx="485">
                  <c:v>4.5559327431679346</c:v>
                </c:pt>
                <c:pt idx="486">
                  <c:v>4.5559327431679346</c:v>
                </c:pt>
                <c:pt idx="487">
                  <c:v>4.5683030980787445</c:v>
                </c:pt>
                <c:pt idx="488">
                  <c:v>4.5683030980787445</c:v>
                </c:pt>
                <c:pt idx="489">
                  <c:v>4.5683030980787445</c:v>
                </c:pt>
                <c:pt idx="490">
                  <c:v>4.5683030980787445</c:v>
                </c:pt>
                <c:pt idx="491">
                  <c:v>4.5807043585442297</c:v>
                </c:pt>
                <c:pt idx="492">
                  <c:v>4.5807043585442297</c:v>
                </c:pt>
                <c:pt idx="493">
                  <c:v>4.5807043585442297</c:v>
                </c:pt>
                <c:pt idx="494">
                  <c:v>4.5807043585442297</c:v>
                </c:pt>
                <c:pt idx="495">
                  <c:v>4.6180013333284942</c:v>
                </c:pt>
                <c:pt idx="496">
                  <c:v>4.6304533660371812</c:v>
                </c:pt>
                <c:pt idx="497">
                  <c:v>4.6429169253564169</c:v>
                </c:pt>
                <c:pt idx="498">
                  <c:v>4.6429169253564169</c:v>
                </c:pt>
                <c:pt idx="499">
                  <c:v>4.6554036050983987</c:v>
                </c:pt>
                <c:pt idx="500">
                  <c:v>4.6554036050983987</c:v>
                </c:pt>
                <c:pt idx="501">
                  <c:v>4.6554036050983987</c:v>
                </c:pt>
                <c:pt idx="502">
                  <c:v>4.6679118336040402</c:v>
                </c:pt>
                <c:pt idx="503">
                  <c:v>4.6679118336040402</c:v>
                </c:pt>
                <c:pt idx="504">
                  <c:v>4.6679118336040402</c:v>
                </c:pt>
                <c:pt idx="505">
                  <c:v>4.6804617228760872</c:v>
                </c:pt>
                <c:pt idx="506">
                  <c:v>4.6804617228760872</c:v>
                </c:pt>
                <c:pt idx="507">
                  <c:v>4.6804617228760872</c:v>
                </c:pt>
                <c:pt idx="508">
                  <c:v>4.6804617228760872</c:v>
                </c:pt>
                <c:pt idx="509">
                  <c:v>4.6804617228760872</c:v>
                </c:pt>
                <c:pt idx="510">
                  <c:v>4.6804617228760872</c:v>
                </c:pt>
                <c:pt idx="511">
                  <c:v>4.6804617228760872</c:v>
                </c:pt>
                <c:pt idx="512">
                  <c:v>4.6804617228760872</c:v>
                </c:pt>
                <c:pt idx="513">
                  <c:v>4.6804617228760872</c:v>
                </c:pt>
                <c:pt idx="514">
                  <c:v>4.693146829810324</c:v>
                </c:pt>
                <c:pt idx="515">
                  <c:v>4.7058473333679478</c:v>
                </c:pt>
                <c:pt idx="516">
                  <c:v>4.7058473333679478</c:v>
                </c:pt>
                <c:pt idx="517">
                  <c:v>4.7058473333679478</c:v>
                </c:pt>
                <c:pt idx="518">
                  <c:v>4.718595983973989</c:v>
                </c:pt>
                <c:pt idx="519">
                  <c:v>4.7313584598755227</c:v>
                </c:pt>
                <c:pt idx="520">
                  <c:v>4.7313584598755227</c:v>
                </c:pt>
                <c:pt idx="521">
                  <c:v>4.7313584598755227</c:v>
                </c:pt>
                <c:pt idx="522">
                  <c:v>4.7313584598755227</c:v>
                </c:pt>
                <c:pt idx="523">
                  <c:v>4.7441713185433425</c:v>
                </c:pt>
                <c:pt idx="524">
                  <c:v>4.7441713185433425</c:v>
                </c:pt>
                <c:pt idx="525">
                  <c:v>4.7441713185433425</c:v>
                </c:pt>
                <c:pt idx="526">
                  <c:v>4.7441713185433425</c:v>
                </c:pt>
                <c:pt idx="527">
                  <c:v>4.7441713185433425</c:v>
                </c:pt>
                <c:pt idx="528">
                  <c:v>4.7441713185433425</c:v>
                </c:pt>
                <c:pt idx="529">
                  <c:v>4.7441713185433425</c:v>
                </c:pt>
                <c:pt idx="530">
                  <c:v>4.7441713185433425</c:v>
                </c:pt>
                <c:pt idx="531">
                  <c:v>4.7571520935956446</c:v>
                </c:pt>
                <c:pt idx="532">
                  <c:v>4.7701561960015102</c:v>
                </c:pt>
                <c:pt idx="533">
                  <c:v>4.7701561960015102</c:v>
                </c:pt>
                <c:pt idx="534">
                  <c:v>4.7701561960015102</c:v>
                </c:pt>
                <c:pt idx="535">
                  <c:v>4.7701561960015102</c:v>
                </c:pt>
                <c:pt idx="536">
                  <c:v>4.7831873227265902</c:v>
                </c:pt>
                <c:pt idx="537">
                  <c:v>4.7831873227265902</c:v>
                </c:pt>
                <c:pt idx="538">
                  <c:v>4.7831873227265902</c:v>
                </c:pt>
                <c:pt idx="539">
                  <c:v>4.7831873227265902</c:v>
                </c:pt>
                <c:pt idx="540">
                  <c:v>4.8094387230266316</c:v>
                </c:pt>
                <c:pt idx="541">
                  <c:v>4.822571756994309</c:v>
                </c:pt>
                <c:pt idx="542">
                  <c:v>4.8357158086079313</c:v>
                </c:pt>
                <c:pt idx="543">
                  <c:v>4.8620370388204819</c:v>
                </c:pt>
                <c:pt idx="544">
                  <c:v>4.8620370388204819</c:v>
                </c:pt>
                <c:pt idx="545">
                  <c:v>4.8752253713787441</c:v>
                </c:pt>
                <c:pt idx="546">
                  <c:v>4.8884303933342252</c:v>
                </c:pt>
                <c:pt idx="547">
                  <c:v>4.9016447067490061</c:v>
                </c:pt>
                <c:pt idx="548">
                  <c:v>4.9016447067490061</c:v>
                </c:pt>
                <c:pt idx="549">
                  <c:v>4.9016447067490061</c:v>
                </c:pt>
                <c:pt idx="550">
                  <c:v>4.9016447067490061</c:v>
                </c:pt>
                <c:pt idx="551">
                  <c:v>4.9016447067490061</c:v>
                </c:pt>
                <c:pt idx="552">
                  <c:v>4.9149056808749965</c:v>
                </c:pt>
                <c:pt idx="553">
                  <c:v>4.9149056808749965</c:v>
                </c:pt>
                <c:pt idx="554">
                  <c:v>4.9149056808749965</c:v>
                </c:pt>
                <c:pt idx="555">
                  <c:v>4.9282268722809688</c:v>
                </c:pt>
                <c:pt idx="556">
                  <c:v>4.9282268722809688</c:v>
                </c:pt>
                <c:pt idx="557">
                  <c:v>4.9282268722809688</c:v>
                </c:pt>
                <c:pt idx="558">
                  <c:v>4.9415859833892073</c:v>
                </c:pt>
                <c:pt idx="559">
                  <c:v>4.9415859833892073</c:v>
                </c:pt>
                <c:pt idx="560">
                  <c:v>4.9415859833892073</c:v>
                </c:pt>
                <c:pt idx="561">
                  <c:v>4.9415859833892073</c:v>
                </c:pt>
                <c:pt idx="562">
                  <c:v>4.9415859833892073</c:v>
                </c:pt>
                <c:pt idx="563">
                  <c:v>4.9550485792198442</c:v>
                </c:pt>
                <c:pt idx="564">
                  <c:v>4.9550485792198442</c:v>
                </c:pt>
                <c:pt idx="565">
                  <c:v>4.9550485792198442</c:v>
                </c:pt>
                <c:pt idx="566">
                  <c:v>4.9550485792198442</c:v>
                </c:pt>
                <c:pt idx="567">
                  <c:v>4.9686536673653485</c:v>
                </c:pt>
                <c:pt idx="568">
                  <c:v>4.9686536673653485</c:v>
                </c:pt>
                <c:pt idx="569">
                  <c:v>4.9686536673653485</c:v>
                </c:pt>
                <c:pt idx="570">
                  <c:v>4.9823201931901453</c:v>
                </c:pt>
                <c:pt idx="571">
                  <c:v>4.9823201931901453</c:v>
                </c:pt>
                <c:pt idx="572">
                  <c:v>4.9823201931901453</c:v>
                </c:pt>
                <c:pt idx="573">
                  <c:v>4.9823201931901453</c:v>
                </c:pt>
                <c:pt idx="574">
                  <c:v>4.9823201931901453</c:v>
                </c:pt>
                <c:pt idx="575">
                  <c:v>4.9823201931901453</c:v>
                </c:pt>
                <c:pt idx="576">
                  <c:v>4.9823201931901453</c:v>
                </c:pt>
                <c:pt idx="577">
                  <c:v>4.9823201931901453</c:v>
                </c:pt>
                <c:pt idx="578">
                  <c:v>4.9823201931901453</c:v>
                </c:pt>
                <c:pt idx="579">
                  <c:v>4.9823201931901453</c:v>
                </c:pt>
                <c:pt idx="580">
                  <c:v>4.9961805990916641</c:v>
                </c:pt>
                <c:pt idx="581">
                  <c:v>5.0100697439864614</c:v>
                </c:pt>
                <c:pt idx="582">
                  <c:v>5.0100697439864614</c:v>
                </c:pt>
                <c:pt idx="583">
                  <c:v>5.0100697439864614</c:v>
                </c:pt>
                <c:pt idx="584">
                  <c:v>5.0100697439864614</c:v>
                </c:pt>
                <c:pt idx="585">
                  <c:v>5.0239794928641928</c:v>
                </c:pt>
                <c:pt idx="586">
                  <c:v>5.0518279133115129</c:v>
                </c:pt>
                <c:pt idx="587">
                  <c:v>5.0518279133115129</c:v>
                </c:pt>
                <c:pt idx="588">
                  <c:v>5.0518279133115129</c:v>
                </c:pt>
                <c:pt idx="589">
                  <c:v>5.0658082025441287</c:v>
                </c:pt>
                <c:pt idx="590">
                  <c:v>5.0658082025441287</c:v>
                </c:pt>
                <c:pt idx="591">
                  <c:v>5.0658082025441287</c:v>
                </c:pt>
                <c:pt idx="592">
                  <c:v>5.0658082025441287</c:v>
                </c:pt>
                <c:pt idx="593">
                  <c:v>5.0798429305246922</c:v>
                </c:pt>
                <c:pt idx="594">
                  <c:v>5.0798429305246922</c:v>
                </c:pt>
                <c:pt idx="595">
                  <c:v>5.0798429305246922</c:v>
                </c:pt>
                <c:pt idx="596">
                  <c:v>5.0798429305246922</c:v>
                </c:pt>
                <c:pt idx="597">
                  <c:v>5.0939537536001014</c:v>
                </c:pt>
                <c:pt idx="598">
                  <c:v>5.1080709568517317</c:v>
                </c:pt>
                <c:pt idx="599">
                  <c:v>5.1221988081673624</c:v>
                </c:pt>
                <c:pt idx="600">
                  <c:v>5.1221988081673624</c:v>
                </c:pt>
                <c:pt idx="601">
                  <c:v>5.1221988081673624</c:v>
                </c:pt>
                <c:pt idx="602">
                  <c:v>5.1505700847981757</c:v>
                </c:pt>
                <c:pt idx="603">
                  <c:v>5.1505700847981757</c:v>
                </c:pt>
                <c:pt idx="604">
                  <c:v>5.1505700847981757</c:v>
                </c:pt>
                <c:pt idx="605">
                  <c:v>5.1505700847981757</c:v>
                </c:pt>
                <c:pt idx="606">
                  <c:v>5.1505700847981757</c:v>
                </c:pt>
                <c:pt idx="607">
                  <c:v>5.1505700847981757</c:v>
                </c:pt>
                <c:pt idx="608">
                  <c:v>5.1505700847981757</c:v>
                </c:pt>
                <c:pt idx="609">
                  <c:v>5.1505700847981757</c:v>
                </c:pt>
                <c:pt idx="610">
                  <c:v>5.1505700847981757</c:v>
                </c:pt>
                <c:pt idx="611">
                  <c:v>5.1505700847981757</c:v>
                </c:pt>
                <c:pt idx="612">
                  <c:v>5.1505700847981757</c:v>
                </c:pt>
                <c:pt idx="613">
                  <c:v>5.1505700847981757</c:v>
                </c:pt>
                <c:pt idx="614">
                  <c:v>5.1505700847981757</c:v>
                </c:pt>
                <c:pt idx="615">
                  <c:v>5.1505700847981757</c:v>
                </c:pt>
                <c:pt idx="616">
                  <c:v>5.1505700847981757</c:v>
                </c:pt>
                <c:pt idx="617">
                  <c:v>5.1505700847981757</c:v>
                </c:pt>
                <c:pt idx="618">
                  <c:v>5.1505700847981757</c:v>
                </c:pt>
                <c:pt idx="619">
                  <c:v>5.1650723197311832</c:v>
                </c:pt>
                <c:pt idx="620">
                  <c:v>5.1650723197311832</c:v>
                </c:pt>
                <c:pt idx="621">
                  <c:v>5.1796061008557803</c:v>
                </c:pt>
                <c:pt idx="622">
                  <c:v>5.1796061008557803</c:v>
                </c:pt>
                <c:pt idx="623">
                  <c:v>5.194203397802367</c:v>
                </c:pt>
                <c:pt idx="624">
                  <c:v>5.194203397802367</c:v>
                </c:pt>
                <c:pt idx="625">
                  <c:v>5.194203397802367</c:v>
                </c:pt>
                <c:pt idx="626">
                  <c:v>5.194203397802367</c:v>
                </c:pt>
                <c:pt idx="627">
                  <c:v>5.194203397802367</c:v>
                </c:pt>
                <c:pt idx="628">
                  <c:v>5.194203397802367</c:v>
                </c:pt>
                <c:pt idx="629">
                  <c:v>5.194203397802367</c:v>
                </c:pt>
                <c:pt idx="630">
                  <c:v>5.194203397802367</c:v>
                </c:pt>
                <c:pt idx="631">
                  <c:v>5.194203397802367</c:v>
                </c:pt>
                <c:pt idx="632">
                  <c:v>5.194203397802367</c:v>
                </c:pt>
                <c:pt idx="633">
                  <c:v>5.194203397802367</c:v>
                </c:pt>
                <c:pt idx="634">
                  <c:v>5.194203397802367</c:v>
                </c:pt>
                <c:pt idx="635">
                  <c:v>5.2237486062139329</c:v>
                </c:pt>
                <c:pt idx="636">
                  <c:v>5.2237486062139329</c:v>
                </c:pt>
                <c:pt idx="637">
                  <c:v>5.2237486062139329</c:v>
                </c:pt>
                <c:pt idx="638">
                  <c:v>5.2237486062139329</c:v>
                </c:pt>
                <c:pt idx="639">
                  <c:v>5.2385821767227867</c:v>
                </c:pt>
                <c:pt idx="640">
                  <c:v>5.2385821767227867</c:v>
                </c:pt>
                <c:pt idx="641">
                  <c:v>5.2385821767227867</c:v>
                </c:pt>
                <c:pt idx="642">
                  <c:v>5.2534464292390588</c:v>
                </c:pt>
                <c:pt idx="643">
                  <c:v>5.2832223179264188</c:v>
                </c:pt>
                <c:pt idx="644">
                  <c:v>5.2832223179264188</c:v>
                </c:pt>
                <c:pt idx="645">
                  <c:v>5.2832223179264188</c:v>
                </c:pt>
                <c:pt idx="646">
                  <c:v>5.2832223179264188</c:v>
                </c:pt>
                <c:pt idx="647">
                  <c:v>5.2832223179264188</c:v>
                </c:pt>
                <c:pt idx="648">
                  <c:v>5.2832223179264188</c:v>
                </c:pt>
                <c:pt idx="649">
                  <c:v>5.2982010132943307</c:v>
                </c:pt>
                <c:pt idx="650">
                  <c:v>5.3132158425365619</c:v>
                </c:pt>
                <c:pt idx="651">
                  <c:v>5.3132158425365619</c:v>
                </c:pt>
                <c:pt idx="652">
                  <c:v>5.3132158425365619</c:v>
                </c:pt>
                <c:pt idx="653">
                  <c:v>5.358478745429216</c:v>
                </c:pt>
                <c:pt idx="654">
                  <c:v>5.3735908210588557</c:v>
                </c:pt>
                <c:pt idx="655">
                  <c:v>5.4038591094853139</c:v>
                </c:pt>
                <c:pt idx="656">
                  <c:v>5.4038591094853139</c:v>
                </c:pt>
                <c:pt idx="657">
                  <c:v>5.4038591094853139</c:v>
                </c:pt>
                <c:pt idx="658">
                  <c:v>5.4038591094853139</c:v>
                </c:pt>
                <c:pt idx="659">
                  <c:v>5.43439008323789</c:v>
                </c:pt>
                <c:pt idx="660">
                  <c:v>5.4496705878090888</c:v>
                </c:pt>
                <c:pt idx="661">
                  <c:v>5.4496705878090888</c:v>
                </c:pt>
                <c:pt idx="662">
                  <c:v>5.4496705878090888</c:v>
                </c:pt>
                <c:pt idx="663">
                  <c:v>5.465036768032566</c:v>
                </c:pt>
                <c:pt idx="664">
                  <c:v>5.465036768032566</c:v>
                </c:pt>
                <c:pt idx="665">
                  <c:v>5.4804385122373844</c:v>
                </c:pt>
                <c:pt idx="666">
                  <c:v>5.4804385122373844</c:v>
                </c:pt>
                <c:pt idx="667">
                  <c:v>5.4804385122373844</c:v>
                </c:pt>
                <c:pt idx="668">
                  <c:v>5.4804385122373844</c:v>
                </c:pt>
                <c:pt idx="669">
                  <c:v>5.4958759913475497</c:v>
                </c:pt>
                <c:pt idx="670">
                  <c:v>5.5113262752678605</c:v>
                </c:pt>
                <c:pt idx="671">
                  <c:v>5.5113262752678605</c:v>
                </c:pt>
                <c:pt idx="672">
                  <c:v>5.526789387388038</c:v>
                </c:pt>
                <c:pt idx="673">
                  <c:v>5.526789387388038</c:v>
                </c:pt>
                <c:pt idx="674">
                  <c:v>5.526789387388038</c:v>
                </c:pt>
                <c:pt idx="675">
                  <c:v>5.526789387388038</c:v>
                </c:pt>
                <c:pt idx="676">
                  <c:v>5.526789387388038</c:v>
                </c:pt>
                <c:pt idx="677">
                  <c:v>5.5423118014225832</c:v>
                </c:pt>
                <c:pt idx="678">
                  <c:v>5.5578575496355667</c:v>
                </c:pt>
                <c:pt idx="679">
                  <c:v>5.5578575496355667</c:v>
                </c:pt>
                <c:pt idx="680">
                  <c:v>5.5890010733313229</c:v>
                </c:pt>
                <c:pt idx="681">
                  <c:v>5.6045832685204724</c:v>
                </c:pt>
                <c:pt idx="682">
                  <c:v>5.6045832685204724</c:v>
                </c:pt>
                <c:pt idx="683">
                  <c:v>5.6201916127198404</c:v>
                </c:pt>
                <c:pt idx="684">
                  <c:v>5.6201916127198404</c:v>
                </c:pt>
                <c:pt idx="685">
                  <c:v>5.6201916127198404</c:v>
                </c:pt>
                <c:pt idx="686">
                  <c:v>5.6201916127198404</c:v>
                </c:pt>
                <c:pt idx="687">
                  <c:v>5.6201916127198404</c:v>
                </c:pt>
                <c:pt idx="688">
                  <c:v>5.6201916127198404</c:v>
                </c:pt>
                <c:pt idx="689">
                  <c:v>5.6201916127198404</c:v>
                </c:pt>
                <c:pt idx="690">
                  <c:v>5.6201916127198404</c:v>
                </c:pt>
                <c:pt idx="691">
                  <c:v>5.6201916127198404</c:v>
                </c:pt>
                <c:pt idx="692">
                  <c:v>5.6201916127198404</c:v>
                </c:pt>
                <c:pt idx="693">
                  <c:v>5.6359614287546025</c:v>
                </c:pt>
                <c:pt idx="694">
                  <c:v>5.651739274227265</c:v>
                </c:pt>
                <c:pt idx="695">
                  <c:v>5.651739274227265</c:v>
                </c:pt>
                <c:pt idx="696">
                  <c:v>5.6833486221883094</c:v>
                </c:pt>
                <c:pt idx="697">
                  <c:v>5.7150064342262956</c:v>
                </c:pt>
                <c:pt idx="698">
                  <c:v>5.7150064342262956</c:v>
                </c:pt>
                <c:pt idx="699">
                  <c:v>5.7150064342262956</c:v>
                </c:pt>
                <c:pt idx="700">
                  <c:v>5.7308759063806525</c:v>
                </c:pt>
                <c:pt idx="701">
                  <c:v>5.7467535181172398</c:v>
                </c:pt>
                <c:pt idx="702">
                  <c:v>5.7626419974867744</c:v>
                </c:pt>
                <c:pt idx="703">
                  <c:v>5.7626419974867744</c:v>
                </c:pt>
                <c:pt idx="704">
                  <c:v>5.7945226241887635</c:v>
                </c:pt>
                <c:pt idx="705">
                  <c:v>5.7945226241887635</c:v>
                </c:pt>
                <c:pt idx="706">
                  <c:v>5.8104876214386154</c:v>
                </c:pt>
                <c:pt idx="707">
                  <c:v>5.8264553665365311</c:v>
                </c:pt>
                <c:pt idx="708">
                  <c:v>5.8264553665365311</c:v>
                </c:pt>
                <c:pt idx="709">
                  <c:v>5.8264553665365311</c:v>
                </c:pt>
                <c:pt idx="710">
                  <c:v>5.8264553665365311</c:v>
                </c:pt>
                <c:pt idx="711">
                  <c:v>5.8264553665365311</c:v>
                </c:pt>
                <c:pt idx="712">
                  <c:v>5.8264553665365311</c:v>
                </c:pt>
                <c:pt idx="713">
                  <c:v>5.8264553665365311</c:v>
                </c:pt>
                <c:pt idx="714">
                  <c:v>5.8264553665365311</c:v>
                </c:pt>
                <c:pt idx="715">
                  <c:v>5.8425254689748174</c:v>
                </c:pt>
                <c:pt idx="716">
                  <c:v>5.8425254689748174</c:v>
                </c:pt>
                <c:pt idx="717">
                  <c:v>5.8425254689748174</c:v>
                </c:pt>
                <c:pt idx="718">
                  <c:v>5.8586234675082949</c:v>
                </c:pt>
                <c:pt idx="719">
                  <c:v>5.8586234675082949</c:v>
                </c:pt>
                <c:pt idx="720">
                  <c:v>5.8586234675082949</c:v>
                </c:pt>
                <c:pt idx="721">
                  <c:v>5.8586234675082949</c:v>
                </c:pt>
                <c:pt idx="722">
                  <c:v>5.8909091626342907</c:v>
                </c:pt>
                <c:pt idx="723">
                  <c:v>5.9070660817171303</c:v>
                </c:pt>
                <c:pt idx="724">
                  <c:v>5.9070660817171303</c:v>
                </c:pt>
                <c:pt idx="725">
                  <c:v>5.9070660817171303</c:v>
                </c:pt>
                <c:pt idx="726">
                  <c:v>5.9070660817171303</c:v>
                </c:pt>
                <c:pt idx="727">
                  <c:v>5.9070660817171303</c:v>
                </c:pt>
                <c:pt idx="728">
                  <c:v>5.9070660817171303</c:v>
                </c:pt>
                <c:pt idx="729">
                  <c:v>5.9070660817171303</c:v>
                </c:pt>
                <c:pt idx="730">
                  <c:v>5.9232795563168272</c:v>
                </c:pt>
                <c:pt idx="731">
                  <c:v>5.9232795563168272</c:v>
                </c:pt>
                <c:pt idx="732">
                  <c:v>5.9232795563168272</c:v>
                </c:pt>
                <c:pt idx="733">
                  <c:v>5.9395072358180485</c:v>
                </c:pt>
                <c:pt idx="734">
                  <c:v>5.9395072358180485</c:v>
                </c:pt>
                <c:pt idx="735">
                  <c:v>5.9395072358180485</c:v>
                </c:pt>
                <c:pt idx="736">
                  <c:v>5.9395072358180485</c:v>
                </c:pt>
                <c:pt idx="737">
                  <c:v>5.9395072358180485</c:v>
                </c:pt>
                <c:pt idx="738">
                  <c:v>5.9395072358180485</c:v>
                </c:pt>
                <c:pt idx="739">
                  <c:v>5.9395072358180485</c:v>
                </c:pt>
                <c:pt idx="740">
                  <c:v>5.9395072358180485</c:v>
                </c:pt>
                <c:pt idx="741">
                  <c:v>5.9395072358180485</c:v>
                </c:pt>
                <c:pt idx="742">
                  <c:v>5.9558063299157675</c:v>
                </c:pt>
                <c:pt idx="743">
                  <c:v>5.972125539256556</c:v>
                </c:pt>
                <c:pt idx="744">
                  <c:v>5.972125539256556</c:v>
                </c:pt>
                <c:pt idx="745">
                  <c:v>5.972125539256556</c:v>
                </c:pt>
                <c:pt idx="746">
                  <c:v>5.972125539256556</c:v>
                </c:pt>
                <c:pt idx="747">
                  <c:v>5.972125539256556</c:v>
                </c:pt>
                <c:pt idx="748">
                  <c:v>5.9884909214266013</c:v>
                </c:pt>
                <c:pt idx="749">
                  <c:v>5.9884909214266013</c:v>
                </c:pt>
                <c:pt idx="750">
                  <c:v>5.9884909214266013</c:v>
                </c:pt>
                <c:pt idx="751">
                  <c:v>6.0048823954371304</c:v>
                </c:pt>
                <c:pt idx="752">
                  <c:v>6.0048823954371304</c:v>
                </c:pt>
                <c:pt idx="753">
                  <c:v>6.0048823954371304</c:v>
                </c:pt>
                <c:pt idx="754">
                  <c:v>6.0048823954371304</c:v>
                </c:pt>
                <c:pt idx="755">
                  <c:v>6.0048823954371304</c:v>
                </c:pt>
                <c:pt idx="756">
                  <c:v>6.0048823954371304</c:v>
                </c:pt>
                <c:pt idx="757">
                  <c:v>6.0048823954371304</c:v>
                </c:pt>
                <c:pt idx="758">
                  <c:v>6.0048823954371304</c:v>
                </c:pt>
                <c:pt idx="759">
                  <c:v>6.021343874866993</c:v>
                </c:pt>
                <c:pt idx="760">
                  <c:v>6.021343874866993</c:v>
                </c:pt>
                <c:pt idx="761">
                  <c:v>6.021343874866993</c:v>
                </c:pt>
                <c:pt idx="762">
                  <c:v>6.021343874866993</c:v>
                </c:pt>
                <c:pt idx="763">
                  <c:v>6.021343874866993</c:v>
                </c:pt>
                <c:pt idx="764">
                  <c:v>6.021343874866993</c:v>
                </c:pt>
                <c:pt idx="765">
                  <c:v>6.021343874866993</c:v>
                </c:pt>
                <c:pt idx="766">
                  <c:v>6.0378789350202151</c:v>
                </c:pt>
                <c:pt idx="767">
                  <c:v>6.0378789350202151</c:v>
                </c:pt>
                <c:pt idx="768">
                  <c:v>6.0378789350202151</c:v>
                </c:pt>
                <c:pt idx="769">
                  <c:v>6.0378789350202151</c:v>
                </c:pt>
                <c:pt idx="770">
                  <c:v>6.0544703680682721</c:v>
                </c:pt>
                <c:pt idx="771">
                  <c:v>6.0544703680682721</c:v>
                </c:pt>
                <c:pt idx="772">
                  <c:v>6.0710796862399867</c:v>
                </c:pt>
                <c:pt idx="773">
                  <c:v>6.0710796862399867</c:v>
                </c:pt>
                <c:pt idx="774">
                  <c:v>6.0710796862399867</c:v>
                </c:pt>
                <c:pt idx="775">
                  <c:v>6.087766968353292</c:v>
                </c:pt>
                <c:pt idx="776">
                  <c:v>6.087766968353292</c:v>
                </c:pt>
                <c:pt idx="777">
                  <c:v>6.087766968353292</c:v>
                </c:pt>
                <c:pt idx="778">
                  <c:v>6.087766968353292</c:v>
                </c:pt>
                <c:pt idx="779">
                  <c:v>6.087766968353292</c:v>
                </c:pt>
                <c:pt idx="780">
                  <c:v>6.087766968353292</c:v>
                </c:pt>
                <c:pt idx="781">
                  <c:v>6.087766968353292</c:v>
                </c:pt>
                <c:pt idx="782">
                  <c:v>6.1046339456016003</c:v>
                </c:pt>
                <c:pt idx="783">
                  <c:v>6.1046339456016003</c:v>
                </c:pt>
                <c:pt idx="784">
                  <c:v>6.1215938026805725</c:v>
                </c:pt>
                <c:pt idx="785">
                  <c:v>6.1385848531696574</c:v>
                </c:pt>
                <c:pt idx="786">
                  <c:v>6.1555946783001669</c:v>
                </c:pt>
                <c:pt idx="787">
                  <c:v>6.1726139080520168</c:v>
                </c:pt>
                <c:pt idx="788">
                  <c:v>6.1726139080520168</c:v>
                </c:pt>
                <c:pt idx="789">
                  <c:v>6.1896929538166825</c:v>
                </c:pt>
                <c:pt idx="790">
                  <c:v>6.1896929538166825</c:v>
                </c:pt>
                <c:pt idx="791">
                  <c:v>6.1896929538166825</c:v>
                </c:pt>
                <c:pt idx="792">
                  <c:v>6.1896929538166825</c:v>
                </c:pt>
                <c:pt idx="793">
                  <c:v>6.1896929538166825</c:v>
                </c:pt>
                <c:pt idx="794">
                  <c:v>6.1896929538166825</c:v>
                </c:pt>
                <c:pt idx="795">
                  <c:v>6.2242733030798485</c:v>
                </c:pt>
                <c:pt idx="796">
                  <c:v>6.2242733030798485</c:v>
                </c:pt>
                <c:pt idx="797">
                  <c:v>6.2242733030798485</c:v>
                </c:pt>
                <c:pt idx="798">
                  <c:v>6.2242733030798485</c:v>
                </c:pt>
                <c:pt idx="799">
                  <c:v>6.2242733030798485</c:v>
                </c:pt>
                <c:pt idx="800">
                  <c:v>6.2242733030798485</c:v>
                </c:pt>
                <c:pt idx="801">
                  <c:v>6.2242733030798485</c:v>
                </c:pt>
                <c:pt idx="802">
                  <c:v>6.2242733030798485</c:v>
                </c:pt>
                <c:pt idx="803">
                  <c:v>6.2242733030798485</c:v>
                </c:pt>
                <c:pt idx="804">
                  <c:v>6.2242733030798485</c:v>
                </c:pt>
                <c:pt idx="805">
                  <c:v>6.2242733030798485</c:v>
                </c:pt>
                <c:pt idx="806">
                  <c:v>6.2598605232914784</c:v>
                </c:pt>
                <c:pt idx="807">
                  <c:v>6.2598605232914784</c:v>
                </c:pt>
                <c:pt idx="808">
                  <c:v>6.2598605232914784</c:v>
                </c:pt>
                <c:pt idx="809">
                  <c:v>6.2777507627772318</c:v>
                </c:pt>
                <c:pt idx="810">
                  <c:v>6.2777507627772318</c:v>
                </c:pt>
                <c:pt idx="811">
                  <c:v>6.2957668367324322</c:v>
                </c:pt>
                <c:pt idx="812">
                  <c:v>6.2957668367324322</c:v>
                </c:pt>
                <c:pt idx="813">
                  <c:v>6.2957668367324322</c:v>
                </c:pt>
                <c:pt idx="814">
                  <c:v>6.2957668367324322</c:v>
                </c:pt>
                <c:pt idx="815">
                  <c:v>6.2957668367324322</c:v>
                </c:pt>
                <c:pt idx="816">
                  <c:v>6.3139284305915258</c:v>
                </c:pt>
                <c:pt idx="817">
                  <c:v>6.3139284305915258</c:v>
                </c:pt>
                <c:pt idx="818">
                  <c:v>6.350424209183843</c:v>
                </c:pt>
                <c:pt idx="819">
                  <c:v>6.350424209183843</c:v>
                </c:pt>
                <c:pt idx="820">
                  <c:v>6.350424209183843</c:v>
                </c:pt>
                <c:pt idx="821">
                  <c:v>6.350424209183843</c:v>
                </c:pt>
                <c:pt idx="822">
                  <c:v>6.350424209183843</c:v>
                </c:pt>
                <c:pt idx="823">
                  <c:v>6.350424209183843</c:v>
                </c:pt>
                <c:pt idx="824">
                  <c:v>6.350424209183843</c:v>
                </c:pt>
                <c:pt idx="825">
                  <c:v>6.350424209183843</c:v>
                </c:pt>
                <c:pt idx="826">
                  <c:v>6.3690070234348122</c:v>
                </c:pt>
                <c:pt idx="827">
                  <c:v>6.3876123577596058</c:v>
                </c:pt>
                <c:pt idx="828">
                  <c:v>6.3876123577596058</c:v>
                </c:pt>
                <c:pt idx="829">
                  <c:v>6.3876123577596058</c:v>
                </c:pt>
                <c:pt idx="830">
                  <c:v>6.3876123577596058</c:v>
                </c:pt>
                <c:pt idx="831">
                  <c:v>6.3876123577596058</c:v>
                </c:pt>
                <c:pt idx="832">
                  <c:v>6.3876123577596058</c:v>
                </c:pt>
                <c:pt idx="833">
                  <c:v>6.3876123577596058</c:v>
                </c:pt>
                <c:pt idx="834">
                  <c:v>6.3876123577596058</c:v>
                </c:pt>
                <c:pt idx="835">
                  <c:v>6.3876123577596058</c:v>
                </c:pt>
                <c:pt idx="836">
                  <c:v>6.4067155585265656</c:v>
                </c:pt>
                <c:pt idx="837">
                  <c:v>6.4067155585265656</c:v>
                </c:pt>
                <c:pt idx="838">
                  <c:v>6.4067155585265656</c:v>
                </c:pt>
                <c:pt idx="839">
                  <c:v>6.4067155585265656</c:v>
                </c:pt>
                <c:pt idx="840">
                  <c:v>6.4067155585265656</c:v>
                </c:pt>
                <c:pt idx="841">
                  <c:v>6.4260149976242547</c:v>
                </c:pt>
                <c:pt idx="842">
                  <c:v>6.4453387484235165</c:v>
                </c:pt>
                <c:pt idx="843">
                  <c:v>6.4453387484235165</c:v>
                </c:pt>
                <c:pt idx="844">
                  <c:v>6.4646828100813014</c:v>
                </c:pt>
                <c:pt idx="845">
                  <c:v>6.4646828100813014</c:v>
                </c:pt>
                <c:pt idx="846">
                  <c:v>6.4646828100813014</c:v>
                </c:pt>
                <c:pt idx="847">
                  <c:v>6.4646828100813014</c:v>
                </c:pt>
                <c:pt idx="848">
                  <c:v>6.4646828100813014</c:v>
                </c:pt>
                <c:pt idx="849">
                  <c:v>6.4646828100813014</c:v>
                </c:pt>
                <c:pt idx="850">
                  <c:v>6.4646828100813014</c:v>
                </c:pt>
                <c:pt idx="851">
                  <c:v>6.4646828100813014</c:v>
                </c:pt>
                <c:pt idx="852">
                  <c:v>6.4646828100813014</c:v>
                </c:pt>
                <c:pt idx="853">
                  <c:v>6.4646828100813014</c:v>
                </c:pt>
                <c:pt idx="854">
                  <c:v>6.4646828100813014</c:v>
                </c:pt>
                <c:pt idx="855">
                  <c:v>6.4646828100813014</c:v>
                </c:pt>
                <c:pt idx="856">
                  <c:v>6.4845318623454702</c:v>
                </c:pt>
                <c:pt idx="857">
                  <c:v>6.4845318623454702</c:v>
                </c:pt>
                <c:pt idx="858">
                  <c:v>6.4845318623454702</c:v>
                </c:pt>
                <c:pt idx="859">
                  <c:v>6.4845318623454702</c:v>
                </c:pt>
                <c:pt idx="860">
                  <c:v>6.4845318623454702</c:v>
                </c:pt>
                <c:pt idx="861">
                  <c:v>6.4845318623454702</c:v>
                </c:pt>
                <c:pt idx="862">
                  <c:v>6.4845318623454702</c:v>
                </c:pt>
                <c:pt idx="863">
                  <c:v>6.4845318623454702</c:v>
                </c:pt>
                <c:pt idx="864">
                  <c:v>6.4845318623454702</c:v>
                </c:pt>
                <c:pt idx="865">
                  <c:v>6.4845318623454702</c:v>
                </c:pt>
                <c:pt idx="866">
                  <c:v>6.5049177246407091</c:v>
                </c:pt>
                <c:pt idx="867">
                  <c:v>6.5049177246407091</c:v>
                </c:pt>
                <c:pt idx="868">
                  <c:v>6.5254768120627862</c:v>
                </c:pt>
                <c:pt idx="869">
                  <c:v>6.5254768120627862</c:v>
                </c:pt>
                <c:pt idx="870">
                  <c:v>6.5254768120627862</c:v>
                </c:pt>
                <c:pt idx="871">
                  <c:v>6.5254768120627862</c:v>
                </c:pt>
                <c:pt idx="872">
                  <c:v>6.5254768120627862</c:v>
                </c:pt>
                <c:pt idx="873">
                  <c:v>6.5254768120627862</c:v>
                </c:pt>
                <c:pt idx="874">
                  <c:v>6.5254768120627862</c:v>
                </c:pt>
                <c:pt idx="875">
                  <c:v>6.5254768120627862</c:v>
                </c:pt>
                <c:pt idx="876">
                  <c:v>6.5466078106334562</c:v>
                </c:pt>
                <c:pt idx="877">
                  <c:v>6.5466078106334562</c:v>
                </c:pt>
                <c:pt idx="878">
                  <c:v>6.5466078106334562</c:v>
                </c:pt>
                <c:pt idx="879">
                  <c:v>6.5466078106334562</c:v>
                </c:pt>
                <c:pt idx="880">
                  <c:v>6.5466078106334562</c:v>
                </c:pt>
                <c:pt idx="881">
                  <c:v>6.5466078106334562</c:v>
                </c:pt>
                <c:pt idx="882">
                  <c:v>6.5466078106334562</c:v>
                </c:pt>
                <c:pt idx="883">
                  <c:v>6.5466078106334562</c:v>
                </c:pt>
                <c:pt idx="884">
                  <c:v>6.5466078106334562</c:v>
                </c:pt>
                <c:pt idx="885">
                  <c:v>6.5466078106334562</c:v>
                </c:pt>
                <c:pt idx="886">
                  <c:v>6.5466078106334562</c:v>
                </c:pt>
                <c:pt idx="887">
                  <c:v>6.5466078106334562</c:v>
                </c:pt>
                <c:pt idx="888">
                  <c:v>6.5466078106334562</c:v>
                </c:pt>
                <c:pt idx="889">
                  <c:v>6.5466078106334562</c:v>
                </c:pt>
                <c:pt idx="890">
                  <c:v>6.5466078106334562</c:v>
                </c:pt>
                <c:pt idx="891">
                  <c:v>6.5466078106334562</c:v>
                </c:pt>
                <c:pt idx="892">
                  <c:v>6.5466078106334562</c:v>
                </c:pt>
                <c:pt idx="893">
                  <c:v>6.5466078106334562</c:v>
                </c:pt>
                <c:pt idx="894">
                  <c:v>6.5690554644758592</c:v>
                </c:pt>
                <c:pt idx="895">
                  <c:v>6.5916300347485413</c:v>
                </c:pt>
                <c:pt idx="896">
                  <c:v>6.5916300347485413</c:v>
                </c:pt>
                <c:pt idx="897">
                  <c:v>6.5916300347485413</c:v>
                </c:pt>
                <c:pt idx="898">
                  <c:v>6.5916300347485413</c:v>
                </c:pt>
                <c:pt idx="899">
                  <c:v>6.5916300347485413</c:v>
                </c:pt>
                <c:pt idx="900">
                  <c:v>6.5916300347485413</c:v>
                </c:pt>
                <c:pt idx="901">
                  <c:v>6.614611521646971</c:v>
                </c:pt>
                <c:pt idx="902">
                  <c:v>6.614611521646971</c:v>
                </c:pt>
                <c:pt idx="903">
                  <c:v>6.614611521646971</c:v>
                </c:pt>
                <c:pt idx="904">
                  <c:v>6.614611521646971</c:v>
                </c:pt>
                <c:pt idx="905">
                  <c:v>6.614611521646971</c:v>
                </c:pt>
                <c:pt idx="906">
                  <c:v>6.614611521646971</c:v>
                </c:pt>
                <c:pt idx="907">
                  <c:v>6.614611521646971</c:v>
                </c:pt>
                <c:pt idx="908">
                  <c:v>6.614611521646971</c:v>
                </c:pt>
                <c:pt idx="909">
                  <c:v>6.614611521646971</c:v>
                </c:pt>
                <c:pt idx="910">
                  <c:v>6.614611521646971</c:v>
                </c:pt>
                <c:pt idx="911">
                  <c:v>6.614611521646971</c:v>
                </c:pt>
                <c:pt idx="912">
                  <c:v>6.614611521646971</c:v>
                </c:pt>
                <c:pt idx="913">
                  <c:v>6.614611521646971</c:v>
                </c:pt>
                <c:pt idx="914">
                  <c:v>6.614611521646971</c:v>
                </c:pt>
                <c:pt idx="915">
                  <c:v>6.614611521646971</c:v>
                </c:pt>
                <c:pt idx="916">
                  <c:v>6.614611521646971</c:v>
                </c:pt>
                <c:pt idx="917">
                  <c:v>6.614611521646971</c:v>
                </c:pt>
                <c:pt idx="918">
                  <c:v>6.614611521646971</c:v>
                </c:pt>
                <c:pt idx="919">
                  <c:v>6.614611521646971</c:v>
                </c:pt>
                <c:pt idx="920">
                  <c:v>6.614611521646971</c:v>
                </c:pt>
                <c:pt idx="921">
                  <c:v>6.63922749445166</c:v>
                </c:pt>
                <c:pt idx="922">
                  <c:v>6.63922749445166</c:v>
                </c:pt>
                <c:pt idx="923">
                  <c:v>6.63922749445166</c:v>
                </c:pt>
                <c:pt idx="924">
                  <c:v>6.6646630889923548</c:v>
                </c:pt>
                <c:pt idx="925">
                  <c:v>6.6646630889923548</c:v>
                </c:pt>
                <c:pt idx="926">
                  <c:v>6.6903625974416316</c:v>
                </c:pt>
                <c:pt idx="927">
                  <c:v>6.6903625974416316</c:v>
                </c:pt>
                <c:pt idx="928">
                  <c:v>6.6903625974416316</c:v>
                </c:pt>
                <c:pt idx="929">
                  <c:v>6.7423301230353214</c:v>
                </c:pt>
                <c:pt idx="930">
                  <c:v>6.7423301230353214</c:v>
                </c:pt>
                <c:pt idx="931">
                  <c:v>6.7686499793434791</c:v>
                </c:pt>
                <c:pt idx="932">
                  <c:v>6.7950077277568885</c:v>
                </c:pt>
                <c:pt idx="933">
                  <c:v>6.7950077277568885</c:v>
                </c:pt>
                <c:pt idx="934">
                  <c:v>6.7950077277568885</c:v>
                </c:pt>
                <c:pt idx="935">
                  <c:v>6.7950077277568885</c:v>
                </c:pt>
                <c:pt idx="936">
                  <c:v>6.7950077277568885</c:v>
                </c:pt>
                <c:pt idx="937">
                  <c:v>6.7950077277568885</c:v>
                </c:pt>
                <c:pt idx="938">
                  <c:v>6.7950077277568885</c:v>
                </c:pt>
                <c:pt idx="939">
                  <c:v>6.7950077277568885</c:v>
                </c:pt>
                <c:pt idx="940">
                  <c:v>6.7950077277568885</c:v>
                </c:pt>
                <c:pt idx="941">
                  <c:v>6.7950077277568885</c:v>
                </c:pt>
                <c:pt idx="942">
                  <c:v>6.7950077277568885</c:v>
                </c:pt>
                <c:pt idx="943">
                  <c:v>6.7950077277568885</c:v>
                </c:pt>
                <c:pt idx="944">
                  <c:v>6.7950077277568885</c:v>
                </c:pt>
                <c:pt idx="945">
                  <c:v>6.7950077277568885</c:v>
                </c:pt>
                <c:pt idx="946">
                  <c:v>6.7950077277568885</c:v>
                </c:pt>
                <c:pt idx="947">
                  <c:v>6.7950077277568885</c:v>
                </c:pt>
                <c:pt idx="948">
                  <c:v>6.7950077277568885</c:v>
                </c:pt>
                <c:pt idx="949">
                  <c:v>6.7950077277568885</c:v>
                </c:pt>
                <c:pt idx="950">
                  <c:v>6.7950077277568885</c:v>
                </c:pt>
                <c:pt idx="951">
                  <c:v>6.7950077277568885</c:v>
                </c:pt>
                <c:pt idx="952">
                  <c:v>6.7950077277568885</c:v>
                </c:pt>
                <c:pt idx="953">
                  <c:v>6.8233141673915032</c:v>
                </c:pt>
                <c:pt idx="954">
                  <c:v>6.8233141673915032</c:v>
                </c:pt>
                <c:pt idx="955">
                  <c:v>6.8802087903833797</c:v>
                </c:pt>
                <c:pt idx="956">
                  <c:v>6.9086826881517442</c:v>
                </c:pt>
                <c:pt idx="957">
                  <c:v>6.9086826881517442</c:v>
                </c:pt>
                <c:pt idx="958">
                  <c:v>6.9086826881517442</c:v>
                </c:pt>
                <c:pt idx="959">
                  <c:v>6.9086826881517442</c:v>
                </c:pt>
                <c:pt idx="960">
                  <c:v>6.9086826881517442</c:v>
                </c:pt>
                <c:pt idx="961">
                  <c:v>6.9086826881517442</c:v>
                </c:pt>
                <c:pt idx="962">
                  <c:v>6.9086826881517442</c:v>
                </c:pt>
                <c:pt idx="963">
                  <c:v>6.9086826881517442</c:v>
                </c:pt>
                <c:pt idx="964">
                  <c:v>6.9086826881517442</c:v>
                </c:pt>
                <c:pt idx="965">
                  <c:v>6.9086826881517442</c:v>
                </c:pt>
                <c:pt idx="966">
                  <c:v>6.9086826881517442</c:v>
                </c:pt>
                <c:pt idx="967">
                  <c:v>6.9086826881517442</c:v>
                </c:pt>
                <c:pt idx="968">
                  <c:v>6.9384169272890599</c:v>
                </c:pt>
                <c:pt idx="969">
                  <c:v>6.9384169272890599</c:v>
                </c:pt>
                <c:pt idx="970">
                  <c:v>6.9384169272890599</c:v>
                </c:pt>
                <c:pt idx="971">
                  <c:v>6.9384169272890599</c:v>
                </c:pt>
                <c:pt idx="972">
                  <c:v>6.9384169272890599</c:v>
                </c:pt>
                <c:pt idx="973">
                  <c:v>6.9384169272890599</c:v>
                </c:pt>
                <c:pt idx="974">
                  <c:v>6.9384169272890599</c:v>
                </c:pt>
                <c:pt idx="975">
                  <c:v>6.9384169272890599</c:v>
                </c:pt>
                <c:pt idx="976">
                  <c:v>6.9384169272890599</c:v>
                </c:pt>
                <c:pt idx="977">
                  <c:v>6.9384169272890599</c:v>
                </c:pt>
                <c:pt idx="978">
                  <c:v>6.969433859486986</c:v>
                </c:pt>
                <c:pt idx="979">
                  <c:v>6.969433859486986</c:v>
                </c:pt>
                <c:pt idx="980">
                  <c:v>7.000889004717342</c:v>
                </c:pt>
                <c:pt idx="981">
                  <c:v>7.000889004717342</c:v>
                </c:pt>
                <c:pt idx="982">
                  <c:v>7.000889004717342</c:v>
                </c:pt>
                <c:pt idx="983">
                  <c:v>7.000889004717342</c:v>
                </c:pt>
                <c:pt idx="984">
                  <c:v>7.000889004717342</c:v>
                </c:pt>
                <c:pt idx="985">
                  <c:v>7.000889004717342</c:v>
                </c:pt>
                <c:pt idx="986">
                  <c:v>7.0330085246943046</c:v>
                </c:pt>
                <c:pt idx="987">
                  <c:v>7.0652986511867271</c:v>
                </c:pt>
                <c:pt idx="988">
                  <c:v>7.0652986511867271</c:v>
                </c:pt>
                <c:pt idx="989">
                  <c:v>7.0652986511867271</c:v>
                </c:pt>
                <c:pt idx="990">
                  <c:v>7.0652986511867271</c:v>
                </c:pt>
                <c:pt idx="991">
                  <c:v>7.0652986511867271</c:v>
                </c:pt>
                <c:pt idx="992">
                  <c:v>7.0652986511867271</c:v>
                </c:pt>
                <c:pt idx="993">
                  <c:v>7.0652986511867271</c:v>
                </c:pt>
                <c:pt idx="994">
                  <c:v>7.0986035192920225</c:v>
                </c:pt>
                <c:pt idx="995">
                  <c:v>7.132018344775509</c:v>
                </c:pt>
                <c:pt idx="996">
                  <c:v>7.1655315576730061</c:v>
                </c:pt>
                <c:pt idx="997">
                  <c:v>7.1655315576730061</c:v>
                </c:pt>
                <c:pt idx="998">
                  <c:v>7.1655315576730061</c:v>
                </c:pt>
                <c:pt idx="999">
                  <c:v>7.1655315576730061</c:v>
                </c:pt>
                <c:pt idx="1000">
                  <c:v>7.1655315576730061</c:v>
                </c:pt>
                <c:pt idx="1001">
                  <c:v>7.1655315576730061</c:v>
                </c:pt>
                <c:pt idx="1002">
                  <c:v>7.1655315576730061</c:v>
                </c:pt>
                <c:pt idx="1003">
                  <c:v>7.1655315576730061</c:v>
                </c:pt>
                <c:pt idx="1004">
                  <c:v>7.1655315576730061</c:v>
                </c:pt>
                <c:pt idx="1005">
                  <c:v>7.1655315576730061</c:v>
                </c:pt>
                <c:pt idx="1006">
                  <c:v>7.1655315576730061</c:v>
                </c:pt>
                <c:pt idx="1007">
                  <c:v>7.2004063082630516</c:v>
                </c:pt>
                <c:pt idx="1008">
                  <c:v>7.2004063082630516</c:v>
                </c:pt>
                <c:pt idx="1009">
                  <c:v>7.2355641550117342</c:v>
                </c:pt>
                <c:pt idx="1010">
                  <c:v>7.2708311029140189</c:v>
                </c:pt>
                <c:pt idx="1011">
                  <c:v>7.3062354366671105</c:v>
                </c:pt>
                <c:pt idx="1012">
                  <c:v>7.3062354366671105</c:v>
                </c:pt>
                <c:pt idx="1013">
                  <c:v>7.3062354366671105</c:v>
                </c:pt>
                <c:pt idx="1014">
                  <c:v>7.3062354366671105</c:v>
                </c:pt>
                <c:pt idx="1015">
                  <c:v>7.3062354366671105</c:v>
                </c:pt>
                <c:pt idx="1016">
                  <c:v>7.3062354366671105</c:v>
                </c:pt>
                <c:pt idx="1017">
                  <c:v>7.3435298489594487</c:v>
                </c:pt>
                <c:pt idx="1018">
                  <c:v>7.3435298489594487</c:v>
                </c:pt>
                <c:pt idx="1019">
                  <c:v>7.3435298489594487</c:v>
                </c:pt>
                <c:pt idx="1020">
                  <c:v>7.3435298489594487</c:v>
                </c:pt>
                <c:pt idx="1021">
                  <c:v>7.3435298489594487</c:v>
                </c:pt>
                <c:pt idx="1022">
                  <c:v>7.3435298489594487</c:v>
                </c:pt>
                <c:pt idx="1023">
                  <c:v>7.3824054804453381</c:v>
                </c:pt>
                <c:pt idx="1024">
                  <c:v>7.3824054804453381</c:v>
                </c:pt>
                <c:pt idx="1025">
                  <c:v>7.3824054804453381</c:v>
                </c:pt>
                <c:pt idx="1026">
                  <c:v>7.3824054804453381</c:v>
                </c:pt>
                <c:pt idx="1027">
                  <c:v>7.4219073193169383</c:v>
                </c:pt>
                <c:pt idx="1028">
                  <c:v>7.4219073193169383</c:v>
                </c:pt>
                <c:pt idx="1029">
                  <c:v>7.4219073193169383</c:v>
                </c:pt>
                <c:pt idx="1030">
                  <c:v>7.4219073193169383</c:v>
                </c:pt>
                <c:pt idx="1031">
                  <c:v>7.4622167513388016</c:v>
                </c:pt>
                <c:pt idx="1032">
                  <c:v>7.4622167513388016</c:v>
                </c:pt>
                <c:pt idx="1033">
                  <c:v>7.4622167513388016</c:v>
                </c:pt>
                <c:pt idx="1034">
                  <c:v>7.5027786809214287</c:v>
                </c:pt>
                <c:pt idx="1035">
                  <c:v>7.5027786809214287</c:v>
                </c:pt>
                <c:pt idx="1036">
                  <c:v>7.5027786809214287</c:v>
                </c:pt>
                <c:pt idx="1037">
                  <c:v>7.5027786809214287</c:v>
                </c:pt>
                <c:pt idx="1038">
                  <c:v>7.544364431581176</c:v>
                </c:pt>
                <c:pt idx="1039">
                  <c:v>7.544364431581176</c:v>
                </c:pt>
                <c:pt idx="1040">
                  <c:v>7.544364431581176</c:v>
                </c:pt>
                <c:pt idx="1041">
                  <c:v>7.544364431581176</c:v>
                </c:pt>
                <c:pt idx="1042">
                  <c:v>7.544364431581176</c:v>
                </c:pt>
                <c:pt idx="1043">
                  <c:v>7.544364431581176</c:v>
                </c:pt>
                <c:pt idx="1044">
                  <c:v>7.544364431581176</c:v>
                </c:pt>
                <c:pt idx="1045">
                  <c:v>7.544364431581176</c:v>
                </c:pt>
                <c:pt idx="1046">
                  <c:v>7.544364431581176</c:v>
                </c:pt>
                <c:pt idx="1047">
                  <c:v>7.5877011612160707</c:v>
                </c:pt>
                <c:pt idx="1048">
                  <c:v>7.5877011612160707</c:v>
                </c:pt>
                <c:pt idx="1049">
                  <c:v>7.5877011612160707</c:v>
                </c:pt>
                <c:pt idx="1050">
                  <c:v>7.5877011612160707</c:v>
                </c:pt>
                <c:pt idx="1051">
                  <c:v>7.5877011612160707</c:v>
                </c:pt>
                <c:pt idx="1052">
                  <c:v>7.5877011612160707</c:v>
                </c:pt>
                <c:pt idx="1053">
                  <c:v>7.5877011612160707</c:v>
                </c:pt>
                <c:pt idx="1054">
                  <c:v>7.5877011612160707</c:v>
                </c:pt>
                <c:pt idx="1055">
                  <c:v>7.5877011612160707</c:v>
                </c:pt>
                <c:pt idx="1056">
                  <c:v>7.5877011612160707</c:v>
                </c:pt>
                <c:pt idx="1057">
                  <c:v>7.5877011612160707</c:v>
                </c:pt>
                <c:pt idx="1058">
                  <c:v>7.5877011612160707</c:v>
                </c:pt>
                <c:pt idx="1059">
                  <c:v>7.5877011612160707</c:v>
                </c:pt>
                <c:pt idx="1060">
                  <c:v>7.6351243008919187</c:v>
                </c:pt>
                <c:pt idx="1061">
                  <c:v>7.6351243008919187</c:v>
                </c:pt>
                <c:pt idx="1062">
                  <c:v>7.6351243008919187</c:v>
                </c:pt>
                <c:pt idx="1063">
                  <c:v>7.6351243008919187</c:v>
                </c:pt>
                <c:pt idx="1064">
                  <c:v>7.6351243008919187</c:v>
                </c:pt>
                <c:pt idx="1065">
                  <c:v>7.6351243008919187</c:v>
                </c:pt>
                <c:pt idx="1066">
                  <c:v>7.6351243008919187</c:v>
                </c:pt>
                <c:pt idx="1067">
                  <c:v>7.6351243008919187</c:v>
                </c:pt>
                <c:pt idx="1068">
                  <c:v>7.6854503595239958</c:v>
                </c:pt>
                <c:pt idx="1069">
                  <c:v>7.6854503595239958</c:v>
                </c:pt>
                <c:pt idx="1070">
                  <c:v>7.6854503595239958</c:v>
                </c:pt>
                <c:pt idx="1071">
                  <c:v>7.6854503595239958</c:v>
                </c:pt>
                <c:pt idx="1072">
                  <c:v>7.6854503595239958</c:v>
                </c:pt>
                <c:pt idx="1073">
                  <c:v>7.6854503595239958</c:v>
                </c:pt>
                <c:pt idx="1074">
                  <c:v>7.7378782025072965</c:v>
                </c:pt>
                <c:pt idx="1075">
                  <c:v>7.7378782025072965</c:v>
                </c:pt>
                <c:pt idx="1076">
                  <c:v>7.7378782025072965</c:v>
                </c:pt>
                <c:pt idx="1077">
                  <c:v>7.7913931156946354</c:v>
                </c:pt>
                <c:pt idx="1078">
                  <c:v>7.8455500794301125</c:v>
                </c:pt>
                <c:pt idx="1079">
                  <c:v>7.8455500794301125</c:v>
                </c:pt>
                <c:pt idx="1080">
                  <c:v>7.8455500794301125</c:v>
                </c:pt>
                <c:pt idx="1081">
                  <c:v>7.8455500794301125</c:v>
                </c:pt>
                <c:pt idx="1082">
                  <c:v>7.8455500794301125</c:v>
                </c:pt>
                <c:pt idx="1083">
                  <c:v>7.8455500794301125</c:v>
                </c:pt>
                <c:pt idx="1084">
                  <c:v>7.8455500794301125</c:v>
                </c:pt>
                <c:pt idx="1085">
                  <c:v>7.8455500794301125</c:v>
                </c:pt>
                <c:pt idx="1086">
                  <c:v>7.8455500794301125</c:v>
                </c:pt>
                <c:pt idx="1087">
                  <c:v>7.8455500794301125</c:v>
                </c:pt>
                <c:pt idx="1088">
                  <c:v>7.8455500794301125</c:v>
                </c:pt>
                <c:pt idx="1089">
                  <c:v>7.8455500794301125</c:v>
                </c:pt>
                <c:pt idx="1090">
                  <c:v>7.8455500794301125</c:v>
                </c:pt>
                <c:pt idx="1091">
                  <c:v>7.8455500794301125</c:v>
                </c:pt>
                <c:pt idx="1092">
                  <c:v>7.9050263494256976</c:v>
                </c:pt>
                <c:pt idx="1093">
                  <c:v>7.9050263494256976</c:v>
                </c:pt>
                <c:pt idx="1094">
                  <c:v>7.9050263494256976</c:v>
                </c:pt>
                <c:pt idx="1095">
                  <c:v>7.9050263494256976</c:v>
                </c:pt>
                <c:pt idx="1096">
                  <c:v>7.9050263494256976</c:v>
                </c:pt>
                <c:pt idx="1097">
                  <c:v>7.9050263494256976</c:v>
                </c:pt>
                <c:pt idx="1098">
                  <c:v>7.9050263494256976</c:v>
                </c:pt>
                <c:pt idx="1099">
                  <c:v>7.9050263494256976</c:v>
                </c:pt>
                <c:pt idx="1100">
                  <c:v>7.9050263494256976</c:v>
                </c:pt>
                <c:pt idx="1101">
                  <c:v>7.9050263494256976</c:v>
                </c:pt>
                <c:pt idx="1102">
                  <c:v>7.9050263494256976</c:v>
                </c:pt>
                <c:pt idx="1103">
                  <c:v>7.9050263494256976</c:v>
                </c:pt>
                <c:pt idx="1104">
                  <c:v>7.9050263494256976</c:v>
                </c:pt>
                <c:pt idx="1105">
                  <c:v>7.9050263494256976</c:v>
                </c:pt>
                <c:pt idx="1106">
                  <c:v>7.9050263494256976</c:v>
                </c:pt>
                <c:pt idx="1107">
                  <c:v>7.9050263494256976</c:v>
                </c:pt>
                <c:pt idx="1108">
                  <c:v>7.9050263494256976</c:v>
                </c:pt>
                <c:pt idx="1109">
                  <c:v>7.9050263494256976</c:v>
                </c:pt>
                <c:pt idx="1110">
                  <c:v>7.9050263494256976</c:v>
                </c:pt>
                <c:pt idx="1111">
                  <c:v>7.98137353428032</c:v>
                </c:pt>
                <c:pt idx="1112">
                  <c:v>7.98137353428032</c:v>
                </c:pt>
                <c:pt idx="1113">
                  <c:v>7.98137353428032</c:v>
                </c:pt>
                <c:pt idx="1114">
                  <c:v>7.98137353428032</c:v>
                </c:pt>
                <c:pt idx="1115">
                  <c:v>7.98137353428032</c:v>
                </c:pt>
                <c:pt idx="1116">
                  <c:v>7.98137353428032</c:v>
                </c:pt>
                <c:pt idx="1117">
                  <c:v>7.98137353428032</c:v>
                </c:pt>
                <c:pt idx="1118">
                  <c:v>7.98137353428032</c:v>
                </c:pt>
                <c:pt idx="1119">
                  <c:v>7.98137353428032</c:v>
                </c:pt>
                <c:pt idx="1120">
                  <c:v>7.98137353428032</c:v>
                </c:pt>
                <c:pt idx="1121">
                  <c:v>7.98137353428032</c:v>
                </c:pt>
                <c:pt idx="1122">
                  <c:v>7.98137353428032</c:v>
                </c:pt>
                <c:pt idx="1123">
                  <c:v>7.98137353428032</c:v>
                </c:pt>
                <c:pt idx="1124">
                  <c:v>7.98137353428032</c:v>
                </c:pt>
                <c:pt idx="1125">
                  <c:v>7.98137353428032</c:v>
                </c:pt>
                <c:pt idx="1126">
                  <c:v>7.98137353428032</c:v>
                </c:pt>
                <c:pt idx="1127">
                  <c:v>7.98137353428032</c:v>
                </c:pt>
                <c:pt idx="1128">
                  <c:v>7.98137353428032</c:v>
                </c:pt>
                <c:pt idx="1129">
                  <c:v>7.98137353428032</c:v>
                </c:pt>
                <c:pt idx="1130">
                  <c:v>7.98137353428032</c:v>
                </c:pt>
                <c:pt idx="1131">
                  <c:v>7.98137353428032</c:v>
                </c:pt>
                <c:pt idx="1132">
                  <c:v>7.98137353428032</c:v>
                </c:pt>
                <c:pt idx="1133">
                  <c:v>7.98137353428032</c:v>
                </c:pt>
                <c:pt idx="1134">
                  <c:v>7.98137353428032</c:v>
                </c:pt>
                <c:pt idx="1135">
                  <c:v>7.98137353428032</c:v>
                </c:pt>
                <c:pt idx="1136">
                  <c:v>7.98137353428032</c:v>
                </c:pt>
                <c:pt idx="1137">
                  <c:v>7.98137353428032</c:v>
                </c:pt>
                <c:pt idx="1138">
                  <c:v>8.0818332223148595</c:v>
                </c:pt>
                <c:pt idx="1139">
                  <c:v>8.0818332223148595</c:v>
                </c:pt>
                <c:pt idx="1140">
                  <c:v>8.0818332223148595</c:v>
                </c:pt>
                <c:pt idx="1141">
                  <c:v>8.0818332223148595</c:v>
                </c:pt>
                <c:pt idx="1142">
                  <c:v>8.0818332223148595</c:v>
                </c:pt>
                <c:pt idx="1143">
                  <c:v>8.0818332223148595</c:v>
                </c:pt>
                <c:pt idx="1144">
                  <c:v>8.1928349763777142</c:v>
                </c:pt>
                <c:pt idx="1145">
                  <c:v>8.1928349763777142</c:v>
                </c:pt>
                <c:pt idx="1146">
                  <c:v>8.1928349763777142</c:v>
                </c:pt>
                <c:pt idx="1147">
                  <c:v>8.1928349763777142</c:v>
                </c:pt>
                <c:pt idx="1148">
                  <c:v>8.1928349763777142</c:v>
                </c:pt>
                <c:pt idx="1149">
                  <c:v>8.1928349763777142</c:v>
                </c:pt>
                <c:pt idx="1150">
                  <c:v>8.1928349763777142</c:v>
                </c:pt>
                <c:pt idx="1151">
                  <c:v>8.1928349763777142</c:v>
                </c:pt>
                <c:pt idx="1152">
                  <c:v>8.1928349763777142</c:v>
                </c:pt>
                <c:pt idx="1153">
                  <c:v>8.1928349763777142</c:v>
                </c:pt>
                <c:pt idx="1154">
                  <c:v>8.1928349763777142</c:v>
                </c:pt>
                <c:pt idx="1155">
                  <c:v>8.1928349763777142</c:v>
                </c:pt>
                <c:pt idx="1156">
                  <c:v>8.1928349763777142</c:v>
                </c:pt>
                <c:pt idx="1157">
                  <c:v>8.1928349763777142</c:v>
                </c:pt>
                <c:pt idx="1158">
                  <c:v>8.1928349763777142</c:v>
                </c:pt>
                <c:pt idx="1159">
                  <c:v>8.1928349763777142</c:v>
                </c:pt>
                <c:pt idx="1160">
                  <c:v>8.1928349763777142</c:v>
                </c:pt>
                <c:pt idx="1161">
                  <c:v>8.1928349763777142</c:v>
                </c:pt>
                <c:pt idx="1162">
                  <c:v>8.1928349763777142</c:v>
                </c:pt>
                <c:pt idx="1163">
                  <c:v>8.1928349763777142</c:v>
                </c:pt>
                <c:pt idx="1164">
                  <c:v>8.1928349763777142</c:v>
                </c:pt>
                <c:pt idx="1165">
                  <c:v>8.1928349763777142</c:v>
                </c:pt>
                <c:pt idx="1166">
                  <c:v>8.1928349763777142</c:v>
                </c:pt>
                <c:pt idx="1167">
                  <c:v>8.1928349763777142</c:v>
                </c:pt>
                <c:pt idx="1168">
                  <c:v>8.1928349763777142</c:v>
                </c:pt>
                <c:pt idx="1169">
                  <c:v>8.1928349763777142</c:v>
                </c:pt>
                <c:pt idx="1170">
                  <c:v>8.1928349763777142</c:v>
                </c:pt>
                <c:pt idx="1171">
                  <c:v>8.1928349763777142</c:v>
                </c:pt>
                <c:pt idx="1172">
                  <c:v>8.1928349763777142</c:v>
                </c:pt>
                <c:pt idx="1173">
                  <c:v>8.1928349763777142</c:v>
                </c:pt>
                <c:pt idx="1174">
                  <c:v>8.1928349763777142</c:v>
                </c:pt>
                <c:pt idx="1175">
                  <c:v>8.1928349763777142</c:v>
                </c:pt>
                <c:pt idx="1176">
                  <c:v>8.1928349763777142</c:v>
                </c:pt>
                <c:pt idx="1177">
                  <c:v>8.1928349763777142</c:v>
                </c:pt>
                <c:pt idx="1178">
                  <c:v>8.1928349763777142</c:v>
                </c:pt>
                <c:pt idx="1179">
                  <c:v>8.1928349763777142</c:v>
                </c:pt>
                <c:pt idx="1180">
                  <c:v>8.1928349763777142</c:v>
                </c:pt>
                <c:pt idx="1181">
                  <c:v>8.1928349763777142</c:v>
                </c:pt>
                <c:pt idx="1182">
                  <c:v>8.1928349763777142</c:v>
                </c:pt>
                <c:pt idx="1183">
                  <c:v>8.1928349763777142</c:v>
                </c:pt>
                <c:pt idx="1184">
                  <c:v>8.1928349763777142</c:v>
                </c:pt>
                <c:pt idx="1185">
                  <c:v>8.1928349763777142</c:v>
                </c:pt>
                <c:pt idx="1186">
                  <c:v>8.1928349763777142</c:v>
                </c:pt>
                <c:pt idx="1187">
                  <c:v>8.1928349763777142</c:v>
                </c:pt>
                <c:pt idx="1188">
                  <c:v>8.1928349763777142</c:v>
                </c:pt>
                <c:pt idx="1189">
                  <c:v>8.1928349763777142</c:v>
                </c:pt>
                <c:pt idx="1190">
                  <c:v>8.1928349763777142</c:v>
                </c:pt>
                <c:pt idx="1191">
                  <c:v>8.1928349763777142</c:v>
                </c:pt>
                <c:pt idx="1192">
                  <c:v>8.1928349763777142</c:v>
                </c:pt>
                <c:pt idx="1193">
                  <c:v>8.1928349763777142</c:v>
                </c:pt>
                <c:pt idx="1194">
                  <c:v>8.1928349763777142</c:v>
                </c:pt>
                <c:pt idx="1195">
                  <c:v>8.1928349763777142</c:v>
                </c:pt>
                <c:pt idx="1196">
                  <c:v>8.1928349763777142</c:v>
                </c:pt>
                <c:pt idx="1197">
                  <c:v>8.1928349763777142</c:v>
                </c:pt>
                <c:pt idx="1198">
                  <c:v>8.1928349763777142</c:v>
                </c:pt>
                <c:pt idx="1199">
                  <c:v>8.1928349763777142</c:v>
                </c:pt>
                <c:pt idx="1200">
                  <c:v>8.1928349763777142</c:v>
                </c:pt>
                <c:pt idx="1201">
                  <c:v>8.1928349763777142</c:v>
                </c:pt>
                <c:pt idx="1202">
                  <c:v>8.1928349763777142</c:v>
                </c:pt>
                <c:pt idx="1203">
                  <c:v>8.1928349763777142</c:v>
                </c:pt>
                <c:pt idx="1204">
                  <c:v>8.1928349763777142</c:v>
                </c:pt>
                <c:pt idx="1205">
                  <c:v>8.1928349763777142</c:v>
                </c:pt>
                <c:pt idx="1206">
                  <c:v>8.1928349763777142</c:v>
                </c:pt>
                <c:pt idx="1207">
                  <c:v>8.1928349763777142</c:v>
                </c:pt>
                <c:pt idx="1208">
                  <c:v>8.1928349763777142</c:v>
                </c:pt>
                <c:pt idx="1209">
                  <c:v>8.1928349763777142</c:v>
                </c:pt>
                <c:pt idx="1210">
                  <c:v>8.1928349763777142</c:v>
                </c:pt>
                <c:pt idx="1211">
                  <c:v>8.1928349763777142</c:v>
                </c:pt>
                <c:pt idx="1212">
                  <c:v>8.1928349763777142</c:v>
                </c:pt>
                <c:pt idx="1213">
                  <c:v>8.1928349763777142</c:v>
                </c:pt>
                <c:pt idx="1214">
                  <c:v>8.1928349763777142</c:v>
                </c:pt>
                <c:pt idx="1215">
                  <c:v>8.5955274384263696</c:v>
                </c:pt>
                <c:pt idx="1216">
                  <c:v>8.5955274384263696</c:v>
                </c:pt>
                <c:pt idx="1217">
                  <c:v>8.5955274384263696</c:v>
                </c:pt>
                <c:pt idx="1218">
                  <c:v>8.5955274384263696</c:v>
                </c:pt>
                <c:pt idx="1219">
                  <c:v>8.5955274384263696</c:v>
                </c:pt>
                <c:pt idx="1220">
                  <c:v>8.5955274384263696</c:v>
                </c:pt>
                <c:pt idx="1221">
                  <c:v>8.5955274384263696</c:v>
                </c:pt>
                <c:pt idx="1222">
                  <c:v>8.5955274384263696</c:v>
                </c:pt>
                <c:pt idx="1223">
                  <c:v>8.5955274384263696</c:v>
                </c:pt>
                <c:pt idx="1224">
                  <c:v>8.5955274384263696</c:v>
                </c:pt>
                <c:pt idx="1225">
                  <c:v>8.5955274384263696</c:v>
                </c:pt>
                <c:pt idx="1226">
                  <c:v>8.5955274384263696</c:v>
                </c:pt>
                <c:pt idx="1227">
                  <c:v>8.5955274384263696</c:v>
                </c:pt>
                <c:pt idx="1228">
                  <c:v>8.5955274384263696</c:v>
                </c:pt>
                <c:pt idx="1229">
                  <c:v>8.5955274384263696</c:v>
                </c:pt>
                <c:pt idx="1230">
                  <c:v>8.5955274384263696</c:v>
                </c:pt>
                <c:pt idx="1231">
                  <c:v>8.5955274384263696</c:v>
                </c:pt>
                <c:pt idx="1232">
                  <c:v>8.5955274384263696</c:v>
                </c:pt>
                <c:pt idx="1233">
                  <c:v>8.5955274384263696</c:v>
                </c:pt>
                <c:pt idx="1234">
                  <c:v>8.5955274384263696</c:v>
                </c:pt>
                <c:pt idx="1235">
                  <c:v>8.5955274384263696</c:v>
                </c:pt>
                <c:pt idx="1236">
                  <c:v>8.5955274384263696</c:v>
                </c:pt>
                <c:pt idx="1237">
                  <c:v>8.5955274384263696</c:v>
                </c:pt>
                <c:pt idx="1238">
                  <c:v>8.5955274384263696</c:v>
                </c:pt>
                <c:pt idx="1239">
                  <c:v>8.5955274384263696</c:v>
                </c:pt>
                <c:pt idx="1240">
                  <c:v>8.5955274384263696</c:v>
                </c:pt>
                <c:pt idx="1241">
                  <c:v>8.5955274384263696</c:v>
                </c:pt>
                <c:pt idx="1242">
                  <c:v>8.5955274384263696</c:v>
                </c:pt>
                <c:pt idx="1243">
                  <c:v>8.5955274384263696</c:v>
                </c:pt>
                <c:pt idx="1244">
                  <c:v>8.5955274384263696</c:v>
                </c:pt>
                <c:pt idx="1245">
                  <c:v>8.5955274384263696</c:v>
                </c:pt>
                <c:pt idx="1246">
                  <c:v>8.5955274384263696</c:v>
                </c:pt>
                <c:pt idx="1247">
                  <c:v>8.5955274384263696</c:v>
                </c:pt>
                <c:pt idx="1248">
                  <c:v>8.5955274384263696</c:v>
                </c:pt>
                <c:pt idx="1249">
                  <c:v>8.5955274384263696</c:v>
                </c:pt>
                <c:pt idx="1250">
                  <c:v>8.5955274384263696</c:v>
                </c:pt>
                <c:pt idx="1251">
                  <c:v>8.5955274384263696</c:v>
                </c:pt>
                <c:pt idx="1252">
                  <c:v>8.5955274384263696</c:v>
                </c:pt>
                <c:pt idx="1253">
                  <c:v>8.5955274384263696</c:v>
                </c:pt>
                <c:pt idx="1254">
                  <c:v>8.5955274384263696</c:v>
                </c:pt>
                <c:pt idx="1255">
                  <c:v>8.5955274384263696</c:v>
                </c:pt>
                <c:pt idx="1256">
                  <c:v>8.5955274384263696</c:v>
                </c:pt>
                <c:pt idx="1257">
                  <c:v>8.5955274384263696</c:v>
                </c:pt>
                <c:pt idx="1258">
                  <c:v>8.5955274384263696</c:v>
                </c:pt>
                <c:pt idx="1259">
                  <c:v>8.5955274384263696</c:v>
                </c:pt>
                <c:pt idx="1260">
                  <c:v>8.5955274384263696</c:v>
                </c:pt>
                <c:pt idx="1261">
                  <c:v>8.5955274384263696</c:v>
                </c:pt>
                <c:pt idx="1262">
                  <c:v>8.5955274384263696</c:v>
                </c:pt>
                <c:pt idx="1263">
                  <c:v>8.5955274384263696</c:v>
                </c:pt>
                <c:pt idx="1264">
                  <c:v>8.5955274384263696</c:v>
                </c:pt>
                <c:pt idx="1265">
                  <c:v>8.5955274384263696</c:v>
                </c:pt>
                <c:pt idx="1266">
                  <c:v>8.5955274384263696</c:v>
                </c:pt>
                <c:pt idx="1267">
                  <c:v>8.5955274384263696</c:v>
                </c:pt>
                <c:pt idx="1268">
                  <c:v>8.5955274384263696</c:v>
                </c:pt>
                <c:pt idx="1269">
                  <c:v>8.5955274384263696</c:v>
                </c:pt>
                <c:pt idx="1270">
                  <c:v>8.5955274384263696</c:v>
                </c:pt>
                <c:pt idx="1271">
                  <c:v>8.5955274384263696</c:v>
                </c:pt>
                <c:pt idx="1272">
                  <c:v>8.5955274384263696</c:v>
                </c:pt>
                <c:pt idx="1273">
                  <c:v>8.5955274384263696</c:v>
                </c:pt>
                <c:pt idx="1274">
                  <c:v>8.5955274384263696</c:v>
                </c:pt>
                <c:pt idx="1275">
                  <c:v>8.5955274384263696</c:v>
                </c:pt>
                <c:pt idx="1276">
                  <c:v>8.5955274384263696</c:v>
                </c:pt>
                <c:pt idx="1277">
                  <c:v>8.5955274384263696</c:v>
                </c:pt>
                <c:pt idx="1278">
                  <c:v>8.5955274384263696</c:v>
                </c:pt>
                <c:pt idx="1279">
                  <c:v>8.5955274384263696</c:v>
                </c:pt>
                <c:pt idx="1280">
                  <c:v>8.5955274384263696</c:v>
                </c:pt>
                <c:pt idx="1281">
                  <c:v>8.5955274384263696</c:v>
                </c:pt>
                <c:pt idx="1282">
                  <c:v>8.5955274384263696</c:v>
                </c:pt>
                <c:pt idx="1283">
                  <c:v>8.5955274384263696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849-4079-B481-B0C8E627F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500160"/>
        <c:axId val="1033505408"/>
      </c:scatterChart>
      <c:valAx>
        <c:axId val="1033500160"/>
        <c:scaling>
          <c:orientation val="minMax"/>
          <c:max val="49"/>
          <c:min val="0"/>
        </c:scaling>
        <c:delete val="0"/>
        <c:axPos val="b"/>
        <c:numFmt formatCode="0" sourceLinked="1"/>
        <c:majorTickMark val="out"/>
        <c:minorTickMark val="none"/>
        <c:tickLblPos val="low"/>
        <c:spPr>
          <a:noFill/>
          <a:ln w="19050" cap="sq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33505408"/>
        <c:crosses val="autoZero"/>
        <c:crossBetween val="midCat"/>
        <c:majorUnit val="6"/>
      </c:valAx>
      <c:valAx>
        <c:axId val="1033505408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sq">
            <a:solidFill>
              <a:srgbClr val="001965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33500160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accent1"/>
          </a:solidFill>
          <a:latin typeface="+mn-lt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6A453-9331-624A-9410-B18A8A2DE85D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F7F1-BE35-6D4B-BD35-58C3DD62DB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53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26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62305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defTabSz="1219170">
              <a:buClr>
                <a:srgbClr val="001965"/>
              </a:buClr>
              <a:buNone/>
            </a:pPr>
            <a:endParaRPr lang="en-GB" sz="1200" baseline="30000">
              <a:solidFill>
                <a:srgbClr val="002060"/>
              </a:solidFill>
              <a:latin typeface="Verdan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AD52E-1D6A-43F7-88AC-109F45434CB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7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8593">
              <a:defRPr/>
            </a:pPr>
            <a:r>
              <a:rPr lang="en-CA" b="1" dirty="0"/>
              <a:t>References:</a:t>
            </a:r>
          </a:p>
          <a:p>
            <a:pPr defTabSz="908593">
              <a:defRPr/>
            </a:pPr>
            <a:r>
              <a:rPr lang="en-CA" dirty="0"/>
              <a:t>14.2.2 </a:t>
            </a:r>
            <a:r>
              <a:rPr lang="en-GB" dirty="0"/>
              <a:t>Body weight (kg) by week - descriptive statistics - in-trial - full analysis set</a:t>
            </a:r>
            <a:endParaRPr lang="en-CA" dirty="0"/>
          </a:p>
          <a:p>
            <a:pPr defTabSz="908593">
              <a:defRPr/>
            </a:pPr>
            <a:r>
              <a:rPr lang="en-CA" dirty="0"/>
              <a:t>14.2.8 </a:t>
            </a:r>
            <a:r>
              <a:rPr lang="en-GB" dirty="0"/>
              <a:t>Body weight change from baseline by week - mean plot - treatment policy estimand - full analysis set, </a:t>
            </a:r>
            <a:r>
              <a:rPr lang="en-GB" b="1" dirty="0" err="1"/>
              <a:t>fmeanbwchbit</a:t>
            </a:r>
            <a:r>
              <a:rPr lang="en-GB" b="1" dirty="0"/>
              <a:t>. xlsx</a:t>
            </a:r>
          </a:p>
          <a:p>
            <a:pPr marL="0" marR="0" lvl="0" indent="0" algn="l" defTabSz="9085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CA" dirty="0">
                <a:solidFill>
                  <a:srgbClr val="FF0000"/>
                </a:solidFill>
              </a:rPr>
              <a:t>14.2.19 </a:t>
            </a:r>
            <a:r>
              <a:rPr lang="en-GB" dirty="0">
                <a:solidFill>
                  <a:srgbClr val="FF0000"/>
                </a:solidFill>
              </a:rPr>
              <a:t>Body weight change from baseline by week - mean plot - hypothetical estimand - full analysis set, </a:t>
            </a:r>
            <a:r>
              <a:rPr lang="en-GB" b="1" dirty="0" err="1">
                <a:solidFill>
                  <a:srgbClr val="FF0000"/>
                </a:solidFill>
              </a:rPr>
              <a:t>fmeanbwchbot</a:t>
            </a:r>
            <a:r>
              <a:rPr lang="en-GB" b="1" dirty="0">
                <a:solidFill>
                  <a:srgbClr val="FF0000"/>
                </a:solidFill>
              </a:rPr>
              <a:t>. xlsx</a:t>
            </a:r>
            <a:endParaRPr lang="en-CA" b="1" dirty="0">
              <a:solidFill>
                <a:srgbClr val="FF0000"/>
              </a:solidFill>
            </a:endParaRPr>
          </a:p>
          <a:p>
            <a:pPr defTabSz="908593">
              <a:defRPr/>
            </a:pPr>
            <a:r>
              <a:rPr lang="en-CA" b="0" dirty="0"/>
              <a:t>14.2.9 </a:t>
            </a:r>
            <a:r>
              <a:rPr lang="en-GB" dirty="0"/>
              <a:t>Body weight (%) change from baseline to week 68 - primary analysis - treatment policy estimand - full analysis set</a:t>
            </a:r>
            <a:endParaRPr lang="en-CA" b="0" dirty="0"/>
          </a:p>
          <a:p>
            <a:pPr defTabSz="918606">
              <a:defRPr/>
            </a:pPr>
            <a:r>
              <a:rPr lang="en-CA" dirty="0"/>
              <a:t>14.2.10 </a:t>
            </a:r>
            <a:r>
              <a:rPr lang="en-GB" dirty="0"/>
              <a:t>Body weight (%) change from baseline to week 68 - bar plot - treatment policy estimand - full analysis set, </a:t>
            </a:r>
            <a:r>
              <a:rPr lang="en-GB" b="1" dirty="0"/>
              <a:t>fbarbwchbitpct.png</a:t>
            </a:r>
          </a:p>
          <a:p>
            <a:pPr>
              <a:buNone/>
            </a:pPr>
            <a:r>
              <a:rPr lang="en-CA" dirty="0"/>
              <a:t>14.2.21 </a:t>
            </a:r>
            <a:r>
              <a:rPr lang="en-GB" dirty="0"/>
              <a:t>Body weight (%) change from baseline to week 68 - bar plot - hypothetical estimand - full analysis set, </a:t>
            </a:r>
            <a:r>
              <a:rPr lang="en-GB" b="1" dirty="0"/>
              <a:t>fbarbwchbotpct.png</a:t>
            </a:r>
          </a:p>
          <a:p>
            <a:r>
              <a:rPr lang="en-CA" b="0" dirty="0"/>
              <a:t>14.2.20 Body weight (%) change from baseline to week 68 – statistical analysis – hypothetical estimand – full analysis set</a:t>
            </a:r>
          </a:p>
          <a:p>
            <a:endParaRPr lang="en-CA" b="0" dirty="0"/>
          </a:p>
          <a:p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intention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-to-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treat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principle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defines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that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 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every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patient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randomized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 to the clinical study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should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enter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primary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analysis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.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Accordingly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,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patients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who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drop out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prematurely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, are non-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compliant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to the study treatment, or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even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take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wrong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study treatment, are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included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in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primary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analysis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within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respective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treatment group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they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have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been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assigned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to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randomization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(“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randomized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”).</a:t>
            </a:r>
          </a:p>
          <a:p>
            <a:endParaRPr lang="it-IT" b="0" i="0" u="none" strike="noStrike" dirty="0">
              <a:solidFill>
                <a:srgbClr val="4C4C4C"/>
              </a:solidFill>
              <a:effectLst/>
              <a:latin typeface="PT Sans" panose="020B0503020203020204" pitchFamily="34" charset="77"/>
            </a:endParaRPr>
          </a:p>
          <a:p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While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an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analysis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according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to the ITT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principle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aims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to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preserve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original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randomization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and to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avoid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potential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bias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due to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exclusion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of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patients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,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aim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of a per-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protocol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(PP)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analysis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to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identify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a 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treatment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effect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which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would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occur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under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optimal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conditions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; i.e. to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answer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question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: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what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effect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if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patients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are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fully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compliant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?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Therefore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, some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patients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(from the full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analysis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set)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need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to be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excluded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from the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population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used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for the PP </a:t>
            </a:r>
            <a:r>
              <a:rPr lang="it-IT" b="0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analysis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 (</a:t>
            </a:r>
            <a:r>
              <a:rPr lang="it-IT" b="1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PP </a:t>
            </a:r>
            <a:r>
              <a:rPr lang="it-IT" b="1" i="0" u="none" strike="noStrike" dirty="0" err="1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population</a:t>
            </a:r>
            <a:r>
              <a:rPr lang="it-IT" b="0" i="0" u="none" strike="noStrike" dirty="0">
                <a:solidFill>
                  <a:srgbClr val="4C4C4C"/>
                </a:solidFill>
                <a:effectLst/>
                <a:latin typeface="PT Sans" panose="020B0503020203020204" pitchFamily="34" charset="77"/>
              </a:rPr>
              <a:t>).</a:t>
            </a:r>
            <a:endParaRPr lang="it-IT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06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3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508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9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69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741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33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</a:p>
          <a:p>
            <a:pPr marL="171450" indent="-171450">
              <a:buFontTx/>
              <a:buChar char="-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grasso mammario, 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grasso intermuscolare ed intramuscolare,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grasso timico, grasso midollare, grasso pericardico, grasso perivascolare, grasso retro-orbitario, (grasso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perigonadico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 topo)</a:t>
            </a:r>
          </a:p>
          <a:p>
            <a:pPr marL="171450" indent="-171450">
              <a:buFontTx/>
              <a:buChar char="-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steatosi epatica, cardiaca, muscolare, tiroidea, beta-cellulare…(grasso ectopico)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A shows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adipose-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sagittal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(center)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beige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subcutane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Panel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CT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(right),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with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adipose-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Orange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subcutaneous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 retro-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peritoneal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mesenteric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sum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body. </a:t>
            </a:r>
          </a:p>
          <a:p>
            <a:endParaRPr lang="it-IT" sz="105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B shows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sz="1050" dirty="0">
              <a:effectLst/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02325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408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022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6F7F1-BE35-6D4B-BD35-58C3DD62DB6B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583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403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367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632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733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060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300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</a:p>
          <a:p>
            <a:pPr marL="171450" indent="-171450">
              <a:buFontTx/>
              <a:buChar char="-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grasso mammario, </a:t>
            </a:r>
            <a:r>
              <a:rPr lang="it-I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grasso intermuscolare ed intramuscolare,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grasso timico, grasso midollare, grasso pericardico, grasso perivascolare, grasso retro-orbitario, (grasso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perigonadico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 topo)</a:t>
            </a:r>
          </a:p>
          <a:p>
            <a:pPr marL="171450" indent="-171450">
              <a:buFontTx/>
              <a:buChar char="-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steatosi epatica, cardiaca, muscolare, tiroidea, beta-cellulare…(grasso ectopico)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A shows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adipose-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sagittal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(center)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beige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subcutane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Panel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CT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(right),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with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adipose-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Orange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subcutaneous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green retro-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peritoneal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mesenteric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sum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body. </a:t>
            </a:r>
          </a:p>
          <a:p>
            <a:endParaRPr lang="it-IT" sz="105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 B shows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sz="1050" dirty="0">
              <a:effectLst/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57250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713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89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179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67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3989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MESSAGGI:</a:t>
            </a:r>
          </a:p>
          <a:p>
            <a:pPr marL="171450" indent="-171450">
              <a:buFontTx/>
              <a:buChar char="-"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l’organo adiposo è composto non soltanto da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adipociti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 anche da cellule progenitrici, macrofagi, linfociti, cellule endoteliali)</a:t>
            </a:r>
          </a:p>
          <a:p>
            <a:pPr marL="171450" indent="-171450">
              <a:buFontTx/>
              <a:buChar char="-"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l’organo adiposo è la più grande e complessa ghiandola endocrina dell’organismo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stress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diverse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expenditure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appetite control,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homeostasis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energy-storing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thermogenic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beige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secrete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peptides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exosomal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microRNAs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Some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targets;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adiponectin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receptors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multiple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receptors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promiscuous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tissue-derived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cover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versus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thermogenic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disease.Adipocytes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stress,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modulate diverse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physiological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tissue-derived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diseases.Key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pointsWhite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secrete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peptide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bioactive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RNA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(paracrine)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(endocrine)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brain,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pancreatic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skeletal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Production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status of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appetite,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thermogenesis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metabolism.Many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peptides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endothelial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immune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ascertain.In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secrete endocrine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homeostasis.In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hypertrophic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adipose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tissue-resident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immune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accelerate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proinflammatory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disease.Preclinical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signalling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lipokines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cardiometabolic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8955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400" b="1" i="0" dirty="0">
                <a:solidFill>
                  <a:srgbClr val="282828"/>
                </a:solidFill>
                <a:effectLst/>
                <a:latin typeface="ThinSpaceFallback"/>
              </a:rPr>
              <a:t>Figure 1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. Adipose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tissue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resident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and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infiltrating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immune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cells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activity in health and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disease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.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Significant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crosstalk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exists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among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adipocytes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adipokines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and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resident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and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infiltrating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innate and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adaptive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immune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cells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.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Metabolic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disease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conditions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modulate the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adipokine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profile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and immune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cell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activity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leading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to the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observed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chronic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low-grade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inflammation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. Pathways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involved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in AT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homeostasis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are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depicted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in black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arrows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while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those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activated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by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metabolic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dysfunction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are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shown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in red. B Cell, B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Lymphocyte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Breg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Cells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Regulatory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B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Lymphocyte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CCL11, C-C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motif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chemokine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11; CD1d, Cluster of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Differentiation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1d;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cDC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Conventional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Dendritic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Cell; FFA, Free Fatty Acids; IFN</a:t>
            </a:r>
            <a:r>
              <a:rPr lang="el-GR" sz="1400" b="0" i="0" dirty="0">
                <a:solidFill>
                  <a:srgbClr val="282828"/>
                </a:solidFill>
                <a:effectLst/>
                <a:latin typeface="ThinSpaceFallback"/>
              </a:rPr>
              <a:t>γ, 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Interferon Gamma; IgG,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Immunoglobulin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G; IL,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Interleukin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ILC, Innate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Lymphoid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Cell;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iNKT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Cell,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Invariant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Natural Killer T Cell; LTB4,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Leukotriene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B4; NET,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Neutrophil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Extracellular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Trap; NF-</a:t>
            </a:r>
            <a:r>
              <a:rPr lang="el-GR" sz="1400" b="0" i="0" dirty="0">
                <a:solidFill>
                  <a:srgbClr val="282828"/>
                </a:solidFill>
                <a:effectLst/>
                <a:latin typeface="ThinSpaceFallback"/>
              </a:rPr>
              <a:t>κ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B,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Nuclear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Factor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Kapp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-light-chain-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enhancer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of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Activated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B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cells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NLRP3, NLR Family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Pyrin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Domain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Containing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3; NO,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Nitric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Oxide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pDC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Plasmacytoid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Dendritic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Cell; ROS,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Reactive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Oxygen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Species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T Cell, T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Lymphocyte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TGF-</a:t>
            </a:r>
            <a:r>
              <a:rPr lang="el-GR" sz="1400" b="0" i="0" dirty="0">
                <a:solidFill>
                  <a:srgbClr val="282828"/>
                </a:solidFill>
                <a:effectLst/>
                <a:latin typeface="ThinSpaceFallback"/>
              </a:rPr>
              <a:t>β,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Transforming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Growth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Factor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Beta;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Th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Cell,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Helper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T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Lymphocyte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; TLR,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Toll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Like Receptor; TNF</a:t>
            </a:r>
            <a:r>
              <a:rPr lang="el-GR" sz="1400" b="0" i="0" dirty="0">
                <a:solidFill>
                  <a:srgbClr val="282828"/>
                </a:solidFill>
                <a:effectLst/>
                <a:latin typeface="ThinSpaceFallback"/>
              </a:rPr>
              <a:t>α,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Tumor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Necrosis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Factor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Alpha;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Treg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,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Regulatory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 T </a:t>
            </a:r>
            <a:r>
              <a:rPr lang="it-IT" sz="1400" b="0" i="0" dirty="0" err="1">
                <a:solidFill>
                  <a:srgbClr val="282828"/>
                </a:solidFill>
                <a:effectLst/>
                <a:latin typeface="ThinSpaceFallback"/>
              </a:rPr>
              <a:t>Lymphocyte</a:t>
            </a:r>
            <a:r>
              <a:rPr lang="it-IT" sz="1400" b="0" i="0" dirty="0">
                <a:solidFill>
                  <a:srgbClr val="282828"/>
                </a:solidFill>
                <a:effectLst/>
                <a:latin typeface="ThinSpaceFallback"/>
              </a:rPr>
              <a:t>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4994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Questa slide riassume i punti chiave della consensus EASO 2024. Definisce l’obesità come malattia cronica basata sull’adiposità, integra valutazioni antropometriche e cliniche, sottolinea il WtHR &gt; 0,5 come marker di adiposità viscerale, e propone una stadiazione basata sulla gravità. Il trattamento è multidimensionale e personalizzato, con obiettivi oltre la perdita di peso.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491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Questa slide riassume i punti chiave del documento 2025 sulla definizione e criteri diagnostici di obesità clinica. Si evidenzia come il BMI da solo sia inadeguato per la diagnosi, proponendo la distinzione tra obesità preclinica e clinica. La diagnosi richiede la conferma dell’eccesso di grasso corporeo con misure corporee o metodi diretti come la DEXA. La gestione si differenzia tra le due categorie, con obiettivi di riduzione del rischio nella fase preclinica e di miglioramento funzionale nella fase clinica. Il successo terapeutico viene valutato sulla base del miglioramento clinico, non solo sulla perdita di peso.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12818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3CC89-8F8C-CD45-A580-F7E6CAE2276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2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3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07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93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125000"/>
              <a:buFont typeface="Wingdings" panose="05000000000000000000" pitchFamily="2" charset="2"/>
              <a:buChar char="§"/>
              <a:defRPr sz="2400"/>
            </a:lvl1pPr>
            <a:lvl2pPr marL="742950" indent="-285750">
              <a:buSzPct val="125000"/>
              <a:buFont typeface="Arial" panose="020B0604020202020204" pitchFamily="34" charset="0"/>
              <a:buChar char="−"/>
              <a:defRPr sz="2200"/>
            </a:lvl2pPr>
            <a:lvl3pPr marL="1143000" indent="-228600">
              <a:buSzPct val="125000"/>
              <a:buFont typeface="Arial" panose="020B0604020202020204" pitchFamily="34" charset="0"/>
              <a:buChar char="•"/>
              <a:defRPr sz="2000"/>
            </a:lvl3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8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26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837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6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2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1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1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5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4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E6015-CFE1-0C47-9AA3-913183D183D1}" type="datetimeFigureOut">
              <a:rPr lang="it-IT" smtClean="0"/>
              <a:t>26/09/2025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242F2-6F2D-F748-81A4-6553A70A69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5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aifa.gov.it/trova-farmaco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6">
            <a:extLst>
              <a:ext uri="{FF2B5EF4-FFF2-40B4-BE49-F238E27FC236}">
                <a16:creationId xmlns:a16="http://schemas.microsoft.com/office/drawing/2014/main" id="{C0E8D2ED-C775-41AD-086F-28F7FDE57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8770" y="2905869"/>
            <a:ext cx="7423230" cy="76257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Davide Brancato</a:t>
            </a:r>
          </a:p>
        </p:txBody>
      </p:sp>
      <p:sp>
        <p:nvSpPr>
          <p:cNvPr id="4" name="Sottotitolo 6">
            <a:extLst>
              <a:ext uri="{FF2B5EF4-FFF2-40B4-BE49-F238E27FC236}">
                <a16:creationId xmlns:a16="http://schemas.microsoft.com/office/drawing/2014/main" id="{3E1C973D-177A-3120-C5FA-8ED574FC5BCC}"/>
              </a:ext>
            </a:extLst>
          </p:cNvPr>
          <p:cNvSpPr txBox="1">
            <a:spLocks/>
          </p:cNvSpPr>
          <p:nvPr/>
        </p:nvSpPr>
        <p:spPr>
          <a:xfrm>
            <a:off x="4768770" y="4915609"/>
            <a:ext cx="7465670" cy="19423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UOC Medicina Interna</a:t>
            </a:r>
          </a:p>
          <a:p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di II livello </a:t>
            </a:r>
          </a:p>
          <a:p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il Trattamento Integrato dell’Obesità dell’adulto</a:t>
            </a:r>
          </a:p>
          <a:p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DI CURA CANDELA</a:t>
            </a:r>
          </a:p>
          <a:p>
            <a:r>
              <a:rPr lang="it-IT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Palermo</a:t>
            </a:r>
          </a:p>
          <a:p>
            <a:endParaRPr lang="it-IT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testo, schermata, Pagina Web, Sito Web&#10;&#10;Descrizione generata automaticamente">
            <a:extLst>
              <a:ext uri="{FF2B5EF4-FFF2-40B4-BE49-F238E27FC236}">
                <a16:creationId xmlns:a16="http://schemas.microsoft.com/office/drawing/2014/main" id="{2E4C5C29-3EFB-903C-F4D5-A99BE24AE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74" r="10243" b="16539"/>
          <a:stretch/>
        </p:blipFill>
        <p:spPr>
          <a:xfrm>
            <a:off x="0" y="0"/>
            <a:ext cx="4768770" cy="6873206"/>
          </a:xfrm>
          <a:prstGeom prst="rect">
            <a:avLst/>
          </a:prstGeom>
        </p:spPr>
      </p:pic>
      <p:sp>
        <p:nvSpPr>
          <p:cNvPr id="7" name="Sottotitolo 6">
            <a:extLst>
              <a:ext uri="{FF2B5EF4-FFF2-40B4-BE49-F238E27FC236}">
                <a16:creationId xmlns:a16="http://schemas.microsoft.com/office/drawing/2014/main" id="{821F3529-F326-3621-25B8-F98785F6EC65}"/>
              </a:ext>
            </a:extLst>
          </p:cNvPr>
          <p:cNvSpPr txBox="1">
            <a:spLocks/>
          </p:cNvSpPr>
          <p:nvPr/>
        </p:nvSpPr>
        <p:spPr>
          <a:xfrm>
            <a:off x="4768770" y="729205"/>
            <a:ext cx="7423230" cy="1655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>
                <a:solidFill>
                  <a:srgbClr val="FEC8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PCOS e infertilità in pazienti obese trattate con analoghi del GLP-1</a:t>
            </a:r>
          </a:p>
        </p:txBody>
      </p:sp>
    </p:spTree>
    <p:extLst>
      <p:ext uri="{BB962C8B-B14F-4D97-AF65-F5344CB8AC3E}">
        <p14:creationId xmlns:p14="http://schemas.microsoft.com/office/powerpoint/2010/main" val="31818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Up Arrow 49">
            <a:extLst>
              <a:ext uri="{FF2B5EF4-FFF2-40B4-BE49-F238E27FC236}">
                <a16:creationId xmlns:a16="http://schemas.microsoft.com/office/drawing/2014/main" id="{AB43C97C-79F5-99AD-6AE0-402E350736EB}"/>
              </a:ext>
            </a:extLst>
          </p:cNvPr>
          <p:cNvSpPr/>
          <p:nvPr/>
        </p:nvSpPr>
        <p:spPr>
          <a:xfrm rot="10800000" flipV="1">
            <a:off x="2630905" y="1601948"/>
            <a:ext cx="6400799" cy="976632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82881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Organo adiposo come modulatore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dell’omeostasi riproduttiva – ruolo della leptina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9301" y="6175075"/>
            <a:ext cx="27863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/>
              <a:t>🟡 Adipose tissue</a:t>
            </a:r>
          </a:p>
        </p:txBody>
      </p:sp>
      <p:sp>
        <p:nvSpPr>
          <p:cNvPr id="17" name="Oval 1028">
            <a:extLst>
              <a:ext uri="{FF2B5EF4-FFF2-40B4-BE49-F238E27FC236}">
                <a16:creationId xmlns:a16="http://schemas.microsoft.com/office/drawing/2014/main" id="{9DAD7671-1A6E-01F1-F8C2-542635C8DC97}"/>
              </a:ext>
            </a:extLst>
          </p:cNvPr>
          <p:cNvSpPr/>
          <p:nvPr/>
        </p:nvSpPr>
        <p:spPr>
          <a:xfrm>
            <a:off x="3496103" y="2547274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D8254-FF7D-89E3-C6A3-9961E7217ABA}"/>
              </a:ext>
            </a:extLst>
          </p:cNvPr>
          <p:cNvSpPr txBox="1"/>
          <p:nvPr/>
        </p:nvSpPr>
        <p:spPr>
          <a:xfrm>
            <a:off x="9265848" y="4561431"/>
            <a:ext cx="2147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Arcuate Nucleus (ARC)</a:t>
            </a:r>
          </a:p>
        </p:txBody>
      </p:sp>
      <p:sp>
        <p:nvSpPr>
          <p:cNvPr id="21" name="Oval 1028">
            <a:extLst>
              <a:ext uri="{FF2B5EF4-FFF2-40B4-BE49-F238E27FC236}">
                <a16:creationId xmlns:a16="http://schemas.microsoft.com/office/drawing/2014/main" id="{64B2A749-08DA-F897-6E41-8386FAB8FBD7}"/>
              </a:ext>
            </a:extLst>
          </p:cNvPr>
          <p:cNvSpPr/>
          <p:nvPr/>
        </p:nvSpPr>
        <p:spPr>
          <a:xfrm>
            <a:off x="3569447" y="4387172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22" name="Oval 1029">
            <a:extLst>
              <a:ext uri="{FF2B5EF4-FFF2-40B4-BE49-F238E27FC236}">
                <a16:creationId xmlns:a16="http://schemas.microsoft.com/office/drawing/2014/main" id="{FEDF9216-9CFE-B2AB-89FD-43D6A2A493B0}"/>
              </a:ext>
            </a:extLst>
          </p:cNvPr>
          <p:cNvSpPr/>
          <p:nvPr/>
        </p:nvSpPr>
        <p:spPr>
          <a:xfrm>
            <a:off x="3333604" y="4600740"/>
            <a:ext cx="5010625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it-IT" sz="1600" dirty="0" err="1">
                <a:solidFill>
                  <a:schemeClr val="bg1"/>
                </a:solidFill>
              </a:rPr>
              <a:t>Kisspeptin</a:t>
            </a:r>
            <a:r>
              <a:rPr lang="it-IT" sz="1600" dirty="0">
                <a:solidFill>
                  <a:schemeClr val="bg1"/>
                </a:solidFill>
              </a:rPr>
              <a:t>/</a:t>
            </a:r>
            <a:r>
              <a:rPr lang="it-IT" sz="1600" dirty="0" err="1">
                <a:solidFill>
                  <a:schemeClr val="bg1"/>
                </a:solidFill>
              </a:rPr>
              <a:t>Neurokinin</a:t>
            </a:r>
            <a:r>
              <a:rPr lang="it-IT" sz="1600" dirty="0">
                <a:solidFill>
                  <a:schemeClr val="bg1"/>
                </a:solidFill>
              </a:rPr>
              <a:t> B /</a:t>
            </a:r>
            <a:r>
              <a:rPr lang="it-IT" sz="1600" dirty="0" err="1">
                <a:solidFill>
                  <a:schemeClr val="bg1"/>
                </a:solidFill>
              </a:rPr>
              <a:t>Dynorphin</a:t>
            </a:r>
            <a:r>
              <a:rPr lang="it-IT" sz="1600" dirty="0">
                <a:solidFill>
                  <a:schemeClr val="bg1"/>
                </a:solidFill>
              </a:rPr>
              <a:t> (</a:t>
            </a:r>
            <a:r>
              <a:rPr lang="en-GB" sz="1600" dirty="0" err="1">
                <a:solidFill>
                  <a:schemeClr val="bg1"/>
                </a:solidFill>
                <a:cs typeface="Arial" charset="0"/>
              </a:rPr>
              <a:t>KNDy</a:t>
            </a:r>
            <a:r>
              <a:rPr lang="en-GB" sz="1600" dirty="0">
                <a:solidFill>
                  <a:schemeClr val="bg1"/>
                </a:solidFill>
                <a:cs typeface="Arial" charset="0"/>
              </a:rPr>
              <a:t>) Neurons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E89A5ACA-EDE7-EABF-A139-EAABCD4A2D3F}"/>
              </a:ext>
            </a:extLst>
          </p:cNvPr>
          <p:cNvSpPr txBox="1"/>
          <p:nvPr/>
        </p:nvSpPr>
        <p:spPr>
          <a:xfrm>
            <a:off x="9735220" y="2653021"/>
            <a:ext cx="1208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Median </a:t>
            </a:r>
          </a:p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Eminence</a:t>
            </a:r>
          </a:p>
        </p:txBody>
      </p:sp>
      <p:sp>
        <p:nvSpPr>
          <p:cNvPr id="31" name="Oval 1029">
            <a:extLst>
              <a:ext uri="{FF2B5EF4-FFF2-40B4-BE49-F238E27FC236}">
                <a16:creationId xmlns:a16="http://schemas.microsoft.com/office/drawing/2014/main" id="{8E169EF3-19FA-5917-EB50-234ED5E45C35}"/>
              </a:ext>
            </a:extLst>
          </p:cNvPr>
          <p:cNvSpPr/>
          <p:nvPr/>
        </p:nvSpPr>
        <p:spPr>
          <a:xfrm>
            <a:off x="4957762" y="2773269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MCR-4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5981C17E-9F15-A333-523D-6D4D114F3A17}"/>
              </a:ext>
            </a:extLst>
          </p:cNvPr>
          <p:cNvSpPr txBox="1"/>
          <p:nvPr/>
        </p:nvSpPr>
        <p:spPr>
          <a:xfrm>
            <a:off x="3990613" y="1911621"/>
            <a:ext cx="36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 </a:t>
            </a:r>
            <a:r>
              <a:rPr lang="en-GB" sz="2400" dirty="0">
                <a:solidFill>
                  <a:srgbClr val="FFC000"/>
                </a:solidFill>
                <a:cs typeface="Arial" charset="0"/>
              </a:rPr>
              <a:t>GnRH (and LH) </a:t>
            </a:r>
            <a:r>
              <a:rPr lang="en-GB" sz="2400" dirty="0" err="1">
                <a:solidFill>
                  <a:srgbClr val="FFC000"/>
                </a:solidFill>
                <a:cs typeface="Arial" charset="0"/>
              </a:rPr>
              <a:t>pulsatility</a:t>
            </a:r>
            <a:endParaRPr lang="en-GB" sz="2400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63FA298C-EBA2-F686-8DA8-43FD886C89B7}"/>
              </a:ext>
            </a:extLst>
          </p:cNvPr>
          <p:cNvSpPr txBox="1"/>
          <p:nvPr/>
        </p:nvSpPr>
        <p:spPr>
          <a:xfrm>
            <a:off x="7868193" y="6417434"/>
            <a:ext cx="4323807" cy="402161"/>
          </a:xfrm>
          <a:prstGeom prst="rect">
            <a:avLst/>
          </a:prstGeom>
          <a:noFill/>
        </p:spPr>
        <p:txBody>
          <a:bodyPr wrap="square" lIns="120227" tIns="61976" rIns="120227" bIns="61976" rtlCol="0" anchor="b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/>
              <a:t>Patel AH, et al. Ann </a:t>
            </a:r>
            <a:r>
              <a:rPr lang="it-IT" sz="1200" dirty="0" err="1"/>
              <a:t>N</a:t>
            </a:r>
            <a:r>
              <a:rPr lang="it-IT" sz="1200" dirty="0"/>
              <a:t> Y </a:t>
            </a:r>
            <a:r>
              <a:rPr lang="it-IT" sz="1200" dirty="0" err="1"/>
              <a:t>Acad</a:t>
            </a:r>
            <a:r>
              <a:rPr lang="it-IT" sz="1200" dirty="0"/>
              <a:t> Sci. 2024 Oct;1540(1):21-46.</a:t>
            </a:r>
            <a:r>
              <a:rPr lang="it-IT" dirty="0"/>
              <a:t> 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Up Arrow 49">
            <a:extLst>
              <a:ext uri="{FF2B5EF4-FFF2-40B4-BE49-F238E27FC236}">
                <a16:creationId xmlns:a16="http://schemas.microsoft.com/office/drawing/2014/main" id="{B5FF1078-4873-23A9-F90B-883245AC3DEA}"/>
              </a:ext>
            </a:extLst>
          </p:cNvPr>
          <p:cNvSpPr/>
          <p:nvPr/>
        </p:nvSpPr>
        <p:spPr>
          <a:xfrm rot="10800000" flipV="1">
            <a:off x="4857937" y="5322423"/>
            <a:ext cx="1961961" cy="921684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D0430FE-2C46-AD66-C7C1-E8E4B31211CC}"/>
              </a:ext>
            </a:extLst>
          </p:cNvPr>
          <p:cNvSpPr txBox="1"/>
          <p:nvPr/>
        </p:nvSpPr>
        <p:spPr>
          <a:xfrm>
            <a:off x="5211956" y="5720886"/>
            <a:ext cx="1192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 err="1">
                <a:solidFill>
                  <a:srgbClr val="FFDA01"/>
                </a:solidFill>
              </a:rPr>
              <a:t>Leptin</a:t>
            </a:r>
            <a:endParaRPr sz="2800" dirty="0">
              <a:solidFill>
                <a:srgbClr val="FFDA01"/>
              </a:solidFill>
            </a:endParaRPr>
          </a:p>
        </p:txBody>
      </p:sp>
      <p:pic>
        <p:nvPicPr>
          <p:cNvPr id="11" name="Immagine 10" descr="Immagine che contiene testo, software, schermata, Software multimediale&#10;&#10;Descrizione generata automaticamente">
            <a:extLst>
              <a:ext uri="{FF2B5EF4-FFF2-40B4-BE49-F238E27FC236}">
                <a16:creationId xmlns:a16="http://schemas.microsoft.com/office/drawing/2014/main" id="{876A7012-76D7-CDC1-2D73-9B3954A1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5" t="57537" r="35495" b="31906"/>
          <a:stretch/>
        </p:blipFill>
        <p:spPr>
          <a:xfrm>
            <a:off x="8905809" y="1717027"/>
            <a:ext cx="3203450" cy="882145"/>
          </a:xfrm>
          <a:prstGeom prst="rect">
            <a:avLst/>
          </a:prstGeom>
        </p:spPr>
      </p:pic>
      <p:sp>
        <p:nvSpPr>
          <p:cNvPr id="15" name="Più 14">
            <a:extLst>
              <a:ext uri="{FF2B5EF4-FFF2-40B4-BE49-F238E27FC236}">
                <a16:creationId xmlns:a16="http://schemas.microsoft.com/office/drawing/2014/main" id="{DFFE6F56-7829-EE59-EA1D-C3D4B5E1896E}"/>
              </a:ext>
            </a:extLst>
          </p:cNvPr>
          <p:cNvSpPr/>
          <p:nvPr/>
        </p:nvSpPr>
        <p:spPr>
          <a:xfrm>
            <a:off x="4279932" y="5529897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6" name="Up Arrow 49">
            <a:extLst>
              <a:ext uri="{FF2B5EF4-FFF2-40B4-BE49-F238E27FC236}">
                <a16:creationId xmlns:a16="http://schemas.microsoft.com/office/drawing/2014/main" id="{9E9C4E4C-E2F2-C622-60AB-8F8D93B1C0A6}"/>
              </a:ext>
            </a:extLst>
          </p:cNvPr>
          <p:cNvSpPr/>
          <p:nvPr/>
        </p:nvSpPr>
        <p:spPr>
          <a:xfrm rot="10800000" flipV="1">
            <a:off x="4156123" y="3454235"/>
            <a:ext cx="3250954" cy="975216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18D8B61-45F6-82FF-87D5-C6ADC423D5B8}"/>
              </a:ext>
            </a:extLst>
          </p:cNvPr>
          <p:cNvSpPr txBox="1"/>
          <p:nvPr/>
        </p:nvSpPr>
        <p:spPr>
          <a:xfrm>
            <a:off x="4864811" y="3739633"/>
            <a:ext cx="18070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 err="1">
                <a:solidFill>
                  <a:srgbClr val="FFDA01"/>
                </a:solidFill>
              </a:rPr>
              <a:t>Kisspeptin</a:t>
            </a:r>
            <a:endParaRPr sz="2800" dirty="0">
              <a:solidFill>
                <a:srgbClr val="FFDA01"/>
              </a:solidFill>
            </a:endParaRPr>
          </a:p>
        </p:txBody>
      </p:sp>
      <p:sp>
        <p:nvSpPr>
          <p:cNvPr id="39" name="Più 38">
            <a:extLst>
              <a:ext uri="{FF2B5EF4-FFF2-40B4-BE49-F238E27FC236}">
                <a16:creationId xmlns:a16="http://schemas.microsoft.com/office/drawing/2014/main" id="{2C860850-E46E-F4B2-342D-1F1C8C9C2437}"/>
              </a:ext>
            </a:extLst>
          </p:cNvPr>
          <p:cNvSpPr/>
          <p:nvPr/>
        </p:nvSpPr>
        <p:spPr>
          <a:xfrm>
            <a:off x="3613899" y="3686954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44" name="Picture 2" descr="Hypothalamus: Function, hormones, and disorders">
            <a:extLst>
              <a:ext uri="{FF2B5EF4-FFF2-40B4-BE49-F238E27FC236}">
                <a16:creationId xmlns:a16="http://schemas.microsoft.com/office/drawing/2014/main" id="{1A6A82A0-4300-896A-36DD-497D1421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32" y="3360907"/>
            <a:ext cx="1883503" cy="10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7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" grpId="0"/>
      <p:bldP spid="17" grpId="0" animBg="1"/>
      <p:bldP spid="21" grpId="0" animBg="1"/>
      <p:bldP spid="22" grpId="0" animBg="1"/>
      <p:bldP spid="31" grpId="0" animBg="1"/>
      <p:bldP spid="32" grpId="0"/>
      <p:bldP spid="56" grpId="0" animBg="1"/>
      <p:bldP spid="50" grpId="0"/>
      <p:bldP spid="15" grpId="0" animBg="1"/>
      <p:bldP spid="16" grpId="0" animBg="1"/>
      <p:bldP spid="1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24A3EED-A8BF-C006-4BE5-D008802F97C1}"/>
              </a:ext>
            </a:extLst>
          </p:cNvPr>
          <p:cNvSpPr txBox="1"/>
          <p:nvPr/>
        </p:nvSpPr>
        <p:spPr>
          <a:xfrm>
            <a:off x="192921" y="4145110"/>
            <a:ext cx="5322054" cy="1849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dirty="0"/>
          </a:p>
          <a:p>
            <a:pPr>
              <a:lnSpc>
                <a:spcPct val="150000"/>
              </a:lnSpc>
              <a:defRPr sz="2600">
                <a:solidFill>
                  <a:srgbClr val="1E1E1E"/>
                </a:solidFill>
                <a:latin typeface="Calibri"/>
              </a:defRPr>
            </a:pPr>
            <a:r>
              <a:rPr sz="2000" dirty="0"/>
              <a:t>🟡 Adipocytes +  </a:t>
            </a:r>
            <a:r>
              <a:rPr lang="it-IT" sz="2000" dirty="0"/>
              <a:t>    </a:t>
            </a:r>
            <a:r>
              <a:rPr sz="2000" dirty="0"/>
              <a:t>Macrophages + 🧬 T/B cells</a:t>
            </a:r>
          </a:p>
          <a:p>
            <a:pPr>
              <a:lnSpc>
                <a:spcPct val="150000"/>
              </a:lnSpc>
              <a:defRPr sz="2600">
                <a:solidFill>
                  <a:srgbClr val="1E1E1E"/>
                </a:solidFill>
                <a:latin typeface="Calibri"/>
              </a:defRPr>
            </a:pPr>
            <a:r>
              <a:rPr sz="2000" dirty="0"/>
              <a:t>➡️ Release: TNF-α, IL-6, MCP-1</a:t>
            </a:r>
            <a:r>
              <a:rPr lang="it-IT" sz="2000" dirty="0"/>
              <a:t>…</a:t>
            </a:r>
            <a:endParaRPr sz="2000" dirty="0"/>
          </a:p>
          <a:p>
            <a:pPr>
              <a:lnSpc>
                <a:spcPct val="150000"/>
              </a:lnSpc>
              <a:defRPr sz="2600">
                <a:solidFill>
                  <a:srgbClr val="1E1E1E"/>
                </a:solidFill>
                <a:latin typeface="Calibri"/>
              </a:defRPr>
            </a:pPr>
            <a:r>
              <a:rPr sz="2000" dirty="0"/>
              <a:t>🔥 Local and systemic inflammation</a:t>
            </a:r>
          </a:p>
        </p:txBody>
      </p:sp>
      <p:pic>
        <p:nvPicPr>
          <p:cNvPr id="31748" name="Picture 4" descr="Frontiers | Adipose Tissue Immunomodulation: A Novel Therapeutic Approach  in Cardiovascular and Metabolic Diseases">
            <a:extLst>
              <a:ext uri="{FF2B5EF4-FFF2-40B4-BE49-F238E27FC236}">
                <a16:creationId xmlns:a16="http://schemas.microsoft.com/office/drawing/2014/main" id="{8DD0C9BB-DDE0-9AFC-E29C-D057BE5F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09" y="1686845"/>
            <a:ext cx="6980791" cy="456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3266B8EA-3FBC-24C6-10E8-E58D7A27B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31" t="16180" r="17956" b="40817"/>
          <a:stretch/>
        </p:blipFill>
        <p:spPr>
          <a:xfrm>
            <a:off x="192921" y="1778843"/>
            <a:ext cx="3994484" cy="19090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36985D-1237-7739-2055-9BB87918262E}"/>
              </a:ext>
            </a:extLst>
          </p:cNvPr>
          <p:cNvSpPr txBox="1"/>
          <p:nvPr/>
        </p:nvSpPr>
        <p:spPr>
          <a:xfrm>
            <a:off x="6430211" y="6581001"/>
            <a:ext cx="9411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0" i="0" dirty="0" err="1">
                <a:solidFill>
                  <a:srgbClr val="282828"/>
                </a:solidFill>
                <a:effectLst/>
              </a:rPr>
              <a:t>Alzaim</a:t>
            </a:r>
            <a:r>
              <a:rPr lang="it-IT" sz="1200" b="0" i="0" dirty="0">
                <a:solidFill>
                  <a:srgbClr val="282828"/>
                </a:solidFill>
                <a:effectLst/>
              </a:rPr>
              <a:t> I et al. Front. </a:t>
            </a:r>
            <a:r>
              <a:rPr lang="it-IT" sz="1200" b="0" i="0" dirty="0" err="1">
                <a:solidFill>
                  <a:srgbClr val="282828"/>
                </a:solidFill>
                <a:effectLst/>
              </a:rPr>
              <a:t>Cardiovasc</a:t>
            </a:r>
            <a:r>
              <a:rPr lang="it-IT" sz="1200" b="0" i="0" dirty="0">
                <a:solidFill>
                  <a:srgbClr val="282828"/>
                </a:solidFill>
                <a:effectLst/>
              </a:rPr>
              <a:t>. </a:t>
            </a:r>
            <a:r>
              <a:rPr lang="it-IT" sz="1200" b="0" i="0" dirty="0" err="1">
                <a:solidFill>
                  <a:srgbClr val="282828"/>
                </a:solidFill>
                <a:effectLst/>
              </a:rPr>
              <a:t>Med</a:t>
            </a:r>
            <a:r>
              <a:rPr lang="it-IT" sz="1200" b="0" i="0" dirty="0">
                <a:solidFill>
                  <a:srgbClr val="282828"/>
                </a:solidFill>
                <a:effectLst/>
              </a:rPr>
              <a:t>., 17 November 2020 Sec. </a:t>
            </a:r>
            <a:r>
              <a:rPr lang="it-IT" sz="1200" b="0" i="0" dirty="0" err="1">
                <a:solidFill>
                  <a:srgbClr val="282828"/>
                </a:solidFill>
                <a:effectLst/>
              </a:rPr>
              <a:t>Cardiovascular</a:t>
            </a:r>
            <a:r>
              <a:rPr lang="it-IT" sz="1200" b="0" i="0" dirty="0">
                <a:solidFill>
                  <a:srgbClr val="282828"/>
                </a:solidFill>
                <a:effectLst/>
              </a:rPr>
              <a:t> </a:t>
            </a:r>
            <a:r>
              <a:rPr lang="it-IT" sz="1200" b="0" i="0" dirty="0" err="1">
                <a:solidFill>
                  <a:srgbClr val="282828"/>
                </a:solidFill>
                <a:effectLst/>
              </a:rPr>
              <a:t>Therapeutics</a:t>
            </a:r>
            <a:endParaRPr lang="it-IT" sz="1200" b="0" i="0" dirty="0">
              <a:solidFill>
                <a:srgbClr val="282828"/>
              </a:solidFill>
              <a:effectLst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2F369FB-8AC2-DB18-2A71-41D71CEA64E0}"/>
              </a:ext>
            </a:extLst>
          </p:cNvPr>
          <p:cNvSpPr txBox="1"/>
          <p:nvPr/>
        </p:nvSpPr>
        <p:spPr>
          <a:xfrm>
            <a:off x="1351746" y="182881"/>
            <a:ext cx="9461244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Organo adiposo</a:t>
            </a:r>
            <a:r>
              <a:rPr sz="3400" dirty="0"/>
              <a:t>: </a:t>
            </a:r>
            <a:r>
              <a:rPr lang="it-IT" sz="3400" dirty="0"/>
              <a:t>organo immunologico «al centro» 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dell’</a:t>
            </a:r>
            <a:r>
              <a:rPr lang="it-IT" sz="3400" dirty="0" err="1"/>
              <a:t>immunomodulazione</a:t>
            </a:r>
            <a:r>
              <a:rPr lang="it-IT" sz="3400" dirty="0"/>
              <a:t> e della flogosi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258F401-1A23-388D-E08F-D06623DD2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4" t="10253" r="4469" b="4063"/>
          <a:stretch/>
        </p:blipFill>
        <p:spPr>
          <a:xfrm>
            <a:off x="1923463" y="4700588"/>
            <a:ext cx="342871" cy="3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9" y="597406"/>
            <a:ext cx="10515600" cy="1325563"/>
          </a:xfrm>
        </p:spPr>
        <p:txBody>
          <a:bodyPr>
            <a:normAutofit/>
          </a:bodyPr>
          <a:lstStyle/>
          <a:p>
            <a:pPr algn="ctr">
              <a:defRPr sz="3600" b="1">
                <a:solidFill>
                  <a:srgbClr val="003366"/>
                </a:solidFill>
                <a:latin typeface="Calibri"/>
              </a:defRPr>
            </a:pPr>
            <a:r>
              <a:rPr sz="2400" dirty="0"/>
              <a:t>EASO 2024 Consensus</a:t>
            </a:r>
            <a:br>
              <a:rPr lang="it-IT" sz="2400" dirty="0"/>
            </a:br>
            <a:r>
              <a:rPr sz="2400" dirty="0"/>
              <a:t>Key Concepts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669" y="6562746"/>
            <a:ext cx="430239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sz="1200" dirty="0" err="1"/>
              <a:t>Busetto</a:t>
            </a:r>
            <a:r>
              <a:rPr sz="1200" dirty="0"/>
              <a:t> L, et al. Nat Med. 2024; doi:10.1038/s41591-024-03095-3</a:t>
            </a:r>
          </a:p>
        </p:txBody>
      </p:sp>
      <p:pic>
        <p:nvPicPr>
          <p:cNvPr id="6" name="Immagine 5" descr="Immagine che contiene testo, schermata, Carattere, Sito Web&#10;&#10;Descrizione generata automaticamente">
            <a:extLst>
              <a:ext uri="{FF2B5EF4-FFF2-40B4-BE49-F238E27FC236}">
                <a16:creationId xmlns:a16="http://schemas.microsoft.com/office/drawing/2014/main" id="{02D4CFE3-831A-5F73-7977-EE445DA3A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" t="1591" r="1982" b="14021"/>
          <a:stretch/>
        </p:blipFill>
        <p:spPr>
          <a:xfrm>
            <a:off x="7430947" y="1473214"/>
            <a:ext cx="4112400" cy="532694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7A2628-355B-F6DE-4CD6-A52FA4E96B80}"/>
              </a:ext>
            </a:extLst>
          </p:cNvPr>
          <p:cNvSpPr txBox="1">
            <a:spLocks/>
          </p:cNvSpPr>
          <p:nvPr/>
        </p:nvSpPr>
        <p:spPr>
          <a:xfrm>
            <a:off x="285509" y="1260188"/>
            <a:ext cx="6453850" cy="4860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−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dirty="0" err="1">
                <a:solidFill>
                  <a:srgbClr val="000000"/>
                </a:solidFill>
                <a:latin typeface="Calibri"/>
              </a:rPr>
              <a:t>Obesity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is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recognized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as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an </a:t>
            </a:r>
            <a:r>
              <a:rPr lang="it-IT" sz="1800" b="1" dirty="0" err="1">
                <a:solidFill>
                  <a:srgbClr val="000000"/>
                </a:solidFill>
                <a:latin typeface="Calibri"/>
              </a:rPr>
              <a:t>adiposity-based</a:t>
            </a:r>
            <a:r>
              <a:rPr lang="it-IT" sz="18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</a:rPr>
              <a:t>chronic</a:t>
            </a:r>
            <a:r>
              <a:rPr lang="it-IT" sz="18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</a:rPr>
              <a:t>disease</a:t>
            </a:r>
            <a:r>
              <a:rPr lang="it-IT" sz="1800" b="1" dirty="0">
                <a:solidFill>
                  <a:srgbClr val="000000"/>
                </a:solidFill>
                <a:latin typeface="Calibri"/>
              </a:rPr>
              <a:t> (ABCD) </a:t>
            </a:r>
          </a:p>
          <a:p>
            <a:pPr marL="0" indent="0">
              <a:buNone/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b="1" dirty="0">
                <a:latin typeface="Calibri"/>
                <a:sym typeface="Wingdings" pitchFamily="2" charset="2"/>
              </a:rPr>
              <a:t>        </a:t>
            </a:r>
            <a:r>
              <a:rPr lang="it-IT" sz="1800" dirty="0">
                <a:latin typeface="Calibri"/>
                <a:sym typeface="Wingdings" pitchFamily="2" charset="2"/>
              </a:rPr>
              <a:t>Adipose </a:t>
            </a:r>
            <a:r>
              <a:rPr lang="it-IT" sz="1800" dirty="0" err="1">
                <a:latin typeface="Calibri"/>
                <a:sym typeface="Wingdings" pitchFamily="2" charset="2"/>
              </a:rPr>
              <a:t>Organ</a:t>
            </a:r>
            <a:r>
              <a:rPr lang="it-IT" sz="1800" dirty="0">
                <a:latin typeface="Calibri"/>
                <a:sym typeface="Wingdings" pitchFamily="2" charset="2"/>
              </a:rPr>
              <a:t> </a:t>
            </a:r>
            <a:r>
              <a:rPr lang="it-IT" sz="1800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hypertrophic</a:t>
            </a:r>
            <a:r>
              <a:rPr lang="it-IT" sz="1800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,  </a:t>
            </a:r>
            <a:r>
              <a:rPr lang="it-IT" sz="1800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maldistributed</a:t>
            </a:r>
            <a:r>
              <a:rPr lang="it-IT" sz="1800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, </a:t>
            </a:r>
            <a:r>
              <a:rPr lang="it-IT" sz="1800" dirty="0" err="1">
                <a:solidFill>
                  <a:srgbClr val="FF0000"/>
                </a:solidFill>
                <a:latin typeface="Calibri"/>
                <a:sym typeface="Wingdings" pitchFamily="2" charset="2"/>
              </a:rPr>
              <a:t>dysfunctional</a:t>
            </a:r>
            <a:r>
              <a:rPr lang="it-IT" sz="1800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dirty="0" err="1">
                <a:solidFill>
                  <a:srgbClr val="000000"/>
                </a:solidFill>
                <a:latin typeface="Calibri"/>
              </a:rPr>
              <a:t>Diagnosis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requires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b="1" dirty="0" err="1">
                <a:solidFill>
                  <a:srgbClr val="000000"/>
                </a:solidFill>
                <a:latin typeface="Calibri"/>
              </a:rPr>
              <a:t>anthropometric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(BMI,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WtHR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) </a:t>
            </a:r>
            <a:r>
              <a:rPr lang="it-IT" sz="1800" b="1" dirty="0">
                <a:solidFill>
                  <a:srgbClr val="000000"/>
                </a:solidFill>
                <a:latin typeface="Calibri"/>
              </a:rPr>
              <a:t>+ clinical 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(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medical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functional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mental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)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components</a:t>
            </a:r>
            <a:endParaRPr lang="it-IT" sz="1800" dirty="0">
              <a:solidFill>
                <a:srgbClr val="000000"/>
              </a:solidFill>
              <a:latin typeface="Calibri"/>
            </a:endParaRP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b="1" dirty="0" err="1">
                <a:solidFill>
                  <a:srgbClr val="000000"/>
                </a:solidFill>
                <a:latin typeface="Calibri"/>
              </a:rPr>
              <a:t>WtHR</a:t>
            </a:r>
            <a:r>
              <a:rPr lang="it-IT" sz="1800" b="1" dirty="0">
                <a:solidFill>
                  <a:srgbClr val="000000"/>
                </a:solidFill>
                <a:latin typeface="Calibri"/>
              </a:rPr>
              <a:t> &gt; 0.5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as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a superior marker of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visceral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adiposity</a:t>
            </a:r>
            <a:endParaRPr lang="it-IT" sz="1800" dirty="0">
              <a:solidFill>
                <a:srgbClr val="000000"/>
              </a:solidFill>
              <a:latin typeface="Calibri"/>
            </a:endParaRP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dirty="0" err="1">
                <a:solidFill>
                  <a:srgbClr val="000000"/>
                </a:solidFill>
                <a:latin typeface="Calibri"/>
              </a:rPr>
              <a:t>Staging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based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on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severity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medical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functional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and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mental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complications</a:t>
            </a:r>
            <a:endParaRPr lang="it-IT" sz="1800" dirty="0">
              <a:solidFill>
                <a:srgbClr val="000000"/>
              </a:solidFill>
              <a:latin typeface="Calibri"/>
            </a:endParaRP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dirty="0">
                <a:solidFill>
                  <a:srgbClr val="000000"/>
                </a:solidFill>
                <a:latin typeface="Calibri"/>
              </a:rPr>
              <a:t>Treatment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pillars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: Lifestyle,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psychological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therapy,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pharmacotherapy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metabolic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/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bariatric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surgery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dirty="0" err="1">
                <a:solidFill>
                  <a:srgbClr val="000000"/>
                </a:solidFill>
                <a:latin typeface="Calibri"/>
              </a:rPr>
              <a:t>Therapeutic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targets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beyond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weight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loss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prevention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/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improvement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complications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QoL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function</a:t>
            </a:r>
            <a:endParaRPr lang="it-IT" sz="1800" dirty="0">
              <a:solidFill>
                <a:srgbClr val="000000"/>
              </a:solidFill>
              <a:latin typeface="Calibri"/>
            </a:endParaRP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1800" dirty="0" err="1">
                <a:solidFill>
                  <a:srgbClr val="000000"/>
                </a:solidFill>
                <a:latin typeface="Calibri"/>
              </a:rPr>
              <a:t>Personalized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long-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term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multidisciplinary</a:t>
            </a:r>
            <a:r>
              <a:rPr lang="it-IT" sz="1800" dirty="0">
                <a:solidFill>
                  <a:srgbClr val="000000"/>
                </a:solidFill>
                <a:latin typeface="Calibri"/>
              </a:rPr>
              <a:t> management </a:t>
            </a:r>
            <a:r>
              <a:rPr lang="it-IT" sz="1800" dirty="0" err="1">
                <a:solidFill>
                  <a:srgbClr val="000000"/>
                </a:solidFill>
                <a:latin typeface="Calibri"/>
              </a:rPr>
              <a:t>approach</a:t>
            </a:r>
            <a:endParaRPr lang="it-IT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A2270-8A7B-AE7D-006D-2CD3E08E53C7}"/>
              </a:ext>
            </a:extLst>
          </p:cNvPr>
          <p:cNvSpPr txBox="1">
            <a:spLocks/>
          </p:cNvSpPr>
          <p:nvPr/>
        </p:nvSpPr>
        <p:spPr>
          <a:xfrm>
            <a:off x="-66120" y="163172"/>
            <a:ext cx="12162318" cy="700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Obesità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ovvero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Adiposity Based Chronic Disease –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oltre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 BMI</a:t>
            </a:r>
          </a:p>
        </p:txBody>
      </p:sp>
    </p:spTree>
    <p:extLst>
      <p:ext uri="{BB962C8B-B14F-4D97-AF65-F5344CB8AC3E}">
        <p14:creationId xmlns:p14="http://schemas.microsoft.com/office/powerpoint/2010/main" val="8972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9034"/>
            <a:ext cx="10515600" cy="1325563"/>
          </a:xfrm>
        </p:spPr>
        <p:txBody>
          <a:bodyPr>
            <a:noAutofit/>
          </a:bodyPr>
          <a:lstStyle/>
          <a:p>
            <a:pPr algn="ctr">
              <a:defRPr sz="3200" b="1">
                <a:solidFill>
                  <a:srgbClr val="003366"/>
                </a:solidFill>
                <a:latin typeface="Calibri"/>
              </a:defRPr>
            </a:pPr>
            <a:r>
              <a:rPr lang="it-IT" sz="2400" dirty="0"/>
              <a:t>Lancet </a:t>
            </a:r>
            <a:r>
              <a:rPr lang="it-IT" sz="2400" dirty="0" err="1"/>
              <a:t>Diabetes</a:t>
            </a:r>
            <a:r>
              <a:rPr lang="it-IT" sz="2400" dirty="0"/>
              <a:t> Commission Consensus 2025 </a:t>
            </a:r>
            <a:br>
              <a:rPr lang="it-IT" sz="2400" dirty="0"/>
            </a:br>
            <a:r>
              <a:rPr sz="2400" dirty="0"/>
              <a:t>Key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2122"/>
            <a:ext cx="10617199" cy="4906511"/>
          </a:xfrm>
        </p:spPr>
        <p:txBody>
          <a:bodyPr>
            <a:normAutofit/>
          </a:bodyPr>
          <a:lstStyle/>
          <a:p>
            <a:pPr marL="0" indent="0">
              <a:buNone/>
              <a:defRPr sz="1800">
                <a:solidFill>
                  <a:srgbClr val="000000"/>
                </a:solidFill>
                <a:latin typeface="Calibri"/>
              </a:defRPr>
            </a:pPr>
            <a:endParaRPr lang="it-IT" dirty="0"/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2000" b="1" dirty="0" err="1"/>
              <a:t>Obesity</a:t>
            </a:r>
            <a:r>
              <a:rPr lang="it-IT" sz="2000" b="1" dirty="0"/>
              <a:t> </a:t>
            </a:r>
            <a:r>
              <a:rPr lang="en-US" sz="2000" b="1" dirty="0"/>
              <a:t>=</a:t>
            </a:r>
            <a:r>
              <a:rPr lang="en-US" sz="2000" b="1" dirty="0">
                <a:effectLst/>
              </a:rPr>
              <a:t> excessive adiposity</a:t>
            </a:r>
            <a:r>
              <a:rPr lang="en-US" sz="2000" dirty="0">
                <a:effectLst/>
                <a:latin typeface="+mn-lt"/>
              </a:rPr>
              <a:t>, with or without </a:t>
            </a:r>
            <a:r>
              <a:rPr lang="en-US" sz="2000" dirty="0">
                <a:solidFill>
                  <a:srgbClr val="FF0000"/>
                </a:solidFill>
                <a:effectLst/>
                <a:latin typeface="+mn-lt"/>
              </a:rPr>
              <a:t>abnormal distribution or function </a:t>
            </a:r>
            <a:r>
              <a:rPr lang="en-US" sz="2000" dirty="0">
                <a:effectLst/>
                <a:latin typeface="+mn-lt"/>
              </a:rPr>
              <a:t>of the adipose</a:t>
            </a:r>
            <a:endParaRPr lang="it-IT" sz="2000" dirty="0"/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sz="2000" b="1" dirty="0"/>
              <a:t>BMI alone is insufficient </a:t>
            </a:r>
            <a:r>
              <a:rPr sz="2000" dirty="0"/>
              <a:t>to diagnose obesity due to misclassification risk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lang="it-IT" sz="2000" b="1" dirty="0" err="1"/>
              <a:t>Confirmation</a:t>
            </a:r>
            <a:r>
              <a:rPr lang="it-IT" sz="2000" b="1" dirty="0"/>
              <a:t> of </a:t>
            </a:r>
            <a:r>
              <a:rPr lang="it-IT" sz="2000" b="1" dirty="0" err="1"/>
              <a:t>excess</a:t>
            </a:r>
            <a:r>
              <a:rPr lang="it-IT" sz="2000" b="1" dirty="0"/>
              <a:t> body </a:t>
            </a:r>
            <a:r>
              <a:rPr lang="it-IT" sz="2000" b="1" dirty="0" err="1"/>
              <a:t>fat</a:t>
            </a:r>
            <a:r>
              <a:rPr lang="it-IT" sz="2000" b="1" dirty="0"/>
              <a:t> </a:t>
            </a:r>
            <a:r>
              <a:rPr lang="it-IT" sz="2000" dirty="0"/>
              <a:t>via BMI, body size </a:t>
            </a:r>
            <a:r>
              <a:rPr lang="it-IT" sz="2000" dirty="0" err="1"/>
              <a:t>measures</a:t>
            </a:r>
            <a:r>
              <a:rPr lang="it-IT" sz="2000" dirty="0"/>
              <a:t>, or </a:t>
            </a:r>
            <a:r>
              <a:rPr lang="it-IT" sz="2000" dirty="0" err="1"/>
              <a:t>direct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(e.g., DEXA)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sz="2000" dirty="0"/>
              <a:t>Diagnosis distinguishes between preclinical and clinical obesity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sz="2000" dirty="0"/>
              <a:t>Preclinical obesity: excess body fat without organ dysfunction or daily activity limitation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sz="2000" dirty="0"/>
              <a:t>Clinical obesity: excess body fat with organ dysfunction and/or reduced daily activity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sz="2000" dirty="0"/>
              <a:t>Management focus: risk reduction for preclinical, functional improvement for clinical obesity</a:t>
            </a:r>
          </a:p>
          <a:p>
            <a:pPr>
              <a:defRPr sz="1800">
                <a:solidFill>
                  <a:srgbClr val="000000"/>
                </a:solidFill>
                <a:latin typeface="Calibri"/>
              </a:defRPr>
            </a:pPr>
            <a:r>
              <a:rPr sz="2000" dirty="0"/>
              <a:t>Success measured by improvement in signs/symptoms, not only weight loss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217" y="6430134"/>
            <a:ext cx="698595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it-IT" sz="1200" b="0" i="0" u="none" strike="noStrike" dirty="0">
                <a:solidFill>
                  <a:srgbClr val="212121"/>
                </a:solidFill>
                <a:effectLst/>
              </a:rPr>
              <a:t>Rubino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</a:rPr>
              <a:t>F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</a:rPr>
              <a:t>, et al.. Lancet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</a:rPr>
              <a:t>Diabetes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</a:rPr>
              <a:t>Endocrinol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</a:rPr>
              <a:t>. 2025 Mar;13(3):221-262. </a:t>
            </a:r>
            <a:r>
              <a:rPr lang="it-IT" sz="1200" b="0" i="0" u="none" strike="noStrike" dirty="0" err="1">
                <a:solidFill>
                  <a:srgbClr val="212121"/>
                </a:solidFill>
                <a:effectLst/>
              </a:rPr>
              <a:t>doi</a:t>
            </a:r>
            <a:r>
              <a:rPr lang="it-IT" sz="1200" b="0" i="0" u="none" strike="noStrike" dirty="0">
                <a:solidFill>
                  <a:srgbClr val="212121"/>
                </a:solidFill>
                <a:effectLst/>
              </a:rPr>
              <a:t>: 10.1016/S2213-8587(24)00316-4. </a:t>
            </a:r>
            <a:endParaRPr sz="1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AE2108A-8D2E-C49E-D51B-B348806F70CC}"/>
              </a:ext>
            </a:extLst>
          </p:cNvPr>
          <p:cNvSpPr txBox="1">
            <a:spLocks/>
          </p:cNvSpPr>
          <p:nvPr/>
        </p:nvSpPr>
        <p:spPr>
          <a:xfrm>
            <a:off x="-66120" y="163172"/>
            <a:ext cx="12162318" cy="700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Obesità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ovvero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Eccesso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tessuto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oltre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 BMI</a:t>
            </a:r>
          </a:p>
        </p:txBody>
      </p:sp>
    </p:spTree>
    <p:extLst>
      <p:ext uri="{BB962C8B-B14F-4D97-AF65-F5344CB8AC3E}">
        <p14:creationId xmlns:p14="http://schemas.microsoft.com/office/powerpoint/2010/main" val="42144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sz="3200" dirty="0">
                <a:solidFill>
                  <a:srgbClr val="013366"/>
                </a:solidFill>
                <a:latin typeface="Calibri"/>
              </a:rPr>
              <a:t>ABCD framework: mass</a:t>
            </a:r>
            <a:r>
              <a:rPr lang="it-IT" sz="3200" dirty="0">
                <a:solidFill>
                  <a:srgbClr val="013366"/>
                </a:solidFill>
                <a:latin typeface="Calibri"/>
              </a:rPr>
              <a:t>a</a:t>
            </a:r>
            <a:r>
              <a:rPr sz="3200" dirty="0">
                <a:solidFill>
                  <a:srgbClr val="013366"/>
                </a:solidFill>
                <a:latin typeface="Calibri"/>
              </a:rPr>
              <a:t>, </a:t>
            </a:r>
            <a:r>
              <a:rPr sz="3200" dirty="0" err="1">
                <a:solidFill>
                  <a:srgbClr val="013366"/>
                </a:solidFill>
                <a:latin typeface="Calibri"/>
              </a:rPr>
              <a:t>distribu</a:t>
            </a:r>
            <a:r>
              <a:rPr lang="it-IT" sz="3200" dirty="0" err="1">
                <a:solidFill>
                  <a:srgbClr val="013366"/>
                </a:solidFill>
                <a:latin typeface="Calibri"/>
              </a:rPr>
              <a:t>tione</a:t>
            </a:r>
            <a:r>
              <a:rPr sz="3200" dirty="0">
                <a:solidFill>
                  <a:srgbClr val="013366"/>
                </a:solidFill>
                <a:latin typeface="Calibri"/>
              </a:rPr>
              <a:t>, fun</a:t>
            </a:r>
            <a:r>
              <a:rPr lang="it-IT" sz="3200" dirty="0">
                <a:solidFill>
                  <a:srgbClr val="013366"/>
                </a:solidFill>
                <a:latin typeface="Calibri"/>
              </a:rPr>
              <a:t>zione</a:t>
            </a:r>
            <a:r>
              <a:rPr sz="3200" dirty="0">
                <a:solidFill>
                  <a:srgbClr val="013366"/>
                </a:solidFill>
                <a:latin typeface="Calibri"/>
              </a:rPr>
              <a:t> — </a:t>
            </a:r>
            <a:br>
              <a:rPr lang="it-IT" sz="3200" dirty="0">
                <a:solidFill>
                  <a:srgbClr val="013366"/>
                </a:solidFill>
                <a:latin typeface="Calibri"/>
              </a:rPr>
            </a:br>
            <a:r>
              <a:rPr sz="3200" dirty="0" err="1">
                <a:solidFill>
                  <a:srgbClr val="013366"/>
                </a:solidFill>
                <a:latin typeface="Calibri"/>
              </a:rPr>
              <a:t>mec</a:t>
            </a:r>
            <a:r>
              <a:rPr lang="it-IT" sz="3200" dirty="0" err="1">
                <a:solidFill>
                  <a:srgbClr val="013366"/>
                </a:solidFill>
                <a:latin typeface="Calibri"/>
              </a:rPr>
              <a:t>canismi</a:t>
            </a:r>
            <a:r>
              <a:rPr lang="it-IT" sz="3200" dirty="0">
                <a:solidFill>
                  <a:srgbClr val="013366"/>
                </a:solidFill>
                <a:latin typeface="Calibri"/>
              </a:rPr>
              <a:t>,</a:t>
            </a:r>
            <a:r>
              <a:rPr sz="3200" dirty="0">
                <a:solidFill>
                  <a:srgbClr val="013366"/>
                </a:solidFill>
                <a:latin typeface="Calibri"/>
              </a:rPr>
              <a:t> biomarkers</a:t>
            </a:r>
            <a:r>
              <a:rPr lang="it-IT" sz="3200" dirty="0">
                <a:solidFill>
                  <a:srgbClr val="013366"/>
                </a:solidFill>
                <a:latin typeface="Calibri"/>
              </a:rPr>
              <a:t>, impatto clinico</a:t>
            </a:r>
            <a:endParaRPr sz="3200" dirty="0">
              <a:solidFill>
                <a:srgbClr val="013366"/>
              </a:solidFill>
              <a:latin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0998" y="1352164"/>
          <a:ext cx="11391901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2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sz="1800" b="1">
                          <a:latin typeface="Calibri"/>
                        </a:rPr>
                        <a:t>ABCD 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b="1">
                          <a:latin typeface="Calibri"/>
                        </a:rPr>
                        <a:t>Core mechanisms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b="1">
                          <a:latin typeface="Calibri"/>
                        </a:rPr>
                        <a:t>Biomarkers / indices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b="1">
                          <a:latin typeface="Calibri"/>
                        </a:rPr>
                        <a:t>Clinical 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sz="1800" b="1">
                          <a:latin typeface="Calibri"/>
                        </a:rPr>
                        <a:t>Mass (↑ adiposity)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Adipocyte hypertrophy </a:t>
                      </a:r>
                      <a:r>
                        <a:rPr lang="it-IT" sz="1800" dirty="0">
                          <a:latin typeface="Calibri"/>
                        </a:rPr>
                        <a:t>H</a:t>
                      </a:r>
                      <a:r>
                        <a:rPr sz="1800" dirty="0" err="1">
                          <a:latin typeface="Calibri"/>
                        </a:rPr>
                        <a:t>ypoxia</a:t>
                      </a:r>
                      <a:r>
                        <a:rPr sz="1800" dirty="0">
                          <a:latin typeface="Calibri"/>
                        </a:rPr>
                        <a:t> 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ER/oxidative stress </a:t>
                      </a:r>
                      <a:r>
                        <a:rPr lang="it-IT" sz="1800" dirty="0" err="1">
                          <a:latin typeface="Calibri"/>
                        </a:rPr>
                        <a:t>S</a:t>
                      </a:r>
                      <a:r>
                        <a:rPr sz="1800" dirty="0" err="1">
                          <a:latin typeface="Calibri"/>
                        </a:rPr>
                        <a:t>enescence</a:t>
                      </a:r>
                      <a:endParaRPr sz="180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BMI, %BF, RFM, BRI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 leptin↑, adiponectin↓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Insulin resistance, T2D</a:t>
                      </a:r>
                      <a:endParaRPr lang="it-IT" sz="1800" dirty="0">
                        <a:latin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latin typeface="+mn-lt"/>
                        </a:rPr>
                        <a:t>Fatty </a:t>
                      </a:r>
                      <a:r>
                        <a:rPr lang="it-IT" sz="1800" dirty="0" err="1">
                          <a:latin typeface="+mn-lt"/>
                        </a:rPr>
                        <a:t>liver</a:t>
                      </a:r>
                      <a:r>
                        <a:rPr lang="it-IT" sz="1800" dirty="0">
                          <a:latin typeface="+mn-lt"/>
                        </a:rPr>
                        <a:t> </a:t>
                      </a:r>
                      <a:r>
                        <a:rPr lang="it-IT" sz="1800" dirty="0" err="1">
                          <a:latin typeface="+mn-lt"/>
                        </a:rPr>
                        <a:t>disease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lang="it-IT" sz="1800" dirty="0">
                          <a:latin typeface="Calibri"/>
                        </a:rPr>
                        <a:t>H</a:t>
                      </a:r>
                      <a:r>
                        <a:rPr sz="1800" dirty="0" err="1">
                          <a:latin typeface="Calibri"/>
                        </a:rPr>
                        <a:t>ypertension</a:t>
                      </a:r>
                      <a:endParaRPr sz="1800" dirty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sz="1800" b="1">
                          <a:latin typeface="Calibri"/>
                        </a:rPr>
                        <a:t>Distribution (visceral/ectopic)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Vascular rarefaction </a:t>
                      </a:r>
                      <a:r>
                        <a:rPr lang="it-IT" sz="1800" dirty="0">
                          <a:latin typeface="Calibri"/>
                        </a:rPr>
                        <a:t>L</a:t>
                      </a:r>
                      <a:r>
                        <a:rPr sz="1800" dirty="0" err="1">
                          <a:latin typeface="Calibri"/>
                        </a:rPr>
                        <a:t>ipotoxicity</a:t>
                      </a:r>
                      <a:r>
                        <a:rPr sz="1800" dirty="0">
                          <a:latin typeface="Calibri"/>
                        </a:rPr>
                        <a:t> (FFAs</a:t>
                      </a:r>
                      <a:r>
                        <a:rPr lang="it-IT" sz="1800" dirty="0">
                          <a:latin typeface="Calibri"/>
                        </a:rPr>
                        <a:t>)</a:t>
                      </a:r>
                      <a:endParaRPr sz="180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Waist circumference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lang="it-IT" sz="1800" dirty="0" err="1">
                          <a:latin typeface="Calibri"/>
                        </a:rPr>
                        <a:t>Waist</a:t>
                      </a:r>
                      <a:r>
                        <a:rPr lang="it-IT" sz="1800" dirty="0">
                          <a:latin typeface="Calibri"/>
                        </a:rPr>
                        <a:t> to </a:t>
                      </a:r>
                      <a:r>
                        <a:rPr lang="it-IT" sz="1800" dirty="0" err="1">
                          <a:latin typeface="Calibri"/>
                        </a:rPr>
                        <a:t>height</a:t>
                      </a:r>
                      <a:r>
                        <a:rPr lang="it-IT" sz="1800" dirty="0">
                          <a:latin typeface="Calibri"/>
                        </a:rPr>
                        <a:t> ratio (</a:t>
                      </a:r>
                      <a:r>
                        <a:rPr lang="it-IT" sz="1800" dirty="0" err="1">
                          <a:latin typeface="Calibri"/>
                        </a:rPr>
                        <a:t>WtHR</a:t>
                      </a:r>
                      <a:r>
                        <a:rPr lang="it-IT" sz="1800" dirty="0">
                          <a:latin typeface="Calibri"/>
                        </a:rPr>
                        <a:t>)</a:t>
                      </a:r>
                    </a:p>
                    <a:p>
                      <a:r>
                        <a:rPr lang="it-IT" sz="1800" dirty="0">
                          <a:latin typeface="Calibri"/>
                        </a:rPr>
                        <a:t>DEXA, </a:t>
                      </a:r>
                      <a:r>
                        <a:rPr sz="1800" dirty="0">
                          <a:latin typeface="Calibri"/>
                        </a:rPr>
                        <a:t>CT</a:t>
                      </a:r>
                      <a:r>
                        <a:rPr lang="it-IT" sz="1800" dirty="0">
                          <a:latin typeface="Calibri"/>
                        </a:rPr>
                        <a:t>, </a:t>
                      </a:r>
                      <a:r>
                        <a:rPr sz="1800" dirty="0">
                          <a:latin typeface="Calibri"/>
                        </a:rPr>
                        <a:t>MRI VAT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>
                          <a:latin typeface="+mn-lt"/>
                        </a:rPr>
                        <a:t>Insulin</a:t>
                      </a:r>
                      <a:r>
                        <a:rPr lang="it-IT" sz="1800" dirty="0">
                          <a:latin typeface="+mn-lt"/>
                        </a:rPr>
                        <a:t> </a:t>
                      </a:r>
                      <a:r>
                        <a:rPr lang="it-IT" sz="1800" dirty="0" err="1">
                          <a:latin typeface="+mn-lt"/>
                        </a:rPr>
                        <a:t>resistance</a:t>
                      </a:r>
                      <a:r>
                        <a:rPr lang="it-IT" sz="1800" dirty="0">
                          <a:latin typeface="+mn-lt"/>
                        </a:rPr>
                        <a:t>, T2D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 err="1">
                          <a:latin typeface="Calibri"/>
                        </a:rPr>
                        <a:t>Atherosclerosi</a:t>
                      </a:r>
                      <a:r>
                        <a:rPr lang="it-IT" sz="1800" dirty="0" err="1">
                          <a:latin typeface="Calibri"/>
                        </a:rPr>
                        <a:t>s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OSA</a:t>
                      </a:r>
                      <a:r>
                        <a:rPr lang="it-IT" sz="1800" dirty="0" err="1">
                          <a:latin typeface="Calibri"/>
                        </a:rPr>
                        <a:t>S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lang="it-IT" sz="1800" dirty="0">
                          <a:latin typeface="Calibri"/>
                        </a:rPr>
                        <a:t>PCOS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r>
                        <a:rPr sz="1800" b="1" dirty="0">
                          <a:latin typeface="Calibri"/>
                        </a:rPr>
                        <a:t>Function </a:t>
                      </a:r>
                      <a:r>
                        <a:rPr lang="it-IT" sz="1800" b="1" dirty="0">
                          <a:latin typeface="Calibri"/>
                        </a:rPr>
                        <a:t>-</a:t>
                      </a:r>
                      <a:r>
                        <a:rPr sz="1800" b="1" dirty="0">
                          <a:latin typeface="Calibri"/>
                        </a:rPr>
                        <a:t> endocrine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Leptin resistance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↓ </a:t>
                      </a:r>
                      <a:r>
                        <a:rPr sz="1800" dirty="0" err="1">
                          <a:latin typeface="Calibri"/>
                        </a:rPr>
                        <a:t>adiponecti</a:t>
                      </a:r>
                      <a:r>
                        <a:rPr lang="it-IT" sz="1800" dirty="0" err="1">
                          <a:latin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</a:rPr>
                        <a:t> </a:t>
                      </a:r>
                      <a:r>
                        <a:rPr sz="1800" dirty="0" err="1">
                          <a:latin typeface="Calibri"/>
                        </a:rPr>
                        <a:t>resistin</a:t>
                      </a:r>
                      <a:r>
                        <a:rPr sz="1800" dirty="0">
                          <a:latin typeface="Calibri"/>
                        </a:rPr>
                        <a:t>/</a:t>
                      </a:r>
                      <a:r>
                        <a:rPr sz="1800" dirty="0" err="1">
                          <a:latin typeface="Calibri"/>
                        </a:rPr>
                        <a:t>visfatin</a:t>
                      </a:r>
                      <a:r>
                        <a:rPr sz="1800" dirty="0">
                          <a:latin typeface="Calibri"/>
                        </a:rPr>
                        <a:t>/</a:t>
                      </a:r>
                      <a:r>
                        <a:rPr sz="1800" dirty="0" err="1">
                          <a:latin typeface="Calibri"/>
                        </a:rPr>
                        <a:t>asprosin</a:t>
                      </a:r>
                      <a:endParaRPr sz="180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Leptin↑, Adiponectin↓ HOMA‑IR</a:t>
                      </a:r>
                      <a:r>
                        <a:rPr lang="it-IT" sz="1800" dirty="0">
                          <a:latin typeface="+mn-lt"/>
                        </a:rPr>
                        <a:t>↑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ALT/steatosis indices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Calibri"/>
                        </a:rPr>
                        <a:t>D</a:t>
                      </a:r>
                      <a:r>
                        <a:rPr sz="1800" dirty="0" err="1">
                          <a:latin typeface="Calibri"/>
                        </a:rPr>
                        <a:t>yslipidemia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lang="it-IT" sz="1800" dirty="0">
                          <a:latin typeface="Calibri"/>
                        </a:rPr>
                        <a:t>F</a:t>
                      </a:r>
                      <a:r>
                        <a:rPr sz="1800" dirty="0">
                          <a:latin typeface="Calibri"/>
                        </a:rPr>
                        <a:t>atty liver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sz="1800" b="1" dirty="0">
                          <a:latin typeface="Calibri"/>
                        </a:rPr>
                        <a:t>Function </a:t>
                      </a:r>
                      <a:r>
                        <a:rPr lang="it-IT" sz="1800" b="1" dirty="0">
                          <a:latin typeface="Calibri"/>
                        </a:rPr>
                        <a:t>- </a:t>
                      </a:r>
                      <a:r>
                        <a:rPr sz="1800" b="1" dirty="0">
                          <a:latin typeface="Calibri"/>
                        </a:rPr>
                        <a:t>immune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ATM shift M2→M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 Treg↓, Th1/Th17</a:t>
                      </a:r>
                      <a:r>
                        <a:rPr lang="it-IT" sz="1800" dirty="0">
                          <a:latin typeface="Calibri"/>
                        </a:rPr>
                        <a:t>↑</a:t>
                      </a:r>
                      <a:r>
                        <a:rPr sz="1800" dirty="0">
                          <a:latin typeface="Calibri"/>
                        </a:rPr>
                        <a:t> cytokines↑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>
                          <a:latin typeface="Calibri"/>
                        </a:rPr>
                        <a:t>TNF‑α, IL‑6, MCP‑1↑ </a:t>
                      </a:r>
                      <a:r>
                        <a:rPr sz="1800" dirty="0" err="1">
                          <a:latin typeface="Calibri"/>
                        </a:rPr>
                        <a:t>hsCRP</a:t>
                      </a:r>
                      <a:r>
                        <a:rPr sz="1800" dirty="0">
                          <a:latin typeface="Calibri"/>
                        </a:rPr>
                        <a:t>↑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CLS on histology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 err="1">
                          <a:latin typeface="Calibri"/>
                        </a:rPr>
                        <a:t>Metaflammation</a:t>
                      </a:r>
                      <a:r>
                        <a:rPr sz="1800" dirty="0">
                          <a:latin typeface="Calibri"/>
                        </a:rPr>
                        <a:t> </a:t>
                      </a:r>
                      <a:r>
                        <a:rPr lang="it-IT" sz="1800" dirty="0">
                          <a:latin typeface="Calibri"/>
                        </a:rPr>
                        <a:t>E</a:t>
                      </a:r>
                      <a:r>
                        <a:rPr sz="1800" dirty="0" err="1">
                          <a:latin typeface="Calibri"/>
                        </a:rPr>
                        <a:t>ndothelial</a:t>
                      </a:r>
                      <a:r>
                        <a:rPr sz="1800" dirty="0">
                          <a:latin typeface="Calibri"/>
                        </a:rPr>
                        <a:t> dysfunction</a:t>
                      </a:r>
                      <a:endParaRPr lang="it-IT" sz="1800" dirty="0">
                        <a:latin typeface="Calibri"/>
                      </a:endParaRPr>
                    </a:p>
                    <a:p>
                      <a:r>
                        <a:rPr sz="1800" dirty="0">
                          <a:latin typeface="Calibri"/>
                        </a:rPr>
                        <a:t>C</a:t>
                      </a:r>
                      <a:r>
                        <a:rPr lang="it-IT" sz="1800" dirty="0" err="1">
                          <a:latin typeface="Calibri"/>
                        </a:rPr>
                        <a:t>oronary</a:t>
                      </a:r>
                      <a:r>
                        <a:rPr lang="it-IT" sz="1800" dirty="0">
                          <a:latin typeface="Calibri"/>
                        </a:rPr>
                        <a:t> </a:t>
                      </a:r>
                      <a:r>
                        <a:rPr lang="it-IT" sz="1800" dirty="0" err="1">
                          <a:latin typeface="Calibri"/>
                        </a:rPr>
                        <a:t>Artery</a:t>
                      </a:r>
                      <a:r>
                        <a:rPr lang="it-IT" sz="1800" dirty="0">
                          <a:latin typeface="Calibri"/>
                        </a:rPr>
                        <a:t> </a:t>
                      </a:r>
                      <a:r>
                        <a:rPr lang="it-IT" sz="1800" dirty="0" err="1">
                          <a:latin typeface="Calibri"/>
                        </a:rPr>
                        <a:t>Disease</a:t>
                      </a:r>
                      <a:endParaRPr sz="1800" dirty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11">
            <a:extLst>
              <a:ext uri="{FF2B5EF4-FFF2-40B4-BE49-F238E27FC236}">
                <a16:creationId xmlns:a16="http://schemas.microsoft.com/office/drawing/2014/main" id="{04938ECF-2037-782D-3C3E-0BA44F45E405}"/>
              </a:ext>
            </a:extLst>
          </p:cNvPr>
          <p:cNvSpPr txBox="1"/>
          <p:nvPr/>
        </p:nvSpPr>
        <p:spPr>
          <a:xfrm>
            <a:off x="1775238" y="6554400"/>
            <a:ext cx="104167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200" dirty="0">
                <a:latin typeface="Calibri"/>
              </a:rPr>
              <a:t>Key sources: Tseng Y-H et al., Nat Rev Endocrinol 2023; </a:t>
            </a:r>
            <a:r>
              <a:rPr sz="1200" dirty="0" err="1">
                <a:latin typeface="Calibri"/>
              </a:rPr>
              <a:t>Burak</a:t>
            </a:r>
            <a:r>
              <a:rPr sz="1200" dirty="0">
                <a:latin typeface="Calibri"/>
              </a:rPr>
              <a:t> MF et al., Am J Clin </a:t>
            </a:r>
            <a:r>
              <a:rPr sz="1200" dirty="0" err="1">
                <a:latin typeface="Calibri"/>
              </a:rPr>
              <a:t>Nutr</a:t>
            </a:r>
            <a:r>
              <a:rPr sz="1200" dirty="0">
                <a:latin typeface="Calibri"/>
              </a:rPr>
              <a:t> 2024; </a:t>
            </a:r>
            <a:r>
              <a:rPr sz="1200" dirty="0" err="1">
                <a:latin typeface="Calibri"/>
              </a:rPr>
              <a:t>Mączka</a:t>
            </a:r>
            <a:r>
              <a:rPr sz="1200" dirty="0">
                <a:latin typeface="Calibri"/>
              </a:rPr>
              <a:t> K et al., Int J Mol Sci 2024; </a:t>
            </a:r>
            <a:r>
              <a:rPr sz="1200" dirty="0" err="1">
                <a:latin typeface="Calibri"/>
              </a:rPr>
              <a:t>Nadolsky</a:t>
            </a:r>
            <a:r>
              <a:rPr sz="1200" dirty="0">
                <a:latin typeface="Calibri"/>
              </a:rPr>
              <a:t> K et al., </a:t>
            </a:r>
            <a:r>
              <a:rPr sz="1200" dirty="0" err="1">
                <a:latin typeface="Calibri"/>
              </a:rPr>
              <a:t>Endocr</a:t>
            </a:r>
            <a:r>
              <a:rPr sz="1200" dirty="0">
                <a:latin typeface="Calibri"/>
              </a:rPr>
              <a:t> </a:t>
            </a:r>
            <a:r>
              <a:rPr sz="1200" dirty="0" err="1">
                <a:latin typeface="Calibri"/>
              </a:rPr>
              <a:t>Pract</a:t>
            </a:r>
            <a:r>
              <a:rPr sz="1200" dirty="0">
                <a:latin typeface="Calibri"/>
              </a:rPr>
              <a:t> 2025.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2"/>
                </a:solidFill>
                <a:latin typeface="Calibri"/>
              </a:rPr>
              <a:t>Organo adiposo</a:t>
            </a:r>
            <a:r>
              <a:rPr sz="3200" dirty="0">
                <a:solidFill>
                  <a:schemeClr val="tx2"/>
                </a:solidFill>
                <a:latin typeface="Calibri"/>
              </a:rPr>
              <a:t> </a:t>
            </a:r>
            <a:r>
              <a:rPr lang="it-IT" sz="3200" dirty="0">
                <a:solidFill>
                  <a:schemeClr val="tx2"/>
                </a:solidFill>
                <a:latin typeface="Calibri"/>
              </a:rPr>
              <a:t>nell’</a:t>
            </a:r>
            <a:r>
              <a:rPr sz="3200" dirty="0">
                <a:solidFill>
                  <a:schemeClr val="tx2"/>
                </a:solidFill>
                <a:latin typeface="Calibri"/>
              </a:rPr>
              <a:t>ABCD: </a:t>
            </a:r>
            <a:r>
              <a:rPr lang="it-IT" sz="3200" dirty="0">
                <a:solidFill>
                  <a:schemeClr val="tx2"/>
                </a:solidFill>
                <a:latin typeface="Calibri"/>
              </a:rPr>
              <a:t>disfunzione endocrina </a:t>
            </a:r>
            <a:r>
              <a:rPr sz="3200" dirty="0">
                <a:solidFill>
                  <a:schemeClr val="tx2"/>
                </a:solidFill>
                <a:latin typeface="Calibri"/>
              </a:rPr>
              <a:t>&amp; </a:t>
            </a:r>
            <a:r>
              <a:rPr sz="3200" dirty="0" err="1">
                <a:solidFill>
                  <a:schemeClr val="tx2"/>
                </a:solidFill>
                <a:latin typeface="Calibri"/>
              </a:rPr>
              <a:t>immun</a:t>
            </a:r>
            <a:r>
              <a:rPr lang="it-IT" sz="3200" dirty="0" err="1">
                <a:solidFill>
                  <a:schemeClr val="tx2"/>
                </a:solidFill>
                <a:latin typeface="Calibri"/>
              </a:rPr>
              <a:t>onologica</a:t>
            </a:r>
            <a:endParaRPr lang="it-IT" sz="32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54356" y="1784003"/>
            <a:ext cx="3200399" cy="19906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 b="1">
                <a:latin typeface="Calibri"/>
              </a:defRPr>
            </a:pPr>
            <a:r>
              <a:rPr sz="2800" dirty="0"/>
              <a:t>Adipose Organ (ABCD)</a:t>
            </a:r>
            <a:br>
              <a:rPr sz="2400" dirty="0"/>
            </a:br>
            <a:r>
              <a:rPr lang="it-IT" sz="2400" dirty="0"/>
              <a:t>• </a:t>
            </a:r>
            <a:r>
              <a:rPr sz="2400" dirty="0"/>
              <a:t>Mass</a:t>
            </a:r>
            <a:endParaRPr lang="it-IT" sz="2400" dirty="0"/>
          </a:p>
          <a:p>
            <a:pPr algn="ctr">
              <a:defRPr sz="1600" b="1">
                <a:latin typeface="Calibri"/>
              </a:defRPr>
            </a:pPr>
            <a:r>
              <a:rPr sz="2400" dirty="0"/>
              <a:t>• Distribution </a:t>
            </a:r>
            <a:endParaRPr lang="it-IT" sz="2400" dirty="0"/>
          </a:p>
          <a:p>
            <a:pPr algn="ctr">
              <a:defRPr sz="1600" b="1">
                <a:latin typeface="Calibri"/>
              </a:defRPr>
            </a:pPr>
            <a:r>
              <a:rPr sz="2400" dirty="0"/>
              <a:t>• Function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1275" y="1789623"/>
            <a:ext cx="3741737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Drivers of dysfunction</a:t>
            </a:r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2400" b="1" dirty="0" err="1">
                <a:solidFill>
                  <a:srgbClr val="FFFF00"/>
                </a:solidFill>
              </a:rPr>
              <a:t>Nutrient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excess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1600" dirty="0" err="1"/>
              <a:t>Microbiome</a:t>
            </a:r>
            <a:r>
              <a:rPr lang="it-IT" sz="1600" dirty="0"/>
              <a:t> </a:t>
            </a:r>
            <a:r>
              <a:rPr lang="it-IT" sz="1600" dirty="0" err="1"/>
              <a:t>dysbiosis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1600" dirty="0" err="1"/>
              <a:t>Adipocyte</a:t>
            </a:r>
            <a:r>
              <a:rPr lang="it-IT" sz="1600" dirty="0"/>
              <a:t> </a:t>
            </a:r>
            <a:r>
              <a:rPr lang="it-IT" sz="1600" dirty="0" err="1"/>
              <a:t>hypertrophy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sz="1600" dirty="0"/>
              <a:t>Visceral/ectopic fat expansion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Hypoxia, ER/oxidative stress</a:t>
            </a:r>
            <a:endParaRPr lang="it-IT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8316905" y="2984011"/>
            <a:ext cx="3741743" cy="15716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Immune dysfunction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ATM shift: M2 → M1, CLS formation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Treg↓, Th1/Th17↑; ILCs, B cells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Cytokines: TNF-α, IL-6, MCP-1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61365" y="4688459"/>
            <a:ext cx="5386379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Downstream complications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Insulin resistance, T2D, NAFLD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Hypertension, atherosclerosis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Cancer</a:t>
            </a:r>
            <a:endParaRPr sz="1600" dirty="0"/>
          </a:p>
          <a:p>
            <a:pPr>
              <a:defRPr sz="1400">
                <a:latin typeface="Calibri"/>
              </a:defRPr>
            </a:pPr>
            <a:r>
              <a:rPr sz="1600" dirty="0"/>
              <a:t>• Reproductive dysfunction, PCOS-independent anovulation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Sleep apnea, osteoarthritis</a:t>
            </a:r>
          </a:p>
        </p:txBody>
      </p:sp>
      <p:cxnSp>
        <p:nvCxnSpPr>
          <p:cNvPr id="8" name="Connector 7"/>
          <p:cNvCxnSpPr>
            <a:cxnSpLocks/>
            <a:stCxn id="4" idx="3"/>
          </p:cNvCxnSpPr>
          <p:nvPr/>
        </p:nvCxnSpPr>
        <p:spPr>
          <a:xfrm>
            <a:off x="3913012" y="2704023"/>
            <a:ext cx="5413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 8"/>
          <p:cNvCxnSpPr>
            <a:cxnSpLocks/>
            <a:stCxn id="3" idx="3"/>
          </p:cNvCxnSpPr>
          <p:nvPr/>
        </p:nvCxnSpPr>
        <p:spPr>
          <a:xfrm flipV="1">
            <a:off x="7654755" y="1784003"/>
            <a:ext cx="662150" cy="995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 9"/>
          <p:cNvCxnSpPr>
            <a:cxnSpLocks/>
            <a:stCxn id="3" idx="3"/>
          </p:cNvCxnSpPr>
          <p:nvPr/>
        </p:nvCxnSpPr>
        <p:spPr>
          <a:xfrm>
            <a:off x="7654755" y="2779337"/>
            <a:ext cx="662150" cy="995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>
            <a:cxnSpLocks/>
            <a:stCxn id="3" idx="2"/>
          </p:cNvCxnSpPr>
          <p:nvPr/>
        </p:nvCxnSpPr>
        <p:spPr>
          <a:xfrm>
            <a:off x="6054556" y="3774670"/>
            <a:ext cx="0" cy="10437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75238" y="6581001"/>
            <a:ext cx="104167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200" dirty="0">
                <a:latin typeface="Calibri"/>
              </a:rPr>
              <a:t>Key sources: Tseng Y-H et al., Nat Rev Endocrinol 2023; </a:t>
            </a:r>
            <a:r>
              <a:rPr sz="1200" dirty="0" err="1">
                <a:latin typeface="Calibri"/>
              </a:rPr>
              <a:t>Burak</a:t>
            </a:r>
            <a:r>
              <a:rPr sz="1200" dirty="0">
                <a:latin typeface="Calibri"/>
              </a:rPr>
              <a:t> MF et al., Am J Clin </a:t>
            </a:r>
            <a:r>
              <a:rPr sz="1200" dirty="0" err="1">
                <a:latin typeface="Calibri"/>
              </a:rPr>
              <a:t>Nutr</a:t>
            </a:r>
            <a:r>
              <a:rPr sz="1200" dirty="0">
                <a:latin typeface="Calibri"/>
              </a:rPr>
              <a:t> 2024; </a:t>
            </a:r>
            <a:r>
              <a:rPr sz="1200" dirty="0" err="1">
                <a:latin typeface="Calibri"/>
              </a:rPr>
              <a:t>Mączka</a:t>
            </a:r>
            <a:r>
              <a:rPr sz="1200" dirty="0">
                <a:latin typeface="Calibri"/>
              </a:rPr>
              <a:t> K et al., Int J Mol Sci 2024; </a:t>
            </a:r>
            <a:r>
              <a:rPr sz="1200" dirty="0" err="1">
                <a:latin typeface="Calibri"/>
              </a:rPr>
              <a:t>Nadolsky</a:t>
            </a:r>
            <a:r>
              <a:rPr sz="1200" dirty="0">
                <a:latin typeface="Calibri"/>
              </a:rPr>
              <a:t> K et al., </a:t>
            </a:r>
            <a:r>
              <a:rPr sz="1200" dirty="0" err="1">
                <a:latin typeface="Calibri"/>
              </a:rPr>
              <a:t>Endocr</a:t>
            </a:r>
            <a:r>
              <a:rPr sz="1200" dirty="0">
                <a:latin typeface="Calibri"/>
              </a:rPr>
              <a:t> </a:t>
            </a:r>
            <a:r>
              <a:rPr sz="1200" dirty="0" err="1">
                <a:latin typeface="Calibri"/>
              </a:rPr>
              <a:t>Pract</a:t>
            </a:r>
            <a:r>
              <a:rPr sz="1200" dirty="0">
                <a:latin typeface="Calibri"/>
              </a:rPr>
              <a:t> 2025.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8076D43C-8F8F-156F-3B12-4AB79F5FB01A}"/>
              </a:ext>
            </a:extLst>
          </p:cNvPr>
          <p:cNvSpPr/>
          <p:nvPr/>
        </p:nvSpPr>
        <p:spPr>
          <a:xfrm>
            <a:off x="8316905" y="1037734"/>
            <a:ext cx="3741743" cy="14925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Endocrine dysfunction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↑ Leptin (resistance)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</a:t>
            </a:r>
            <a:r>
              <a:rPr sz="1600" dirty="0"/>
              <a:t> </a:t>
            </a:r>
            <a:r>
              <a:rPr lang="it-IT" sz="1600" dirty="0"/>
              <a:t>↑ </a:t>
            </a:r>
            <a:r>
              <a:rPr lang="it-IT" sz="1600" dirty="0" err="1"/>
              <a:t>Resistin</a:t>
            </a:r>
            <a:r>
              <a:rPr lang="it-IT" sz="1600" dirty="0"/>
              <a:t>, </a:t>
            </a:r>
            <a:r>
              <a:rPr lang="it-IT" sz="1600" dirty="0" err="1"/>
              <a:t>visfatin</a:t>
            </a:r>
            <a:r>
              <a:rPr lang="it-IT" sz="1600" dirty="0"/>
              <a:t>, </a:t>
            </a:r>
            <a:r>
              <a:rPr lang="it-IT" sz="1600" dirty="0" err="1"/>
              <a:t>asprosin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sz="1600" dirty="0"/>
              <a:t>• ↓ Adiponectin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↑ FFAs, ceramides</a:t>
            </a:r>
          </a:p>
        </p:txBody>
      </p:sp>
      <p:pic>
        <p:nvPicPr>
          <p:cNvPr id="1026" name="Picture 2" descr="Figure 11. [Differences in AT between lean...]. - Endotext - NCBI Bookshelf">
            <a:extLst>
              <a:ext uri="{FF2B5EF4-FFF2-40B4-BE49-F238E27FC236}">
                <a16:creationId xmlns:a16="http://schemas.microsoft.com/office/drawing/2014/main" id="{22FB2384-300B-5C93-FF9E-22B811DE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7" y="4393139"/>
            <a:ext cx="2547646" cy="2124120"/>
          </a:xfrm>
          <a:prstGeom prst="rect">
            <a:avLst/>
          </a:prstGeom>
          <a:noFill/>
          <a:ln>
            <a:solidFill>
              <a:srgbClr val="4472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 10">
            <a:extLst>
              <a:ext uri="{FF2B5EF4-FFF2-40B4-BE49-F238E27FC236}">
                <a16:creationId xmlns:a16="http://schemas.microsoft.com/office/drawing/2014/main" id="{12982465-7313-5958-EB9D-D70DDD4324B9}"/>
              </a:ext>
            </a:extLst>
          </p:cNvPr>
          <p:cNvCxnSpPr>
            <a:cxnSpLocks/>
          </p:cNvCxnSpPr>
          <p:nvPr/>
        </p:nvCxnSpPr>
        <p:spPr>
          <a:xfrm>
            <a:off x="2030373" y="3511921"/>
            <a:ext cx="0" cy="881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5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sz="3200" dirty="0">
                <a:solidFill>
                  <a:srgbClr val="013366"/>
                </a:solidFill>
                <a:latin typeface="Calibri"/>
              </a:rPr>
              <a:t>ABCD</a:t>
            </a:r>
            <a:r>
              <a:rPr lang="it-IT" sz="3200" dirty="0">
                <a:solidFill>
                  <a:srgbClr val="013366"/>
                </a:solidFill>
                <a:latin typeface="Calibri"/>
              </a:rPr>
              <a:t>, PCOS &amp; infertilità </a:t>
            </a:r>
            <a:r>
              <a:rPr sz="3200" dirty="0">
                <a:solidFill>
                  <a:srgbClr val="013366"/>
                </a:solidFill>
                <a:latin typeface="Calibri"/>
              </a:rPr>
              <a:t>— </a:t>
            </a:r>
            <a:br>
              <a:rPr lang="it-IT" sz="3200" dirty="0">
                <a:solidFill>
                  <a:srgbClr val="013366"/>
                </a:solidFill>
                <a:latin typeface="Calibri"/>
              </a:rPr>
            </a:br>
            <a:r>
              <a:rPr lang="it-IT" sz="3200" dirty="0">
                <a:solidFill>
                  <a:srgbClr val="013366"/>
                </a:solidFill>
                <a:latin typeface="Calibri"/>
              </a:rPr>
              <a:t>meccanismi, </a:t>
            </a:r>
            <a:r>
              <a:rPr lang="it-IT" sz="3200" dirty="0" err="1">
                <a:solidFill>
                  <a:srgbClr val="013366"/>
                </a:solidFill>
                <a:latin typeface="Calibri"/>
              </a:rPr>
              <a:t>biomarkers</a:t>
            </a:r>
            <a:r>
              <a:rPr lang="it-IT" sz="3200" dirty="0">
                <a:solidFill>
                  <a:srgbClr val="013366"/>
                </a:solidFill>
                <a:latin typeface="Calibri"/>
              </a:rPr>
              <a:t>, impatto clinico</a:t>
            </a:r>
            <a:endParaRPr sz="3200" dirty="0">
              <a:solidFill>
                <a:srgbClr val="013366"/>
              </a:solidFill>
              <a:latin typeface="Calibri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0600F4E-43C7-BFB8-B557-A0E883DED3EA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52164"/>
          <a:ext cx="11636571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1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9372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b="1" dirty="0">
                          <a:solidFill>
                            <a:schemeClr val="bg1"/>
                          </a:solidFill>
                        </a:rPr>
                        <a:t>ABCD dimension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>
                          <a:solidFill>
                            <a:schemeClr val="bg1"/>
                          </a:solidFill>
                        </a:rPr>
                        <a:t>Core mechanisms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>
                          <a:solidFill>
                            <a:schemeClr val="bg1"/>
                          </a:solidFill>
                        </a:rPr>
                        <a:t>Biomarkers / indices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dirty="0">
                          <a:solidFill>
                            <a:schemeClr val="bg1"/>
                          </a:solidFill>
                        </a:rPr>
                        <a:t>Clinical impact</a:t>
                      </a:r>
                      <a:endParaRPr lang="it-IT" dirty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460"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b="1" dirty="0"/>
                        <a:t>Mass </a:t>
                      </a:r>
                      <a:endParaRPr lang="it-IT" sz="1800" b="1" dirty="0"/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b="1" dirty="0"/>
                        <a:t>(↑ adiposity)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Adipocyte hypertrophy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Hypoxia, ER/oxidative stress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Lipotoxicity (FFAs, ceramides)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Adipokine imbalance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↑ Leptin, ↓ Adiponectin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BMI, %BF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HOMA-IR↑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Hyperinsulinemia</a:t>
                      </a:r>
                      <a:endParaRPr lang="it-IT" sz="1800" dirty="0"/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↑ androgens</a:t>
                      </a:r>
                      <a:r>
                        <a:rPr lang="it-IT" sz="1800" dirty="0"/>
                        <a:t> </a:t>
                      </a:r>
                      <a:r>
                        <a:rPr sz="1800" dirty="0"/>
                        <a:t>↓ SHBG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Anovulation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460"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b="1"/>
                        <a:t>Distribution (visceral/ectopic)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Visceral/ectopic fat expansion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Vascular rarefaction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Ectopic fat (hepatic, ovarian, endometrial)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Waist circumference, WtHR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DEXA, CT, MRI VAT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Liver/skeletal muscle fat indices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PCOS phenotype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Oligo-anovulation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↑ infertility risk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180"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b="1"/>
                        <a:t>Function – endocrine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Leptin resistance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↓ Adiponectin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↑ </a:t>
                      </a:r>
                      <a:r>
                        <a:rPr sz="1800" dirty="0" err="1"/>
                        <a:t>Resistin</a:t>
                      </a:r>
                      <a:r>
                        <a:rPr sz="1800" dirty="0"/>
                        <a:t>, </a:t>
                      </a:r>
                      <a:r>
                        <a:rPr sz="1800" dirty="0" err="1"/>
                        <a:t>Visfatin</a:t>
                      </a:r>
                      <a:r>
                        <a:rPr sz="1800" dirty="0"/>
                        <a:t>, </a:t>
                      </a:r>
                      <a:r>
                        <a:rPr sz="1800" dirty="0" err="1"/>
                        <a:t>Asprosin</a:t>
                      </a:r>
                      <a:endParaRPr sz="1800" dirty="0"/>
                    </a:p>
                  </a:txBody>
                  <a:tcPr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↑ Leptin, ↓ Adiponectin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Adipokine panels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FFA spillover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Altered </a:t>
                      </a:r>
                      <a:r>
                        <a:rPr sz="1800" dirty="0" err="1"/>
                        <a:t>folliculogenesis</a:t>
                      </a:r>
                      <a:endParaRPr sz="1800" dirty="0"/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Hyperandrogenism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Reduced oocyte quality</a:t>
                      </a:r>
                    </a:p>
                  </a:txBody>
                  <a:tcPr>
                    <a:solidFill>
                      <a:srgbClr val="F1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7490"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b="1" dirty="0"/>
                        <a:t>Function – immune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ATM shift (M2→M1)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↓ Treg, ↑ Th1/Th17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↑ TNF-α, IL-6, MCP-1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CLS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Cytokines (TNF-α, IL-6, MCP-1)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↑ hsCRP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/>
                        <a:t>CLS on histology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Ovarian/endometrial inflammation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lang="it-IT" sz="1800" dirty="0"/>
                        <a:t>↓ E</a:t>
                      </a:r>
                      <a:r>
                        <a:rPr sz="1800" dirty="0" err="1"/>
                        <a:t>ndometrial</a:t>
                      </a:r>
                      <a:r>
                        <a:rPr sz="1800" dirty="0"/>
                        <a:t> receptivity</a:t>
                      </a:r>
                    </a:p>
                    <a:p>
                      <a:pPr>
                        <a:defRPr sz="1400">
                          <a:solidFill>
                            <a:srgbClr val="14213D"/>
                          </a:solidFill>
                        </a:defRPr>
                      </a:pPr>
                      <a:r>
                        <a:rPr sz="1800" dirty="0"/>
                        <a:t>↓ Pregnancy rates, ART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outcomes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11">
            <a:extLst>
              <a:ext uri="{FF2B5EF4-FFF2-40B4-BE49-F238E27FC236}">
                <a16:creationId xmlns:a16="http://schemas.microsoft.com/office/drawing/2014/main" id="{C504D9F5-BF59-308D-DF30-4CDEEFFAFECF}"/>
              </a:ext>
            </a:extLst>
          </p:cNvPr>
          <p:cNvSpPr txBox="1"/>
          <p:nvPr/>
        </p:nvSpPr>
        <p:spPr>
          <a:xfrm>
            <a:off x="838200" y="6549887"/>
            <a:ext cx="1134432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475569"/>
                </a:solidFill>
              </a:defRPr>
            </a:pPr>
            <a:r>
              <a:rPr sz="1200" dirty="0"/>
              <a:t>Key sources: </a:t>
            </a:r>
            <a:r>
              <a:rPr sz="1200" dirty="0" err="1"/>
              <a:t>Bril</a:t>
            </a:r>
            <a:r>
              <a:rPr sz="1200" dirty="0"/>
              <a:t> F et al., JCEM 2023; Zheng L et al., Front Endocrinol 2024; </a:t>
            </a:r>
            <a:r>
              <a:rPr sz="1200" dirty="0" err="1"/>
              <a:t>Palomba</a:t>
            </a:r>
            <a:r>
              <a:rPr sz="1200" dirty="0"/>
              <a:t> S et al., Biomedicines 2024; Dai M et al., Endocrinology 2024; Schon SB et al., </a:t>
            </a:r>
            <a:r>
              <a:rPr sz="1200" dirty="0" err="1"/>
              <a:t>Fertil</a:t>
            </a:r>
            <a:r>
              <a:rPr sz="1200" dirty="0"/>
              <a:t> </a:t>
            </a:r>
            <a:r>
              <a:rPr sz="1200" dirty="0" err="1"/>
              <a:t>Steril</a:t>
            </a:r>
            <a:r>
              <a:rPr sz="1200" dirty="0"/>
              <a:t> 2024.</a:t>
            </a:r>
          </a:p>
        </p:txBody>
      </p:sp>
    </p:spTree>
    <p:extLst>
      <p:ext uri="{BB962C8B-B14F-4D97-AF65-F5344CB8AC3E}">
        <p14:creationId xmlns:p14="http://schemas.microsoft.com/office/powerpoint/2010/main" val="26409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2"/>
                </a:solidFill>
                <a:latin typeface="Calibri"/>
              </a:rPr>
              <a:t>O</a:t>
            </a:r>
            <a:r>
              <a:rPr sz="3200" dirty="0" err="1">
                <a:solidFill>
                  <a:schemeClr val="tx2"/>
                </a:solidFill>
                <a:latin typeface="Calibri"/>
              </a:rPr>
              <a:t>rgan</a:t>
            </a:r>
            <a:r>
              <a:rPr lang="it-IT" sz="3200" dirty="0">
                <a:solidFill>
                  <a:schemeClr val="tx2"/>
                </a:solidFill>
                <a:latin typeface="Calibri"/>
              </a:rPr>
              <a:t>o adiposo</a:t>
            </a:r>
            <a:r>
              <a:rPr sz="3200" dirty="0">
                <a:solidFill>
                  <a:schemeClr val="tx2"/>
                </a:solidFill>
                <a:latin typeface="Calibri"/>
              </a:rPr>
              <a:t> </a:t>
            </a:r>
            <a:r>
              <a:rPr lang="it-IT" sz="3200" dirty="0">
                <a:solidFill>
                  <a:schemeClr val="tx2"/>
                </a:solidFill>
                <a:latin typeface="Calibri"/>
              </a:rPr>
              <a:t>nell’</a:t>
            </a:r>
            <a:r>
              <a:rPr sz="3200" dirty="0">
                <a:solidFill>
                  <a:schemeClr val="tx2"/>
                </a:solidFill>
                <a:latin typeface="Calibri"/>
              </a:rPr>
              <a:t>ABCD: </a:t>
            </a:r>
            <a:r>
              <a:rPr lang="it-IT" sz="3200" dirty="0">
                <a:solidFill>
                  <a:schemeClr val="tx2"/>
                </a:solidFill>
                <a:latin typeface="Calibri"/>
              </a:rPr>
              <a:t>disfunzione riproduttiva femminile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54356" y="1784003"/>
            <a:ext cx="3200399" cy="19906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600" b="1">
                <a:latin typeface="Calibri"/>
              </a:defRPr>
            </a:pPr>
            <a:r>
              <a:rPr sz="2800" dirty="0"/>
              <a:t>Adipose Organ (ABCD)</a:t>
            </a:r>
            <a:br>
              <a:rPr sz="2400" dirty="0"/>
            </a:br>
            <a:r>
              <a:rPr lang="it-IT" sz="2400" dirty="0"/>
              <a:t>• </a:t>
            </a:r>
            <a:r>
              <a:rPr sz="2400" dirty="0"/>
              <a:t>Mass</a:t>
            </a:r>
            <a:endParaRPr lang="it-IT" sz="2400" dirty="0"/>
          </a:p>
          <a:p>
            <a:pPr algn="ctr">
              <a:defRPr sz="1600" b="1">
                <a:latin typeface="Calibri"/>
              </a:defRPr>
            </a:pPr>
            <a:r>
              <a:rPr sz="2400" dirty="0"/>
              <a:t>• Distribution </a:t>
            </a:r>
            <a:endParaRPr lang="it-IT" sz="2400" dirty="0"/>
          </a:p>
          <a:p>
            <a:pPr algn="ctr">
              <a:defRPr sz="1600" b="1">
                <a:latin typeface="Calibri"/>
              </a:defRPr>
            </a:pPr>
            <a:r>
              <a:rPr sz="2400" dirty="0"/>
              <a:t>• Function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1275" y="1789623"/>
            <a:ext cx="3741737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Drivers of dysfunction</a:t>
            </a:r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2400" b="1" dirty="0" err="1">
                <a:solidFill>
                  <a:srgbClr val="FFFF00"/>
                </a:solidFill>
              </a:rPr>
              <a:t>Nutrient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excess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1600" dirty="0" err="1"/>
              <a:t>Microbiome</a:t>
            </a:r>
            <a:r>
              <a:rPr lang="it-IT" sz="1600" dirty="0"/>
              <a:t> </a:t>
            </a:r>
            <a:r>
              <a:rPr lang="it-IT" sz="1600" dirty="0" err="1"/>
              <a:t>dysbiosis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1600" dirty="0" err="1"/>
              <a:t>Adipocyte</a:t>
            </a:r>
            <a:r>
              <a:rPr lang="it-IT" sz="1600" dirty="0"/>
              <a:t> </a:t>
            </a:r>
            <a:r>
              <a:rPr lang="it-IT" sz="1600" dirty="0" err="1"/>
              <a:t>hypertrophy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sz="1600" dirty="0"/>
              <a:t>Visceral/ectopic fat expansion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Hypoxia, ER/oxidative stress</a:t>
            </a:r>
            <a:endParaRPr lang="it-IT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8316905" y="2984011"/>
            <a:ext cx="3741743" cy="15716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Immune dysfunction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ATM shift: M2 → M1, CLS formation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Treg↓, Th1/Th17↑; ILCs, B cells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Cytokines: TNF-α, IL-6, MCP-1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61365" y="4688459"/>
            <a:ext cx="5386379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lang="it-IT" sz="2400" dirty="0" err="1">
                <a:solidFill>
                  <a:srgbClr val="FFFF00"/>
                </a:solidFill>
              </a:rPr>
              <a:t>Female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reproductive</a:t>
            </a:r>
            <a:r>
              <a:rPr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dysfunctions</a:t>
            </a:r>
            <a:endParaRPr sz="2400" dirty="0">
              <a:solidFill>
                <a:srgbClr val="FFFF00"/>
              </a:solidFill>
            </a:endParaRPr>
          </a:p>
          <a:p>
            <a:pPr>
              <a:defRPr sz="1400">
                <a:latin typeface="Calibri"/>
              </a:defRPr>
            </a:pPr>
            <a:r>
              <a:rPr lang="it-IT" sz="2000" dirty="0"/>
              <a:t>• </a:t>
            </a:r>
            <a:r>
              <a:rPr lang="it-IT" sz="2000" dirty="0" err="1"/>
              <a:t>Hyperinsulinemia</a:t>
            </a:r>
            <a:r>
              <a:rPr lang="it-IT" sz="2000" dirty="0"/>
              <a:t>/IR → ↑ androgeni, ↓ SHBG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2000" dirty="0"/>
              <a:t>• </a:t>
            </a:r>
            <a:r>
              <a:rPr lang="it-IT" sz="2000" dirty="0" err="1"/>
              <a:t>Anovulation</a:t>
            </a:r>
            <a:r>
              <a:rPr lang="it-IT" sz="2000" dirty="0"/>
              <a:t>; </a:t>
            </a:r>
            <a:r>
              <a:rPr lang="it-IT" sz="2000" dirty="0" err="1"/>
              <a:t>reduced</a:t>
            </a:r>
            <a:r>
              <a:rPr lang="it-IT" sz="2000" dirty="0"/>
              <a:t> </a:t>
            </a:r>
            <a:r>
              <a:rPr lang="it-IT" sz="2000" dirty="0" err="1"/>
              <a:t>oocyte</a:t>
            </a:r>
            <a:r>
              <a:rPr lang="it-IT" sz="2000" dirty="0"/>
              <a:t> </a:t>
            </a:r>
            <a:r>
              <a:rPr lang="it-IT" sz="2000" dirty="0" err="1"/>
              <a:t>quality</a:t>
            </a:r>
            <a:r>
              <a:rPr lang="it-IT" sz="2000" dirty="0"/>
              <a:t> </a:t>
            </a:r>
          </a:p>
          <a:p>
            <a:pPr>
              <a:defRPr sz="1400">
                <a:latin typeface="Calibri"/>
              </a:defRPr>
            </a:pPr>
            <a:r>
              <a:rPr lang="it-IT" sz="2000" dirty="0"/>
              <a:t>• </a:t>
            </a:r>
            <a:r>
              <a:rPr lang="it-IT" sz="2000" dirty="0" err="1"/>
              <a:t>Altered</a:t>
            </a:r>
            <a:r>
              <a:rPr lang="it-IT" sz="2000" dirty="0"/>
              <a:t> </a:t>
            </a:r>
            <a:r>
              <a:rPr lang="it-IT" sz="2000" dirty="0" err="1"/>
              <a:t>endometrial</a:t>
            </a:r>
            <a:r>
              <a:rPr lang="it-IT" sz="2000" dirty="0"/>
              <a:t> </a:t>
            </a:r>
            <a:r>
              <a:rPr lang="it-IT" sz="2000" dirty="0" err="1"/>
              <a:t>receptivity</a:t>
            </a:r>
            <a:r>
              <a:rPr lang="it-IT" sz="2000" dirty="0"/>
              <a:t> </a:t>
            </a:r>
          </a:p>
          <a:p>
            <a:pPr>
              <a:defRPr sz="1400">
                <a:latin typeface="Calibri"/>
              </a:defRPr>
            </a:pPr>
            <a:r>
              <a:rPr lang="it-IT" sz="2000" dirty="0"/>
              <a:t>• </a:t>
            </a:r>
            <a:r>
              <a:rPr lang="it-IT" sz="2000" dirty="0" err="1"/>
              <a:t>Worsened</a:t>
            </a:r>
            <a:r>
              <a:rPr lang="it-IT" sz="2000" dirty="0"/>
              <a:t> </a:t>
            </a:r>
            <a:r>
              <a:rPr lang="it-IT" sz="2000" dirty="0" err="1"/>
              <a:t>outcomes</a:t>
            </a:r>
            <a:r>
              <a:rPr lang="it-IT" sz="2000" dirty="0"/>
              <a:t> in </a:t>
            </a:r>
            <a:r>
              <a:rPr lang="it-IT" sz="2000" dirty="0" err="1"/>
              <a:t>assisted</a:t>
            </a:r>
            <a:r>
              <a:rPr lang="it-IT" sz="2000" dirty="0"/>
              <a:t> </a:t>
            </a:r>
            <a:r>
              <a:rPr lang="it-IT" sz="2000" dirty="0" err="1"/>
              <a:t>reproduction</a:t>
            </a:r>
            <a:endParaRPr sz="1600" dirty="0"/>
          </a:p>
        </p:txBody>
      </p:sp>
      <p:cxnSp>
        <p:nvCxnSpPr>
          <p:cNvPr id="8" name="Connector 7"/>
          <p:cNvCxnSpPr>
            <a:cxnSpLocks/>
            <a:stCxn id="4" idx="3"/>
          </p:cNvCxnSpPr>
          <p:nvPr/>
        </p:nvCxnSpPr>
        <p:spPr>
          <a:xfrm>
            <a:off x="3913012" y="2704023"/>
            <a:ext cx="5413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 8"/>
          <p:cNvCxnSpPr>
            <a:cxnSpLocks/>
            <a:stCxn id="3" idx="3"/>
          </p:cNvCxnSpPr>
          <p:nvPr/>
        </p:nvCxnSpPr>
        <p:spPr>
          <a:xfrm flipV="1">
            <a:off x="7654755" y="1784003"/>
            <a:ext cx="662150" cy="995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 9"/>
          <p:cNvCxnSpPr>
            <a:cxnSpLocks/>
            <a:stCxn id="3" idx="3"/>
          </p:cNvCxnSpPr>
          <p:nvPr/>
        </p:nvCxnSpPr>
        <p:spPr>
          <a:xfrm>
            <a:off x="7654755" y="2779337"/>
            <a:ext cx="662150" cy="995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>
            <a:cxnSpLocks/>
            <a:stCxn id="3" idx="2"/>
          </p:cNvCxnSpPr>
          <p:nvPr/>
        </p:nvCxnSpPr>
        <p:spPr>
          <a:xfrm>
            <a:off x="6054556" y="3774670"/>
            <a:ext cx="0" cy="10437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8076D43C-8F8F-156F-3B12-4AB79F5FB01A}"/>
              </a:ext>
            </a:extLst>
          </p:cNvPr>
          <p:cNvSpPr/>
          <p:nvPr/>
        </p:nvSpPr>
        <p:spPr>
          <a:xfrm>
            <a:off x="8316905" y="1037734"/>
            <a:ext cx="3741743" cy="14925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Endocrine dysfunction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↑ Leptin (resistance)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</a:t>
            </a:r>
            <a:r>
              <a:rPr sz="1600" dirty="0"/>
              <a:t> </a:t>
            </a:r>
            <a:r>
              <a:rPr lang="it-IT" sz="1600" dirty="0"/>
              <a:t>↑ </a:t>
            </a:r>
            <a:r>
              <a:rPr lang="it-IT" sz="1600" dirty="0" err="1"/>
              <a:t>Resistin</a:t>
            </a:r>
            <a:r>
              <a:rPr lang="it-IT" sz="1600" dirty="0"/>
              <a:t>, </a:t>
            </a:r>
            <a:r>
              <a:rPr lang="it-IT" sz="1600" dirty="0" err="1"/>
              <a:t>visfatin</a:t>
            </a:r>
            <a:r>
              <a:rPr lang="it-IT" sz="1600" dirty="0"/>
              <a:t>, </a:t>
            </a:r>
            <a:r>
              <a:rPr lang="it-IT" sz="1600" dirty="0" err="1"/>
              <a:t>asprosin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sz="1600" dirty="0"/>
              <a:t>• ↓ Adiponectin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↑ FFAs, ceramides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BF7C1B7F-83F7-EE5B-15AE-A1E1987A6290}"/>
              </a:ext>
            </a:extLst>
          </p:cNvPr>
          <p:cNvSpPr txBox="1"/>
          <p:nvPr/>
        </p:nvSpPr>
        <p:spPr>
          <a:xfrm>
            <a:off x="847676" y="6581001"/>
            <a:ext cx="1134432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000">
                <a:solidFill>
                  <a:srgbClr val="475569"/>
                </a:solidFill>
              </a:defRPr>
            </a:pPr>
            <a:r>
              <a:rPr sz="1200" dirty="0"/>
              <a:t>Key sources: </a:t>
            </a:r>
            <a:r>
              <a:rPr sz="1200" dirty="0" err="1"/>
              <a:t>Bril</a:t>
            </a:r>
            <a:r>
              <a:rPr sz="1200" dirty="0"/>
              <a:t> F et al., JCEM 2023; Zheng L et al., Front Endocrinol 2024; </a:t>
            </a:r>
            <a:r>
              <a:rPr sz="1200" dirty="0" err="1"/>
              <a:t>Palomba</a:t>
            </a:r>
            <a:r>
              <a:rPr sz="1200" dirty="0"/>
              <a:t> S et al., Biomedicines 2024; Dai M et al., Endocrinology 2024; Schon SB et al., </a:t>
            </a:r>
            <a:r>
              <a:rPr sz="1200" dirty="0" err="1"/>
              <a:t>Fertil</a:t>
            </a:r>
            <a:r>
              <a:rPr sz="1200" dirty="0"/>
              <a:t> </a:t>
            </a:r>
            <a:r>
              <a:rPr sz="1200" dirty="0" err="1"/>
              <a:t>Steril</a:t>
            </a:r>
            <a:r>
              <a:rPr sz="1200" dirty="0"/>
              <a:t> 2024.</a:t>
            </a:r>
          </a:p>
        </p:txBody>
      </p:sp>
      <p:pic>
        <p:nvPicPr>
          <p:cNvPr id="12" name="Picture 2" descr="Figure 11. [Differences in AT between lean...]. - Endotext - NCBI Bookshelf">
            <a:extLst>
              <a:ext uri="{FF2B5EF4-FFF2-40B4-BE49-F238E27FC236}">
                <a16:creationId xmlns:a16="http://schemas.microsoft.com/office/drawing/2014/main" id="{0B885CD4-8BA2-BF9E-31A4-6C26D877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7" y="4393139"/>
            <a:ext cx="2547646" cy="2124120"/>
          </a:xfrm>
          <a:prstGeom prst="rect">
            <a:avLst/>
          </a:prstGeom>
          <a:noFill/>
          <a:ln>
            <a:solidFill>
              <a:srgbClr val="4472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or 10">
            <a:extLst>
              <a:ext uri="{FF2B5EF4-FFF2-40B4-BE49-F238E27FC236}">
                <a16:creationId xmlns:a16="http://schemas.microsoft.com/office/drawing/2014/main" id="{51BB99FA-B4B3-BFAA-BA57-86701BAE870A}"/>
              </a:ext>
            </a:extLst>
          </p:cNvPr>
          <p:cNvCxnSpPr>
            <a:cxnSpLocks/>
          </p:cNvCxnSpPr>
          <p:nvPr/>
        </p:nvCxnSpPr>
        <p:spPr>
          <a:xfrm>
            <a:off x="2030373" y="3511921"/>
            <a:ext cx="0" cy="881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2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Ruolo della leptina nella PCOS &amp; infertilità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9301" y="6175075"/>
            <a:ext cx="27863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/>
              <a:t>🟡 Adipose tissue</a:t>
            </a:r>
          </a:p>
        </p:txBody>
      </p:sp>
      <p:sp>
        <p:nvSpPr>
          <p:cNvPr id="17" name="Oval 1028">
            <a:extLst>
              <a:ext uri="{FF2B5EF4-FFF2-40B4-BE49-F238E27FC236}">
                <a16:creationId xmlns:a16="http://schemas.microsoft.com/office/drawing/2014/main" id="{9DAD7671-1A6E-01F1-F8C2-542635C8DC97}"/>
              </a:ext>
            </a:extLst>
          </p:cNvPr>
          <p:cNvSpPr/>
          <p:nvPr/>
        </p:nvSpPr>
        <p:spPr>
          <a:xfrm>
            <a:off x="3496103" y="2547274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D8254-FF7D-89E3-C6A3-9961E7217ABA}"/>
              </a:ext>
            </a:extLst>
          </p:cNvPr>
          <p:cNvSpPr txBox="1"/>
          <p:nvPr/>
        </p:nvSpPr>
        <p:spPr>
          <a:xfrm>
            <a:off x="9319501" y="4522203"/>
            <a:ext cx="196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Arcuate nucleus (ARC)</a:t>
            </a:r>
          </a:p>
        </p:txBody>
      </p:sp>
      <p:sp>
        <p:nvSpPr>
          <p:cNvPr id="21" name="Oval 1028">
            <a:extLst>
              <a:ext uri="{FF2B5EF4-FFF2-40B4-BE49-F238E27FC236}">
                <a16:creationId xmlns:a16="http://schemas.microsoft.com/office/drawing/2014/main" id="{64B2A749-08DA-F897-6E41-8386FAB8FBD7}"/>
              </a:ext>
            </a:extLst>
          </p:cNvPr>
          <p:cNvSpPr/>
          <p:nvPr/>
        </p:nvSpPr>
        <p:spPr>
          <a:xfrm>
            <a:off x="3569447" y="4387172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22" name="Oval 1029">
            <a:extLst>
              <a:ext uri="{FF2B5EF4-FFF2-40B4-BE49-F238E27FC236}">
                <a16:creationId xmlns:a16="http://schemas.microsoft.com/office/drawing/2014/main" id="{FEDF9216-9CFE-B2AB-89FD-43D6A2A493B0}"/>
              </a:ext>
            </a:extLst>
          </p:cNvPr>
          <p:cNvSpPr/>
          <p:nvPr/>
        </p:nvSpPr>
        <p:spPr>
          <a:xfrm>
            <a:off x="4047344" y="4617853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POMC/ CART</a:t>
            </a:r>
          </a:p>
        </p:txBody>
      </p:sp>
      <p:sp>
        <p:nvSpPr>
          <p:cNvPr id="23" name="Oval 38">
            <a:extLst>
              <a:ext uri="{FF2B5EF4-FFF2-40B4-BE49-F238E27FC236}">
                <a16:creationId xmlns:a16="http://schemas.microsoft.com/office/drawing/2014/main" id="{1DAE167D-2C2A-70FA-318D-C24C529F9101}"/>
              </a:ext>
            </a:extLst>
          </p:cNvPr>
          <p:cNvSpPr/>
          <p:nvPr/>
        </p:nvSpPr>
        <p:spPr>
          <a:xfrm>
            <a:off x="6194791" y="4617853"/>
            <a:ext cx="152497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NPY/ AgRP</a:t>
            </a:r>
          </a:p>
        </p:txBody>
      </p: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CC5DD5C3-D804-A0A4-3CC7-C054D4348318}"/>
              </a:ext>
            </a:extLst>
          </p:cNvPr>
          <p:cNvCxnSpPr>
            <a:cxnSpLocks/>
            <a:stCxn id="22" idx="0"/>
            <a:endCxn id="31" idx="4"/>
          </p:cNvCxnSpPr>
          <p:nvPr/>
        </p:nvCxnSpPr>
        <p:spPr bwMode="auto">
          <a:xfrm flipV="1">
            <a:off x="4857939" y="3247157"/>
            <a:ext cx="910418" cy="1370696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2">
            <a:extLst>
              <a:ext uri="{FF2B5EF4-FFF2-40B4-BE49-F238E27FC236}">
                <a16:creationId xmlns:a16="http://schemas.microsoft.com/office/drawing/2014/main" id="{1C8C9358-2526-FF51-0F06-0C5B26137386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H="1" flipV="1">
            <a:off x="5979243" y="3233530"/>
            <a:ext cx="978038" cy="1384323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7">
            <a:extLst>
              <a:ext uri="{FF2B5EF4-FFF2-40B4-BE49-F238E27FC236}">
                <a16:creationId xmlns:a16="http://schemas.microsoft.com/office/drawing/2014/main" id="{3B7F127F-8C64-6A69-DEA8-0089617708AE}"/>
              </a:ext>
            </a:extLst>
          </p:cNvPr>
          <p:cNvSpPr txBox="1"/>
          <p:nvPr/>
        </p:nvSpPr>
        <p:spPr>
          <a:xfrm>
            <a:off x="4454585" y="2070682"/>
            <a:ext cx="29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Energy expenditure</a:t>
            </a:r>
          </a:p>
        </p:txBody>
      </p:sp>
      <p:sp>
        <p:nvSpPr>
          <p:cNvPr id="27" name="Up Arrow 49">
            <a:extLst>
              <a:ext uri="{FF2B5EF4-FFF2-40B4-BE49-F238E27FC236}">
                <a16:creationId xmlns:a16="http://schemas.microsoft.com/office/drawing/2014/main" id="{45D37442-9CA9-7083-5BE0-40F5E75F7CCB}"/>
              </a:ext>
            </a:extLst>
          </p:cNvPr>
          <p:cNvSpPr/>
          <p:nvPr/>
        </p:nvSpPr>
        <p:spPr>
          <a:xfrm rot="10800000" flipV="1">
            <a:off x="3897205" y="2090554"/>
            <a:ext cx="449424" cy="422433"/>
          </a:xfrm>
          <a:prstGeom prst="up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631FFD9F-E10A-9AE8-C556-EADB1DB69B86}"/>
              </a:ext>
            </a:extLst>
          </p:cNvPr>
          <p:cNvSpPr/>
          <p:nvPr/>
        </p:nvSpPr>
        <p:spPr>
          <a:xfrm>
            <a:off x="6558807" y="3696067"/>
            <a:ext cx="1996036" cy="709984"/>
          </a:xfrm>
          <a:prstGeom prst="ellipse">
            <a:avLst/>
          </a:prstGeom>
          <a:solidFill>
            <a:srgbClr val="FF000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FFFF"/>
                </a:solidFill>
              </a:rPr>
              <a:t>Hunger</a:t>
            </a:r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id="{53271F80-A13C-C36A-37C0-32B0C08CDDC2}"/>
              </a:ext>
            </a:extLst>
          </p:cNvPr>
          <p:cNvSpPr/>
          <p:nvPr/>
        </p:nvSpPr>
        <p:spPr>
          <a:xfrm>
            <a:off x="3215920" y="3717134"/>
            <a:ext cx="1996036" cy="709984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FFFF"/>
                </a:solidFill>
              </a:rPr>
              <a:t>Satiety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E89A5ACA-EDE7-EABF-A139-EAABCD4A2D3F}"/>
              </a:ext>
            </a:extLst>
          </p:cNvPr>
          <p:cNvSpPr txBox="1"/>
          <p:nvPr/>
        </p:nvSpPr>
        <p:spPr>
          <a:xfrm>
            <a:off x="8973356" y="2648190"/>
            <a:ext cx="2654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Paraventricular Nucleus</a:t>
            </a:r>
          </a:p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(PVN)</a:t>
            </a:r>
          </a:p>
        </p:txBody>
      </p:sp>
      <p:sp>
        <p:nvSpPr>
          <p:cNvPr id="31" name="Oval 1029">
            <a:extLst>
              <a:ext uri="{FF2B5EF4-FFF2-40B4-BE49-F238E27FC236}">
                <a16:creationId xmlns:a16="http://schemas.microsoft.com/office/drawing/2014/main" id="{8E169EF3-19FA-5917-EB50-234ED5E45C35}"/>
              </a:ext>
            </a:extLst>
          </p:cNvPr>
          <p:cNvSpPr/>
          <p:nvPr/>
        </p:nvSpPr>
        <p:spPr>
          <a:xfrm>
            <a:off x="4957762" y="2773269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MCR-4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5981C17E-9F15-A333-523D-6D4D114F3A17}"/>
              </a:ext>
            </a:extLst>
          </p:cNvPr>
          <p:cNvSpPr txBox="1"/>
          <p:nvPr/>
        </p:nvSpPr>
        <p:spPr>
          <a:xfrm>
            <a:off x="4047344" y="1510668"/>
            <a:ext cx="36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 Energy intake</a:t>
            </a:r>
          </a:p>
        </p:txBody>
      </p:sp>
      <p:sp>
        <p:nvSpPr>
          <p:cNvPr id="33" name="Up Arrow 49">
            <a:extLst>
              <a:ext uri="{FF2B5EF4-FFF2-40B4-BE49-F238E27FC236}">
                <a16:creationId xmlns:a16="http://schemas.microsoft.com/office/drawing/2014/main" id="{1989F264-92A2-1837-087E-76303E279BC7}"/>
              </a:ext>
            </a:extLst>
          </p:cNvPr>
          <p:cNvSpPr/>
          <p:nvPr/>
        </p:nvSpPr>
        <p:spPr>
          <a:xfrm flipV="1">
            <a:off x="3897205" y="1521294"/>
            <a:ext cx="449424" cy="422433"/>
          </a:xfrm>
          <a:prstGeom prst="up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4" name="Up Arrow 49">
            <a:extLst>
              <a:ext uri="{FF2B5EF4-FFF2-40B4-BE49-F238E27FC236}">
                <a16:creationId xmlns:a16="http://schemas.microsoft.com/office/drawing/2014/main" id="{FD6243E2-D45E-1B27-5480-2F3C1CAD1C70}"/>
              </a:ext>
            </a:extLst>
          </p:cNvPr>
          <p:cNvSpPr/>
          <p:nvPr/>
        </p:nvSpPr>
        <p:spPr>
          <a:xfrm flipV="1">
            <a:off x="7463708" y="2114857"/>
            <a:ext cx="449424" cy="422433"/>
          </a:xfrm>
          <a:prstGeom prst="up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5" name="Up Arrow 49">
            <a:extLst>
              <a:ext uri="{FF2B5EF4-FFF2-40B4-BE49-F238E27FC236}">
                <a16:creationId xmlns:a16="http://schemas.microsoft.com/office/drawing/2014/main" id="{2DD090F9-CA36-DC22-FC40-2421B9EB0881}"/>
              </a:ext>
            </a:extLst>
          </p:cNvPr>
          <p:cNvSpPr/>
          <p:nvPr/>
        </p:nvSpPr>
        <p:spPr>
          <a:xfrm rot="10800000" flipV="1">
            <a:off x="7463708" y="1545597"/>
            <a:ext cx="449424" cy="422433"/>
          </a:xfrm>
          <a:prstGeom prst="up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6" name="Più 35">
            <a:extLst>
              <a:ext uri="{FF2B5EF4-FFF2-40B4-BE49-F238E27FC236}">
                <a16:creationId xmlns:a16="http://schemas.microsoft.com/office/drawing/2014/main" id="{4729E40F-C29F-CAD9-567D-3D5DC1448D3F}"/>
              </a:ext>
            </a:extLst>
          </p:cNvPr>
          <p:cNvSpPr/>
          <p:nvPr/>
        </p:nvSpPr>
        <p:spPr>
          <a:xfrm>
            <a:off x="5092759" y="3374737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37" name="Meno 36">
            <a:extLst>
              <a:ext uri="{FF2B5EF4-FFF2-40B4-BE49-F238E27FC236}">
                <a16:creationId xmlns:a16="http://schemas.microsoft.com/office/drawing/2014/main" id="{04E1D336-7604-61F9-79E1-B3218E679ECD}"/>
              </a:ext>
            </a:extLst>
          </p:cNvPr>
          <p:cNvSpPr/>
          <p:nvPr/>
        </p:nvSpPr>
        <p:spPr>
          <a:xfrm>
            <a:off x="6269902" y="3370486"/>
            <a:ext cx="444266" cy="532822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38" name="Picture 2" descr="Hypothalamus: Function, hormones, and disorders">
            <a:extLst>
              <a:ext uri="{FF2B5EF4-FFF2-40B4-BE49-F238E27FC236}">
                <a16:creationId xmlns:a16="http://schemas.microsoft.com/office/drawing/2014/main" id="{FDC54131-2DB4-2800-A8AF-2B16004F3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32" y="3360907"/>
            <a:ext cx="1883503" cy="10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20">
            <a:extLst>
              <a:ext uri="{FF2B5EF4-FFF2-40B4-BE49-F238E27FC236}">
                <a16:creationId xmlns:a16="http://schemas.microsoft.com/office/drawing/2014/main" id="{282830DA-97C5-ABFC-5D22-7C9BE713A697}"/>
              </a:ext>
            </a:extLst>
          </p:cNvPr>
          <p:cNvCxnSpPr>
            <a:cxnSpLocks/>
            <a:endCxn id="22" idx="4"/>
          </p:cNvCxnSpPr>
          <p:nvPr/>
        </p:nvCxnSpPr>
        <p:spPr bwMode="auto">
          <a:xfrm flipH="1" flipV="1">
            <a:off x="4857939" y="5091741"/>
            <a:ext cx="983762" cy="439471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Più 40">
            <a:extLst>
              <a:ext uri="{FF2B5EF4-FFF2-40B4-BE49-F238E27FC236}">
                <a16:creationId xmlns:a16="http://schemas.microsoft.com/office/drawing/2014/main" id="{3880FF52-B331-0A8B-BFAD-15308750B1AE}"/>
              </a:ext>
            </a:extLst>
          </p:cNvPr>
          <p:cNvSpPr/>
          <p:nvPr/>
        </p:nvSpPr>
        <p:spPr>
          <a:xfrm>
            <a:off x="4363045" y="4996695"/>
            <a:ext cx="292237" cy="340242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cxnSp>
        <p:nvCxnSpPr>
          <p:cNvPr id="42" name="Straight Arrow Connector 22">
            <a:extLst>
              <a:ext uri="{FF2B5EF4-FFF2-40B4-BE49-F238E27FC236}">
                <a16:creationId xmlns:a16="http://schemas.microsoft.com/office/drawing/2014/main" id="{93B9218D-BF66-6FF8-8F67-3F5AC298612F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1701" y="5091741"/>
            <a:ext cx="1298582" cy="439471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Meno 42">
            <a:extLst>
              <a:ext uri="{FF2B5EF4-FFF2-40B4-BE49-F238E27FC236}">
                <a16:creationId xmlns:a16="http://schemas.microsoft.com/office/drawing/2014/main" id="{8A57DED3-1D01-F7BB-2BB9-5AFBE7FB0DED}"/>
              </a:ext>
            </a:extLst>
          </p:cNvPr>
          <p:cNvSpPr/>
          <p:nvPr/>
        </p:nvSpPr>
        <p:spPr>
          <a:xfrm>
            <a:off x="6103647" y="4984526"/>
            <a:ext cx="360719" cy="265015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63FA298C-EBA2-F686-8DA8-43FD886C89B7}"/>
              </a:ext>
            </a:extLst>
          </p:cNvPr>
          <p:cNvSpPr txBox="1"/>
          <p:nvPr/>
        </p:nvSpPr>
        <p:spPr>
          <a:xfrm>
            <a:off x="7868193" y="6325101"/>
            <a:ext cx="4323807" cy="494494"/>
          </a:xfrm>
          <a:prstGeom prst="rect">
            <a:avLst/>
          </a:prstGeom>
          <a:noFill/>
        </p:spPr>
        <p:txBody>
          <a:bodyPr wrap="square" lIns="120227" tIns="61976" rIns="120227" bIns="61976" rtlCol="0" anchor="b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Secher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J Clin Invest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2014;124:4473–88;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van Can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Int J Obes (Lond)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2014;38:784–93</a:t>
            </a:r>
          </a:p>
        </p:txBody>
      </p:sp>
      <p:sp>
        <p:nvSpPr>
          <p:cNvPr id="52" name="Rectangle 1">
            <a:extLst>
              <a:ext uri="{FF2B5EF4-FFF2-40B4-BE49-F238E27FC236}">
                <a16:creationId xmlns:a16="http://schemas.microsoft.com/office/drawing/2014/main" id="{8B233E05-0590-557E-C18E-8802B2B23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5" y="6048102"/>
            <a:ext cx="3963999" cy="77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27" tIns="61976" rIns="120227" bIns="61976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82786F"/>
                </a:solidFill>
              </a:rPr>
              <a:t>AgRP, Agouti-related peptide; CART, cocaine- and amphetamine-regulated transcript; NPY, neuropeptide Y; POMC, pro-opiomelanocortin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it-IT" sz="1050" dirty="0">
                <a:solidFill>
                  <a:schemeClr val="bg1">
                    <a:lumMod val="50000"/>
                  </a:schemeClr>
                </a:solidFill>
              </a:rPr>
              <a:t>melanocortin-4 </a:t>
            </a:r>
            <a:r>
              <a:rPr lang="it-IT" sz="1050" dirty="0" err="1">
                <a:solidFill>
                  <a:schemeClr val="bg1">
                    <a:lumMod val="50000"/>
                  </a:schemeClr>
                </a:solidFill>
              </a:rPr>
              <a:t>receptor</a:t>
            </a:r>
            <a:r>
              <a:rPr lang="it-IT" sz="1050" dirty="0">
                <a:solidFill>
                  <a:schemeClr val="bg1">
                    <a:lumMod val="50000"/>
                  </a:schemeClr>
                </a:solidFill>
              </a:rPr>
              <a:t> (MC4R)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6" name="Up Arrow 49">
            <a:extLst>
              <a:ext uri="{FF2B5EF4-FFF2-40B4-BE49-F238E27FC236}">
                <a16:creationId xmlns:a16="http://schemas.microsoft.com/office/drawing/2014/main" id="{B5FF1078-4873-23A9-F90B-883245AC3DEA}"/>
              </a:ext>
            </a:extLst>
          </p:cNvPr>
          <p:cNvSpPr/>
          <p:nvPr/>
        </p:nvSpPr>
        <p:spPr>
          <a:xfrm rot="10800000" flipV="1">
            <a:off x="4857938" y="5591837"/>
            <a:ext cx="1961961" cy="652269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D0430FE-2C46-AD66-C7C1-E8E4B31211CC}"/>
              </a:ext>
            </a:extLst>
          </p:cNvPr>
          <p:cNvSpPr txBox="1"/>
          <p:nvPr/>
        </p:nvSpPr>
        <p:spPr>
          <a:xfrm>
            <a:off x="5211956" y="5720886"/>
            <a:ext cx="1192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 err="1">
                <a:solidFill>
                  <a:srgbClr val="FFDA01"/>
                </a:solidFill>
              </a:rPr>
              <a:t>Leptin</a:t>
            </a:r>
            <a:endParaRPr sz="2800" dirty="0">
              <a:solidFill>
                <a:srgbClr val="FFDA01"/>
              </a:solidFill>
            </a:endParaRPr>
          </a:p>
        </p:txBody>
      </p:sp>
      <p:sp>
        <p:nvSpPr>
          <p:cNvPr id="4" name="Croce 3">
            <a:extLst>
              <a:ext uri="{FF2B5EF4-FFF2-40B4-BE49-F238E27FC236}">
                <a16:creationId xmlns:a16="http://schemas.microsoft.com/office/drawing/2014/main" id="{BABEF920-480A-F66A-DBF0-2B4C5F7ADCB7}"/>
              </a:ext>
            </a:extLst>
          </p:cNvPr>
          <p:cNvSpPr/>
          <p:nvPr/>
        </p:nvSpPr>
        <p:spPr>
          <a:xfrm rot="2724544">
            <a:off x="5381719" y="5546117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6F0D18B6-86B4-FFC1-53C0-4041CEDB0873}"/>
              </a:ext>
            </a:extLst>
          </p:cNvPr>
          <p:cNvSpPr/>
          <p:nvPr/>
        </p:nvSpPr>
        <p:spPr>
          <a:xfrm rot="2724544">
            <a:off x="3669794" y="3627468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0CC1041E-23DF-F8A3-60AA-3636BB3921BE}"/>
              </a:ext>
            </a:extLst>
          </p:cNvPr>
          <p:cNvSpPr/>
          <p:nvPr/>
        </p:nvSpPr>
        <p:spPr>
          <a:xfrm rot="2724544">
            <a:off x="3664717" y="1523853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iù 6">
            <a:extLst>
              <a:ext uri="{FF2B5EF4-FFF2-40B4-BE49-F238E27FC236}">
                <a16:creationId xmlns:a16="http://schemas.microsoft.com/office/drawing/2014/main" id="{5A7CD64D-DA49-34C3-85E7-6DD781C84611}"/>
              </a:ext>
            </a:extLst>
          </p:cNvPr>
          <p:cNvSpPr/>
          <p:nvPr/>
        </p:nvSpPr>
        <p:spPr>
          <a:xfrm>
            <a:off x="6137887" y="4940373"/>
            <a:ext cx="292237" cy="340242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9" name="Più 8">
            <a:extLst>
              <a:ext uri="{FF2B5EF4-FFF2-40B4-BE49-F238E27FC236}">
                <a16:creationId xmlns:a16="http://schemas.microsoft.com/office/drawing/2014/main" id="{CF39EFE3-031D-F2E3-88AE-597A99B80B68}"/>
              </a:ext>
            </a:extLst>
          </p:cNvPr>
          <p:cNvSpPr/>
          <p:nvPr/>
        </p:nvSpPr>
        <p:spPr>
          <a:xfrm>
            <a:off x="6263348" y="3394598"/>
            <a:ext cx="444266" cy="473889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Up Arrow 49">
            <a:extLst>
              <a:ext uri="{FF2B5EF4-FFF2-40B4-BE49-F238E27FC236}">
                <a16:creationId xmlns:a16="http://schemas.microsoft.com/office/drawing/2014/main" id="{AB43C97C-79F5-99AD-6AE0-402E350736EB}"/>
              </a:ext>
            </a:extLst>
          </p:cNvPr>
          <p:cNvSpPr/>
          <p:nvPr/>
        </p:nvSpPr>
        <p:spPr>
          <a:xfrm rot="10800000" flipV="1">
            <a:off x="2630905" y="1601948"/>
            <a:ext cx="6400799" cy="976632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82881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Organo adiposo come modulatore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dell’omeostasi riproduttiva – ruolo della leptina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9301" y="6175075"/>
            <a:ext cx="27863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/>
              <a:t>🟡 Adipose tissue</a:t>
            </a:r>
          </a:p>
        </p:txBody>
      </p:sp>
      <p:sp>
        <p:nvSpPr>
          <p:cNvPr id="17" name="Oval 1028">
            <a:extLst>
              <a:ext uri="{FF2B5EF4-FFF2-40B4-BE49-F238E27FC236}">
                <a16:creationId xmlns:a16="http://schemas.microsoft.com/office/drawing/2014/main" id="{9DAD7671-1A6E-01F1-F8C2-542635C8DC97}"/>
              </a:ext>
            </a:extLst>
          </p:cNvPr>
          <p:cNvSpPr/>
          <p:nvPr/>
        </p:nvSpPr>
        <p:spPr>
          <a:xfrm>
            <a:off x="3496103" y="2547274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D8254-FF7D-89E3-C6A3-9961E7217ABA}"/>
              </a:ext>
            </a:extLst>
          </p:cNvPr>
          <p:cNvSpPr txBox="1"/>
          <p:nvPr/>
        </p:nvSpPr>
        <p:spPr>
          <a:xfrm>
            <a:off x="9265848" y="4561431"/>
            <a:ext cx="2147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Arcuate Nucleus (ARC)</a:t>
            </a:r>
          </a:p>
        </p:txBody>
      </p:sp>
      <p:sp>
        <p:nvSpPr>
          <p:cNvPr id="21" name="Oval 1028">
            <a:extLst>
              <a:ext uri="{FF2B5EF4-FFF2-40B4-BE49-F238E27FC236}">
                <a16:creationId xmlns:a16="http://schemas.microsoft.com/office/drawing/2014/main" id="{64B2A749-08DA-F897-6E41-8386FAB8FBD7}"/>
              </a:ext>
            </a:extLst>
          </p:cNvPr>
          <p:cNvSpPr/>
          <p:nvPr/>
        </p:nvSpPr>
        <p:spPr>
          <a:xfrm>
            <a:off x="3569447" y="4387172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22" name="Oval 1029">
            <a:extLst>
              <a:ext uri="{FF2B5EF4-FFF2-40B4-BE49-F238E27FC236}">
                <a16:creationId xmlns:a16="http://schemas.microsoft.com/office/drawing/2014/main" id="{FEDF9216-9CFE-B2AB-89FD-43D6A2A493B0}"/>
              </a:ext>
            </a:extLst>
          </p:cNvPr>
          <p:cNvSpPr/>
          <p:nvPr/>
        </p:nvSpPr>
        <p:spPr>
          <a:xfrm>
            <a:off x="3333604" y="4600740"/>
            <a:ext cx="5010625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it-IT" sz="1600" dirty="0" err="1">
                <a:solidFill>
                  <a:schemeClr val="bg1"/>
                </a:solidFill>
              </a:rPr>
              <a:t>Kisspeptin</a:t>
            </a:r>
            <a:r>
              <a:rPr lang="it-IT" sz="1600" dirty="0">
                <a:solidFill>
                  <a:schemeClr val="bg1"/>
                </a:solidFill>
              </a:rPr>
              <a:t>/</a:t>
            </a:r>
            <a:r>
              <a:rPr lang="it-IT" sz="1600" dirty="0" err="1">
                <a:solidFill>
                  <a:schemeClr val="bg1"/>
                </a:solidFill>
              </a:rPr>
              <a:t>Neurokinin</a:t>
            </a:r>
            <a:r>
              <a:rPr lang="it-IT" sz="1600" dirty="0">
                <a:solidFill>
                  <a:schemeClr val="bg1"/>
                </a:solidFill>
              </a:rPr>
              <a:t> B /</a:t>
            </a:r>
            <a:r>
              <a:rPr lang="it-IT" sz="1600" dirty="0" err="1">
                <a:solidFill>
                  <a:schemeClr val="bg1"/>
                </a:solidFill>
              </a:rPr>
              <a:t>Dynorphin</a:t>
            </a:r>
            <a:r>
              <a:rPr lang="it-IT" sz="1600" dirty="0">
                <a:solidFill>
                  <a:schemeClr val="bg1"/>
                </a:solidFill>
              </a:rPr>
              <a:t> (</a:t>
            </a:r>
            <a:r>
              <a:rPr lang="en-GB" sz="1600" dirty="0" err="1">
                <a:solidFill>
                  <a:schemeClr val="bg1"/>
                </a:solidFill>
                <a:cs typeface="Arial" charset="0"/>
              </a:rPr>
              <a:t>KNDy</a:t>
            </a:r>
            <a:r>
              <a:rPr lang="en-GB" sz="1600" dirty="0">
                <a:solidFill>
                  <a:schemeClr val="bg1"/>
                </a:solidFill>
                <a:cs typeface="Arial" charset="0"/>
              </a:rPr>
              <a:t>) Neurons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E89A5ACA-EDE7-EABF-A139-EAABCD4A2D3F}"/>
              </a:ext>
            </a:extLst>
          </p:cNvPr>
          <p:cNvSpPr txBox="1"/>
          <p:nvPr/>
        </p:nvSpPr>
        <p:spPr>
          <a:xfrm>
            <a:off x="9735220" y="2653021"/>
            <a:ext cx="1208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Median </a:t>
            </a:r>
          </a:p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Eminence</a:t>
            </a:r>
          </a:p>
        </p:txBody>
      </p:sp>
      <p:sp>
        <p:nvSpPr>
          <p:cNvPr id="31" name="Oval 1029">
            <a:extLst>
              <a:ext uri="{FF2B5EF4-FFF2-40B4-BE49-F238E27FC236}">
                <a16:creationId xmlns:a16="http://schemas.microsoft.com/office/drawing/2014/main" id="{8E169EF3-19FA-5917-EB50-234ED5E45C35}"/>
              </a:ext>
            </a:extLst>
          </p:cNvPr>
          <p:cNvSpPr/>
          <p:nvPr/>
        </p:nvSpPr>
        <p:spPr>
          <a:xfrm>
            <a:off x="4957762" y="2773269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MCR-4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5981C17E-9F15-A333-523D-6D4D114F3A17}"/>
              </a:ext>
            </a:extLst>
          </p:cNvPr>
          <p:cNvSpPr txBox="1"/>
          <p:nvPr/>
        </p:nvSpPr>
        <p:spPr>
          <a:xfrm>
            <a:off x="3990613" y="1911621"/>
            <a:ext cx="36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 </a:t>
            </a:r>
            <a:r>
              <a:rPr lang="en-GB" sz="2400" dirty="0">
                <a:solidFill>
                  <a:srgbClr val="FFC000"/>
                </a:solidFill>
                <a:cs typeface="Arial" charset="0"/>
              </a:rPr>
              <a:t>GnRH (and LH) </a:t>
            </a:r>
            <a:r>
              <a:rPr lang="en-GB" sz="2400" dirty="0" err="1">
                <a:solidFill>
                  <a:srgbClr val="FFC000"/>
                </a:solidFill>
                <a:cs typeface="Arial" charset="0"/>
              </a:rPr>
              <a:t>pulsatility</a:t>
            </a:r>
            <a:endParaRPr lang="en-GB" sz="2400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63FA298C-EBA2-F686-8DA8-43FD886C89B7}"/>
              </a:ext>
            </a:extLst>
          </p:cNvPr>
          <p:cNvSpPr txBox="1"/>
          <p:nvPr/>
        </p:nvSpPr>
        <p:spPr>
          <a:xfrm>
            <a:off x="7868193" y="6417434"/>
            <a:ext cx="4323807" cy="402161"/>
          </a:xfrm>
          <a:prstGeom prst="rect">
            <a:avLst/>
          </a:prstGeom>
          <a:noFill/>
        </p:spPr>
        <p:txBody>
          <a:bodyPr wrap="square" lIns="120227" tIns="61976" rIns="120227" bIns="61976" rtlCol="0" anchor="b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/>
              <a:t>Patel AH, et al. Ann </a:t>
            </a:r>
            <a:r>
              <a:rPr lang="it-IT" sz="1200" dirty="0" err="1"/>
              <a:t>N</a:t>
            </a:r>
            <a:r>
              <a:rPr lang="it-IT" sz="1200" dirty="0"/>
              <a:t> Y </a:t>
            </a:r>
            <a:r>
              <a:rPr lang="it-IT" sz="1200" dirty="0" err="1"/>
              <a:t>Acad</a:t>
            </a:r>
            <a:r>
              <a:rPr lang="it-IT" sz="1200" dirty="0"/>
              <a:t> Sci. 2024 Oct;1540(1):21-46.</a:t>
            </a:r>
            <a:r>
              <a:rPr lang="it-IT" dirty="0"/>
              <a:t> 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Up Arrow 49">
            <a:extLst>
              <a:ext uri="{FF2B5EF4-FFF2-40B4-BE49-F238E27FC236}">
                <a16:creationId xmlns:a16="http://schemas.microsoft.com/office/drawing/2014/main" id="{B5FF1078-4873-23A9-F90B-883245AC3DEA}"/>
              </a:ext>
            </a:extLst>
          </p:cNvPr>
          <p:cNvSpPr/>
          <p:nvPr/>
        </p:nvSpPr>
        <p:spPr>
          <a:xfrm rot="10800000" flipV="1">
            <a:off x="4857937" y="5322423"/>
            <a:ext cx="1961961" cy="921684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D0430FE-2C46-AD66-C7C1-E8E4B31211CC}"/>
              </a:ext>
            </a:extLst>
          </p:cNvPr>
          <p:cNvSpPr txBox="1"/>
          <p:nvPr/>
        </p:nvSpPr>
        <p:spPr>
          <a:xfrm>
            <a:off x="5211956" y="5720886"/>
            <a:ext cx="1192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 err="1">
                <a:solidFill>
                  <a:srgbClr val="FFDA01"/>
                </a:solidFill>
              </a:rPr>
              <a:t>Leptin</a:t>
            </a:r>
            <a:endParaRPr sz="2800" dirty="0">
              <a:solidFill>
                <a:srgbClr val="FFDA01"/>
              </a:solidFill>
            </a:endParaRPr>
          </a:p>
        </p:txBody>
      </p:sp>
      <p:pic>
        <p:nvPicPr>
          <p:cNvPr id="11" name="Immagine 10" descr="Immagine che contiene testo, software, schermata, Software multimediale&#10;&#10;Descrizione generata automaticamente">
            <a:extLst>
              <a:ext uri="{FF2B5EF4-FFF2-40B4-BE49-F238E27FC236}">
                <a16:creationId xmlns:a16="http://schemas.microsoft.com/office/drawing/2014/main" id="{876A7012-76D7-CDC1-2D73-9B3954A1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5" t="57537" r="35495" b="31906"/>
          <a:stretch/>
        </p:blipFill>
        <p:spPr>
          <a:xfrm>
            <a:off x="8905809" y="1717027"/>
            <a:ext cx="3203450" cy="882145"/>
          </a:xfrm>
          <a:prstGeom prst="rect">
            <a:avLst/>
          </a:prstGeom>
        </p:spPr>
      </p:pic>
      <p:sp>
        <p:nvSpPr>
          <p:cNvPr id="15" name="Più 14">
            <a:extLst>
              <a:ext uri="{FF2B5EF4-FFF2-40B4-BE49-F238E27FC236}">
                <a16:creationId xmlns:a16="http://schemas.microsoft.com/office/drawing/2014/main" id="{DFFE6F56-7829-EE59-EA1D-C3D4B5E1896E}"/>
              </a:ext>
            </a:extLst>
          </p:cNvPr>
          <p:cNvSpPr/>
          <p:nvPr/>
        </p:nvSpPr>
        <p:spPr>
          <a:xfrm>
            <a:off x="4279932" y="5529897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6" name="Up Arrow 49">
            <a:extLst>
              <a:ext uri="{FF2B5EF4-FFF2-40B4-BE49-F238E27FC236}">
                <a16:creationId xmlns:a16="http://schemas.microsoft.com/office/drawing/2014/main" id="{9E9C4E4C-E2F2-C622-60AB-8F8D93B1C0A6}"/>
              </a:ext>
            </a:extLst>
          </p:cNvPr>
          <p:cNvSpPr/>
          <p:nvPr/>
        </p:nvSpPr>
        <p:spPr>
          <a:xfrm rot="10800000" flipV="1">
            <a:off x="4156123" y="3454235"/>
            <a:ext cx="3250954" cy="975216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918D8B61-45F6-82FF-87D5-C6ADC423D5B8}"/>
              </a:ext>
            </a:extLst>
          </p:cNvPr>
          <p:cNvSpPr txBox="1"/>
          <p:nvPr/>
        </p:nvSpPr>
        <p:spPr>
          <a:xfrm>
            <a:off x="4864811" y="3739633"/>
            <a:ext cx="18070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 err="1">
                <a:solidFill>
                  <a:srgbClr val="FFDA01"/>
                </a:solidFill>
              </a:rPr>
              <a:t>Kisspeptin</a:t>
            </a:r>
            <a:endParaRPr sz="2800" dirty="0">
              <a:solidFill>
                <a:srgbClr val="FFDA01"/>
              </a:solidFill>
            </a:endParaRPr>
          </a:p>
        </p:txBody>
      </p:sp>
      <p:sp>
        <p:nvSpPr>
          <p:cNvPr id="39" name="Più 38">
            <a:extLst>
              <a:ext uri="{FF2B5EF4-FFF2-40B4-BE49-F238E27FC236}">
                <a16:creationId xmlns:a16="http://schemas.microsoft.com/office/drawing/2014/main" id="{2C860850-E46E-F4B2-342D-1F1C8C9C2437}"/>
              </a:ext>
            </a:extLst>
          </p:cNvPr>
          <p:cNvSpPr/>
          <p:nvPr/>
        </p:nvSpPr>
        <p:spPr>
          <a:xfrm>
            <a:off x="3613899" y="3686954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44" name="Picture 2" descr="Hypothalamus: Function, hormones, and disorders">
            <a:extLst>
              <a:ext uri="{FF2B5EF4-FFF2-40B4-BE49-F238E27FC236}">
                <a16:creationId xmlns:a16="http://schemas.microsoft.com/office/drawing/2014/main" id="{1A6A82A0-4300-896A-36DD-497D1421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32" y="3360907"/>
            <a:ext cx="1883503" cy="10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roce 3">
            <a:extLst>
              <a:ext uri="{FF2B5EF4-FFF2-40B4-BE49-F238E27FC236}">
                <a16:creationId xmlns:a16="http://schemas.microsoft.com/office/drawing/2014/main" id="{3E0E626C-D8F0-FCEA-01C0-4963C49E8A5A}"/>
              </a:ext>
            </a:extLst>
          </p:cNvPr>
          <p:cNvSpPr/>
          <p:nvPr/>
        </p:nvSpPr>
        <p:spPr>
          <a:xfrm rot="2724544">
            <a:off x="5381719" y="5546117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D796A25B-87D3-2F92-729C-603D888BADC7}"/>
              </a:ext>
            </a:extLst>
          </p:cNvPr>
          <p:cNvSpPr/>
          <p:nvPr/>
        </p:nvSpPr>
        <p:spPr>
          <a:xfrm rot="2724544">
            <a:off x="10086264" y="1731574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7C740D6F-D1E3-96FA-3873-EFC5CD087EA8}"/>
              </a:ext>
            </a:extLst>
          </p:cNvPr>
          <p:cNvSpPr/>
          <p:nvPr/>
        </p:nvSpPr>
        <p:spPr>
          <a:xfrm rot="2724544">
            <a:off x="5311156" y="3571258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1BFD0588-74CE-3D98-4458-0799937F3E5B}"/>
              </a:ext>
            </a:extLst>
          </p:cNvPr>
          <p:cNvSpPr/>
          <p:nvPr/>
        </p:nvSpPr>
        <p:spPr>
          <a:xfrm rot="2724544">
            <a:off x="5313512" y="1700900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1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7AF3B48-7015-79C3-52FD-507DBD0CE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58" y="595967"/>
            <a:ext cx="8540684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br>
              <a:rPr lang="it-IT" alt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r>
              <a:rPr lang="it-IT" altLang="it-IT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it-IT" altLang="it-IT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Il sottoscritto  </a:t>
            </a:r>
            <a:r>
              <a:rPr lang="it-IT" alt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Davide Brancato</a:t>
            </a:r>
            <a:br>
              <a:rPr lang="it-IT" alt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in qualità di Responsabile Scientifico</a:t>
            </a:r>
          </a:p>
          <a:p>
            <a:pPr algn="ctr" eaLnBrk="1" hangingPunct="1"/>
            <a:endParaRPr lang="it-IT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ai sensi dell’art. 76, comma 4 dell'Accordo Stato-Regioni del 2 febbraio 2017 e del paragrafo 4.5. del Manuale nazionale di accreditamento per l'erogazione di eventi ECM</a:t>
            </a:r>
            <a:b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b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 </a:t>
            </a:r>
            <a:r>
              <a:rPr lang="it-IT" alt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dichiara</a:t>
            </a:r>
            <a:b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b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</a:br>
            <a:r>
              <a:rPr lang="it-IT" alt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      di non aver avuto rapporti di finanziamento diretto con soggetti portatori di interessi commerciali in campo sanitario</a:t>
            </a:r>
            <a:br>
              <a:rPr lang="it-IT" altLang="it-IT" dirty="0">
                <a:latin typeface="Calibri" panose="020F0502020204030204" pitchFamily="34" charset="0"/>
              </a:rPr>
            </a:br>
            <a:r>
              <a:rPr lang="it-IT" altLang="it-IT" sz="2800" b="1" dirty="0">
                <a:latin typeface="Calibri" panose="020F0502020204030204" pitchFamily="34" charset="0"/>
              </a:rPr>
              <a:t> </a:t>
            </a:r>
            <a:endParaRPr lang="it-IT" altLang="it-IT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Ruolo centrale dell’</a:t>
            </a:r>
            <a:r>
              <a:rPr lang="it-IT" sz="3400" dirty="0" err="1"/>
              <a:t>insulino</a:t>
            </a:r>
            <a:r>
              <a:rPr lang="it-IT" sz="3400" dirty="0"/>
              <a:t>-resistenza/</a:t>
            </a:r>
            <a:r>
              <a:rPr lang="it-IT" sz="3400" dirty="0" err="1"/>
              <a:t>iperinsulinismo</a:t>
            </a:r>
            <a:r>
              <a:rPr lang="it-IT" sz="3400" dirty="0"/>
              <a:t> nella PCOS</a:t>
            </a:r>
          </a:p>
        </p:txBody>
      </p:sp>
      <p:pic>
        <p:nvPicPr>
          <p:cNvPr id="9" name="Immagine 8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CA14A597-A093-3B2C-FFA8-4F6A34167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6" t="36573" r="38687" b="26385"/>
          <a:stretch/>
        </p:blipFill>
        <p:spPr>
          <a:xfrm>
            <a:off x="4081458" y="1238491"/>
            <a:ext cx="7620547" cy="493461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6E0232-3561-02BD-3001-BD89786F39FB}"/>
              </a:ext>
            </a:extLst>
          </p:cNvPr>
          <p:cNvSpPr txBox="1"/>
          <p:nvPr/>
        </p:nvSpPr>
        <p:spPr>
          <a:xfrm>
            <a:off x="8343942" y="6581001"/>
            <a:ext cx="61519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rgbClr val="1B1B1B"/>
                </a:solidFill>
                <a:effectLst/>
              </a:rPr>
              <a:t>Houston EJ, et al. </a:t>
            </a:r>
            <a:r>
              <a:rPr lang="it-IT" sz="1200" b="0" i="0" dirty="0" err="1">
                <a:solidFill>
                  <a:srgbClr val="1B1B1B"/>
                </a:solidFill>
                <a:effectLst/>
              </a:rPr>
              <a:t>J</a:t>
            </a:r>
            <a:r>
              <a:rPr lang="it-IT" sz="1200" b="0" i="0" dirty="0">
                <a:solidFill>
                  <a:srgbClr val="1B1B1B"/>
                </a:solidFill>
                <a:effectLst/>
              </a:rPr>
              <a:t> </a:t>
            </a:r>
            <a:r>
              <a:rPr lang="it-IT" sz="1200" b="0" i="0" dirty="0" err="1">
                <a:solidFill>
                  <a:srgbClr val="1B1B1B"/>
                </a:solidFill>
                <a:effectLst/>
              </a:rPr>
              <a:t>Endocrinol</a:t>
            </a:r>
            <a:r>
              <a:rPr lang="it-IT" sz="1200" b="0" i="0" dirty="0">
                <a:solidFill>
                  <a:srgbClr val="1B1B1B"/>
                </a:solidFill>
                <a:effectLst/>
              </a:rPr>
              <a:t>. 2025 Mar 12;265(2):e240269.</a:t>
            </a:r>
            <a:endParaRPr lang="it-IT" sz="1200" dirty="0"/>
          </a:p>
        </p:txBody>
      </p:sp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EB477B8E-3F96-55EF-60AE-9FA5C933D118}"/>
              </a:ext>
            </a:extLst>
          </p:cNvPr>
          <p:cNvGraphicFramePr>
            <a:graphicFrameLocks noGrp="1"/>
          </p:cNvGraphicFramePr>
          <p:nvPr/>
        </p:nvGraphicFramePr>
        <p:xfrm>
          <a:off x="285508" y="1435260"/>
          <a:ext cx="3603588" cy="4352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598">
                  <a:extLst>
                    <a:ext uri="{9D8B030D-6E8A-4147-A177-3AD203B41FA5}">
                      <a16:colId xmlns:a16="http://schemas.microsoft.com/office/drawing/2014/main" val="3981619535"/>
                    </a:ext>
                  </a:extLst>
                </a:gridCol>
                <a:gridCol w="600598">
                  <a:extLst>
                    <a:ext uri="{9D8B030D-6E8A-4147-A177-3AD203B41FA5}">
                      <a16:colId xmlns:a16="http://schemas.microsoft.com/office/drawing/2014/main" val="3775507194"/>
                    </a:ext>
                  </a:extLst>
                </a:gridCol>
                <a:gridCol w="600598">
                  <a:extLst>
                    <a:ext uri="{9D8B030D-6E8A-4147-A177-3AD203B41FA5}">
                      <a16:colId xmlns:a16="http://schemas.microsoft.com/office/drawing/2014/main" val="183235704"/>
                    </a:ext>
                  </a:extLst>
                </a:gridCol>
                <a:gridCol w="600598">
                  <a:extLst>
                    <a:ext uri="{9D8B030D-6E8A-4147-A177-3AD203B41FA5}">
                      <a16:colId xmlns:a16="http://schemas.microsoft.com/office/drawing/2014/main" val="4291090277"/>
                    </a:ext>
                  </a:extLst>
                </a:gridCol>
                <a:gridCol w="600598">
                  <a:extLst>
                    <a:ext uri="{9D8B030D-6E8A-4147-A177-3AD203B41FA5}">
                      <a16:colId xmlns:a16="http://schemas.microsoft.com/office/drawing/2014/main" val="1737223337"/>
                    </a:ext>
                  </a:extLst>
                </a:gridCol>
                <a:gridCol w="600598">
                  <a:extLst>
                    <a:ext uri="{9D8B030D-6E8A-4147-A177-3AD203B41FA5}">
                      <a16:colId xmlns:a16="http://schemas.microsoft.com/office/drawing/2014/main" val="2888081384"/>
                    </a:ext>
                  </a:extLst>
                </a:gridCol>
              </a:tblGrid>
              <a:tr h="1874048">
                <a:tc>
                  <a:txBody>
                    <a:bodyPr/>
                    <a:lstStyle/>
                    <a:p>
                      <a:pPr marL="360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PCOS phenotype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Ovulatory dysfunction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vert="vert27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Hyperandrogenism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vert="vert27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Polycystic ovarian morphology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vert="vert27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hyperinsulinemia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lang="en-US" sz="1100" dirty="0" err="1">
                          <a:effectLst/>
                        </a:rPr>
                        <a:t>Ezeh</a:t>
                      </a:r>
                      <a:r>
                        <a:rPr lang="en-US" sz="1100" dirty="0">
                          <a:effectLst/>
                        </a:rPr>
                        <a:t> et al. 2022)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vert="vert27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prevalence of insulin resistance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lang="en-US" sz="1100" dirty="0" err="1">
                          <a:effectLst/>
                        </a:rPr>
                        <a:t>Moghetti</a:t>
                      </a:r>
                      <a:r>
                        <a:rPr lang="en-US" sz="1100" dirty="0">
                          <a:effectLst/>
                        </a:rPr>
                        <a:t> et al. 2013)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400" marR="68580" marT="0" marB="0" vert="vert270" anchor="ctr"/>
                </a:tc>
                <a:extLst>
                  <a:ext uri="{0D108BD9-81ED-4DB2-BD59-A6C34878D82A}">
                    <a16:rowId xmlns:a16="http://schemas.microsoft.com/office/drawing/2014/main" val="4091067721"/>
                  </a:ext>
                </a:extLst>
              </a:tr>
              <a:tr h="619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✓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80%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477129"/>
                  </a:ext>
                </a:extLst>
              </a:tr>
              <a:tr h="619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80%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4602537"/>
                  </a:ext>
                </a:extLst>
              </a:tr>
              <a:tr h="619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65%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044838"/>
                  </a:ext>
                </a:extLst>
              </a:tr>
              <a:tr h="619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✓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38%</a:t>
                      </a:r>
                      <a:endParaRPr lang="it-IT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0107636"/>
                  </a:ext>
                </a:extLst>
              </a:tr>
            </a:tbl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67ED967-EC5C-A669-73A0-9C2F2E3D7441}"/>
              </a:ext>
            </a:extLst>
          </p:cNvPr>
          <p:cNvSpPr txBox="1"/>
          <p:nvPr/>
        </p:nvSpPr>
        <p:spPr>
          <a:xfrm>
            <a:off x="3848059" y="5905281"/>
            <a:ext cx="7853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 sz="2000">
                <a:solidFill>
                  <a:srgbClr val="464646"/>
                </a:solidFill>
              </a:defRPr>
            </a:pPr>
            <a:r>
              <a:rPr lang="it-IT" sz="1200" dirty="0"/>
              <a:t>Granulosa </a:t>
            </a:r>
            <a:r>
              <a:rPr lang="it-IT" sz="1200" dirty="0" err="1"/>
              <a:t>dysfunction</a:t>
            </a:r>
            <a:r>
              <a:rPr lang="it-IT" sz="1200" dirty="0"/>
              <a:t> (↓ </a:t>
            </a:r>
            <a:r>
              <a:rPr lang="it-IT" sz="1200" dirty="0" err="1"/>
              <a:t>aromatase</a:t>
            </a:r>
            <a:r>
              <a:rPr lang="it-IT" sz="1200" dirty="0"/>
              <a:t>) → </a:t>
            </a:r>
            <a:r>
              <a:rPr lang="it-IT" sz="1200" dirty="0" err="1"/>
              <a:t>impaired</a:t>
            </a:r>
            <a:r>
              <a:rPr lang="it-IT" sz="1200" dirty="0"/>
              <a:t> </a:t>
            </a:r>
            <a:r>
              <a:rPr lang="it-IT" sz="1200" dirty="0" err="1"/>
              <a:t>follicle</a:t>
            </a:r>
            <a:r>
              <a:rPr lang="it-IT" sz="1200" dirty="0"/>
              <a:t> </a:t>
            </a:r>
            <a:r>
              <a:rPr lang="it-IT" sz="1200" dirty="0" err="1"/>
              <a:t>selection</a:t>
            </a:r>
            <a:endParaRPr lang="it-IT" sz="1200" dirty="0"/>
          </a:p>
          <a:p>
            <a:pPr lvl="1">
              <a:defRPr sz="2000">
                <a:solidFill>
                  <a:srgbClr val="464646"/>
                </a:solidFill>
              </a:defRPr>
            </a:pPr>
            <a:r>
              <a:rPr lang="it-IT" sz="1200" dirty="0" err="1"/>
              <a:t>Theca</a:t>
            </a:r>
            <a:r>
              <a:rPr lang="it-IT" sz="1200" dirty="0"/>
              <a:t> </a:t>
            </a:r>
            <a:r>
              <a:rPr lang="it-IT" sz="1200" dirty="0" err="1"/>
              <a:t>cells</a:t>
            </a:r>
            <a:r>
              <a:rPr lang="it-IT" sz="1200" dirty="0"/>
              <a:t> → ↑ </a:t>
            </a:r>
            <a:r>
              <a:rPr lang="it-IT" sz="1200" dirty="0" err="1"/>
              <a:t>androgen</a:t>
            </a:r>
            <a:r>
              <a:rPr lang="it-IT" sz="1200" dirty="0"/>
              <a:t> </a:t>
            </a:r>
            <a:r>
              <a:rPr lang="it-IT" sz="1200" dirty="0" err="1"/>
              <a:t>synthesis</a:t>
            </a:r>
            <a:r>
              <a:rPr lang="it-IT" sz="1200" dirty="0"/>
              <a:t> (↑ CYP17A1, </a:t>
            </a:r>
            <a:r>
              <a:rPr lang="it-IT" sz="1200" dirty="0" err="1"/>
              <a:t>amplifies</a:t>
            </a:r>
            <a:r>
              <a:rPr lang="it-IT" sz="1200" dirty="0"/>
              <a:t> LH action) </a:t>
            </a:r>
          </a:p>
          <a:p>
            <a:pPr lvl="1">
              <a:defRPr sz="2000">
                <a:solidFill>
                  <a:srgbClr val="464646"/>
                </a:solidFill>
              </a:defRPr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96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ttotitolo 2">
            <a:extLst>
              <a:ext uri="{FF2B5EF4-FFF2-40B4-BE49-F238E27FC236}">
                <a16:creationId xmlns:a16="http://schemas.microsoft.com/office/drawing/2014/main" id="{531EFD98-CE1A-13CC-D4CA-ECC3D09A2014}"/>
              </a:ext>
            </a:extLst>
          </p:cNvPr>
          <p:cNvSpPr txBox="1">
            <a:spLocks/>
          </p:cNvSpPr>
          <p:nvPr/>
        </p:nvSpPr>
        <p:spPr>
          <a:xfrm>
            <a:off x="-17672" y="366757"/>
            <a:ext cx="12192000" cy="91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dirty="0">
                <a:solidFill>
                  <a:srgbClr val="013366"/>
                </a:solidFill>
                <a:latin typeface="Calibri" panose="020F0502020204030204" pitchFamily="34" charset="0"/>
                <a:ea typeface="Apis For Office" panose="020B05040101010101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37EE91-6C65-FBF5-CF67-F66E5BF28BD5}"/>
              </a:ext>
            </a:extLst>
          </p:cNvPr>
          <p:cNvSpPr txBox="1"/>
          <p:nvPr/>
        </p:nvSpPr>
        <p:spPr>
          <a:xfrm>
            <a:off x="749808" y="2096420"/>
            <a:ext cx="10692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Dall’organo adiposo all’ABCD alla PCOS &amp; Infertilità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133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Curare l’ABCD con gli agonisti recettoriali del GLP-1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133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Curare la PCOS &amp; l’infertilità con gli agonisti recettoriali del GLP-1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ACC97A34-BA5E-C422-617D-EF2A08FC0E42}"/>
              </a:ext>
            </a:extLst>
          </p:cNvPr>
          <p:cNvSpPr/>
          <p:nvPr/>
        </p:nvSpPr>
        <p:spPr>
          <a:xfrm>
            <a:off x="188494" y="2915681"/>
            <a:ext cx="561314" cy="513319"/>
          </a:xfrm>
          <a:prstGeom prst="rightArrow">
            <a:avLst/>
          </a:prstGeom>
          <a:solidFill>
            <a:srgbClr val="013366"/>
          </a:solidFill>
          <a:ln>
            <a:solidFill>
              <a:srgbClr val="01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1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255"/>
            <a:ext cx="12192001" cy="1325563"/>
          </a:xfrm>
        </p:spPr>
        <p:txBody>
          <a:bodyPr>
            <a:normAutofit/>
          </a:bodyPr>
          <a:lstStyle/>
          <a:p>
            <a:pPr algn="ctr">
              <a:defRPr sz="3600" b="1">
                <a:solidFill>
                  <a:srgbClr val="003366"/>
                </a:solidFill>
                <a:latin typeface="Calibri"/>
              </a:defRPr>
            </a:pPr>
            <a:r>
              <a:rPr lang="it-IT" sz="2800" dirty="0"/>
              <a:t>SNLG 2025</a:t>
            </a:r>
            <a:br>
              <a:rPr lang="it-IT" sz="2800" dirty="0"/>
            </a:br>
            <a:r>
              <a:rPr lang="it-IT" sz="3100" dirty="0">
                <a:solidFill>
                  <a:srgbClr val="013366"/>
                </a:solidFill>
                <a:latin typeface="Titillium Web" pitchFamily="2" charset="77"/>
              </a:rPr>
              <a:t>La diagnosi e la terapia dell’obesità</a:t>
            </a:r>
            <a:endParaRPr sz="3100" dirty="0">
              <a:solidFill>
                <a:srgbClr val="013366"/>
              </a:solidFill>
            </a:endParaRPr>
          </a:p>
        </p:txBody>
      </p:sp>
      <p:pic>
        <p:nvPicPr>
          <p:cNvPr id="4" name="Immagine 3" descr="Immagine che contiene testo, Sito Web, Pagina Web, design&#10;&#10;Descrizione generata automaticamente">
            <a:extLst>
              <a:ext uri="{FF2B5EF4-FFF2-40B4-BE49-F238E27FC236}">
                <a16:creationId xmlns:a16="http://schemas.microsoft.com/office/drawing/2014/main" id="{6E9CB254-DF7D-266C-B892-CF0724C2F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3" t="-15480" r="17647" b="15480"/>
          <a:stretch/>
        </p:blipFill>
        <p:spPr>
          <a:xfrm>
            <a:off x="546727" y="554611"/>
            <a:ext cx="5990546" cy="5892487"/>
          </a:xfrm>
          <a:prstGeom prst="rect">
            <a:avLst/>
          </a:prstGeom>
        </p:spPr>
      </p:pic>
      <p:pic>
        <p:nvPicPr>
          <p:cNvPr id="6" name="Immagine 5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E299F06A-A572-B57D-016C-F620EEFD3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37" t="3164" r="23866" b="4414"/>
          <a:stretch/>
        </p:blipFill>
        <p:spPr>
          <a:xfrm>
            <a:off x="7039976" y="1399564"/>
            <a:ext cx="4824075" cy="5458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19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" y="57873"/>
            <a:ext cx="12188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SIO 2025 - Sintesi delle </a:t>
            </a:r>
            <a:r>
              <a:rPr sz="3200" dirty="0" err="1"/>
              <a:t>Raccomandazioni</a:t>
            </a:r>
            <a:endParaRPr lang="it-IT" sz="3200" dirty="0"/>
          </a:p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Criteri Diagnostici</a:t>
            </a:r>
            <a:endParaRPr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6572" y="1306015"/>
          <a:ext cx="11678856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2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PICO / </a:t>
                      </a:r>
                      <a:r>
                        <a:rPr sz="1800" dirty="0" err="1"/>
                        <a:t>Tema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/>
                        <a:t>Raccomandazione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/>
                        <a:t>Forza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Qualità</a:t>
                      </a:r>
                      <a:r>
                        <a:rPr lang="it-IT" sz="1800" dirty="0"/>
                        <a:t>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sz="1800" dirty="0"/>
                        <a:t>👥 PICO 1–</a:t>
                      </a:r>
                      <a:r>
                        <a:rPr lang="it-IT" sz="1800" dirty="0"/>
                        <a:t>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 tra 25-34,9 kg/m2, la misurazione della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circonferenza della vita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e/o del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rapporto vita/fianchi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e/o del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rapporto circonferenza vita/altezza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è preferibile rispetto a quella del solo BMI, per la stadiazione del rischio di complicanze associate all’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 di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utilizzare altri indici antropometri</a:t>
                      </a:r>
                      <a:r>
                        <a:rPr lang="it-IT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tra i quali la circonferenza della vita, rispetto al solo calcolo del BMI per una migliore diagnosi e stadiazione del rischio clinico associato all’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b="1" dirty="0"/>
                        <a:t>Forte</a:t>
                      </a:r>
                      <a:endParaRPr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sz="1800" dirty="0"/>
                        <a:t>Molto </a:t>
                      </a:r>
                      <a:r>
                        <a:rPr sz="1800" dirty="0" err="1"/>
                        <a:t>bassa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👥 PICO 4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 tra 25-34.9 kg/m2, la valutazione della composizione corporea con metodi strumentali è preferibile rispetto a non eseguirla (usando solo indici antropometrici), per la stadiazione del rischio clinico associato all’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si suggerisce di utilizzare </a:t>
                      </a:r>
                      <a:r>
                        <a:rPr lang="it-IT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routinariamente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metodiche invasive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 la determinazione della massa grassa rispetto all’utilizzo dei soli indici antropometrici per una migliore stadiazione del rischio clinico legate all’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Debole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Molto bassa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0709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B65350-7181-DF88-755A-757139033C7F}"/>
              </a:ext>
            </a:extLst>
          </p:cNvPr>
          <p:cNvSpPr txBox="1"/>
          <p:nvPr/>
        </p:nvSpPr>
        <p:spPr>
          <a:xfrm>
            <a:off x="256572" y="6523128"/>
            <a:ext cx="74571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lang="it-IT" sz="1200" dirty="0"/>
              <a:t>SIO 2025</a:t>
            </a:r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" y="57873"/>
            <a:ext cx="12188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SIO 2025 - Sintesi delle </a:t>
            </a:r>
            <a:r>
              <a:rPr sz="3200" dirty="0" err="1"/>
              <a:t>Raccomandazioni</a:t>
            </a:r>
            <a:endParaRPr lang="it-IT" sz="3200" dirty="0"/>
          </a:p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Terapia medico-Nutrizionale</a:t>
            </a:r>
            <a:endParaRPr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6572" y="1306015"/>
          <a:ext cx="1167885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PICO / </a:t>
                      </a:r>
                      <a:r>
                        <a:rPr sz="1800" dirty="0" err="1"/>
                        <a:t>Tema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Raccomandazione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Forza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Qualità</a:t>
                      </a:r>
                      <a:r>
                        <a:rPr lang="it-IT" sz="1800" dirty="0"/>
                        <a:t>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📚 </a:t>
                      </a:r>
                      <a:r>
                        <a:rPr sz="1800" dirty="0"/>
                        <a:t> PICO </a:t>
                      </a:r>
                      <a:r>
                        <a:rPr lang="it-IT" sz="1800" dirty="0"/>
                        <a:t>5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BMI&gt; 25 kg/m2, un intervento educativo strutturato è preferibile rispetto a semplici consigli (intervento educativo non strutturato),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raccomandano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interventi educativi strutturati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rispetto ai soli consigli educazionali non strutturati,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Forte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sz="1800" dirty="0"/>
                        <a:t>Mo</a:t>
                      </a:r>
                      <a:r>
                        <a:rPr lang="it-IT" sz="1800" dirty="0" err="1"/>
                        <a:t>derata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🧠 PICO 6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BMI&gt; 25 kg/m2, gli interventi educativi ad impronta cognitivo- comportamentale sono preferibili rispetto ad altre tipologie di intervento (o “standard of care”),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raccomandano interventi educativi ad impronta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cognitivo-comportamentale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rispetto ad altre tipologie educazionali (o nessun intervento)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Forte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Moderata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0709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B65350-7181-DF88-755A-757139033C7F}"/>
              </a:ext>
            </a:extLst>
          </p:cNvPr>
          <p:cNvSpPr txBox="1"/>
          <p:nvPr/>
        </p:nvSpPr>
        <p:spPr>
          <a:xfrm>
            <a:off x="256572" y="6523128"/>
            <a:ext cx="74571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lang="it-IT" sz="1200" dirty="0"/>
              <a:t>SIO 2025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978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" y="57873"/>
            <a:ext cx="12188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SIO 2025 - Sintesi delle </a:t>
            </a:r>
            <a:r>
              <a:rPr sz="3200" dirty="0" err="1"/>
              <a:t>Raccomandazioni</a:t>
            </a:r>
            <a:endParaRPr lang="it-IT" sz="3200" dirty="0"/>
          </a:p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Terapia medico-Nutrizionale</a:t>
            </a:r>
            <a:endParaRPr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6572" y="1306015"/>
          <a:ext cx="1167885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PICO / </a:t>
                      </a:r>
                      <a:r>
                        <a:rPr sz="1800" dirty="0" err="1"/>
                        <a:t>Tema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Raccomandazione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Forza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Qualità</a:t>
                      </a:r>
                      <a:r>
                        <a:rPr lang="it-IT" sz="1800" dirty="0"/>
                        <a:t>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🥗 PICO 7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BMI&gt; 25 kg/m2, le diete chetogeniche sono preferibili rispetto a quelle bilanciate (dieta mediterranea),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si consiglia l’impiego preferenziale di diete chetogeniche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rispetto a diete bilanciate, per il trattamento del sovrappeso e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Debole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Molto bassa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04772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🍎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PICO 8: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BMI&gt; 25 kg/m2, gli interventi educativi strutturati comprendenti esercizio fisico combinato aerobico e di resistenza sono preferibili rispetto ad interventi educativi strutturati comprendenti solo esercizio di tipo aerobico,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All’interno di un programma medico-nutrizionale,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si dispone di evidenze che consentano di preferire interventi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comprendenti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esercizio fisico combinato rispetto ad interventi comprendenti solo esercizio fisico di tipo aerobico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per il trattamento del sovrappeso e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Debole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Bassa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365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B65350-7181-DF88-755A-757139033C7F}"/>
              </a:ext>
            </a:extLst>
          </p:cNvPr>
          <p:cNvSpPr txBox="1"/>
          <p:nvPr/>
        </p:nvSpPr>
        <p:spPr>
          <a:xfrm>
            <a:off x="256572" y="6523128"/>
            <a:ext cx="74571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lang="it-IT" sz="1200" dirty="0"/>
              <a:t>SIO 2025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690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" y="57873"/>
            <a:ext cx="12188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SIO 2025 - Sintesi delle </a:t>
            </a:r>
            <a:r>
              <a:rPr sz="3200" dirty="0" err="1"/>
              <a:t>Raccomandazioni</a:t>
            </a:r>
            <a:endParaRPr lang="it-IT" sz="3200" dirty="0"/>
          </a:p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Terapia farmacologica/chirurgica/endoscopica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6572" y="1031696"/>
          <a:ext cx="11678856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PICO / </a:t>
                      </a:r>
                      <a:r>
                        <a:rPr sz="1800" dirty="0" err="1"/>
                        <a:t>Tema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Raccomandazione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Forza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Qualità</a:t>
                      </a:r>
                      <a:r>
                        <a:rPr lang="it-IT" sz="1800" dirty="0"/>
                        <a:t>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💊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PICO 9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indice di massa corporea tra 27 e 29,9 kg/m2 con complicanze o condizioni associate all’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̀, il trattamento farmacologico (con farmaci approvati da EMA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̀) in associazione a terapia medico-nutrizionale è preferibile rispetto alla sola terapia medico-nutrizionale, per il trattamento del sovrappeso?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consiglia di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trattare farmacologicamente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in associazione a terapia medico-nutrizionale, le persone con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BMI tra 27 e 29,9 kg/m2 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complicanze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legate all’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rispetto alla sola terapia medico-nutrizionale.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Debole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Molto bassa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047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💊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PICO 10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indice di massa corporea tra 30 e 34,9 kg/m2, quali strategie tra quelle farmacologiche (farmaci approvati da EMA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̀), chirurgiche o endoscopiche, in associazione a terapia medico-nutrizionale, sono preferibili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 di trattare le persone con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di classe I (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BMI 30-34,9 kg/m2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in associazione a terapia medico-nutrizionale,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preferendo trattamenti farmacologici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rispetto a quelli chirurgici o endoscopici che abbiano evidenze in questa classe di BMI, in base alle caratteristiche ed esigenze individuali.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Forte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Moderata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365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B65350-7181-DF88-755A-757139033C7F}"/>
              </a:ext>
            </a:extLst>
          </p:cNvPr>
          <p:cNvSpPr txBox="1"/>
          <p:nvPr/>
        </p:nvSpPr>
        <p:spPr>
          <a:xfrm>
            <a:off x="395288" y="6612028"/>
            <a:ext cx="176522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lang="it-IT" sz="1200" dirty="0"/>
              <a:t>AME-ISS 2022; </a:t>
            </a:r>
            <a:r>
              <a:rPr sz="1200" dirty="0"/>
              <a:t> </a:t>
            </a:r>
            <a:r>
              <a:rPr lang="it-IT" sz="1200" dirty="0"/>
              <a:t>SIO 2025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4252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" y="57873"/>
            <a:ext cx="12188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SIO 2025 - Sintesi delle </a:t>
            </a:r>
            <a:r>
              <a:rPr sz="3200" dirty="0" err="1"/>
              <a:t>Raccomandazioni</a:t>
            </a:r>
            <a:endParaRPr lang="it-IT" sz="3200" dirty="0"/>
          </a:p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Terapia farmacologica/chirurgica/endoscopica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6572" y="1306015"/>
          <a:ext cx="11678856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PICO / </a:t>
                      </a:r>
                      <a:r>
                        <a:rPr sz="1800" dirty="0" err="1"/>
                        <a:t>Tema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Raccomandazione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Forza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Qualità</a:t>
                      </a:r>
                      <a:r>
                        <a:rPr lang="it-IT" sz="1800" dirty="0"/>
                        <a:t>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💊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PICO 11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indice di massa corporea tra 35 e 39,9 kg/m2, quali strategie tra quelle farmacologiche (farmaci approvati da EMA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̀), chirurgiche o endoscopiche, in associazione a terapia medico-nutrizionale, sono preferibili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 di trattare le persone con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di classe II (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BMI 35-39,9 kg/m2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in associazione a terapia medico-nutrizionale,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preferendo preliminarmente i trattamenti farmacologici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rispetto a quelli chirurgici o endoscopici che abbiano evidenze in questa classe di BMI, in base alle caratteristiche ed esigenze individuali.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Forte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Bassa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1724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💊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PICO 12: Nelle persone con indice di massa corporea &gt; 39,9 kg/m2, quali strategie tra quelle farmacologiche (farmaci approvati da EMA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̀), chirurgiche o endoscopiche, in associazione a terapia medico-nutrizionale, sono preferibili per il trattamento dell’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 di trattare le persone con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di classe III (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BMI &gt;39,9 kg/m2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in associazione a terapia medico-nutrizionale,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preferendo trattamenti chirurgici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rispetto a quelli farmacologici o endoscopici che abbiano evidenze in questa classe di BMI, comunque in base alle caratteristiche ed esigenze individuali.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Forte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Moderata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4174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B65350-7181-DF88-755A-757139033C7F}"/>
              </a:ext>
            </a:extLst>
          </p:cNvPr>
          <p:cNvSpPr txBox="1"/>
          <p:nvPr/>
        </p:nvSpPr>
        <p:spPr>
          <a:xfrm>
            <a:off x="458788" y="6536620"/>
            <a:ext cx="176522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lang="it-IT" sz="1200" dirty="0"/>
              <a:t>AME-ISS 2022; </a:t>
            </a:r>
            <a:r>
              <a:rPr sz="1200" dirty="0"/>
              <a:t> </a:t>
            </a:r>
            <a:r>
              <a:rPr lang="it-IT" sz="1200" dirty="0"/>
              <a:t>SIO 2025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6192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" y="57873"/>
            <a:ext cx="12188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SIO 2025 - Sintesi delle </a:t>
            </a:r>
            <a:r>
              <a:rPr sz="3200" dirty="0" err="1"/>
              <a:t>Raccomandazioni</a:t>
            </a:r>
            <a:endParaRPr lang="it-IT" sz="3200" dirty="0"/>
          </a:p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it-IT" sz="3200" dirty="0"/>
              <a:t>Miscellanea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6572" y="1306015"/>
          <a:ext cx="1167885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PICO / </a:t>
                      </a:r>
                      <a:r>
                        <a:rPr sz="1800" dirty="0" err="1"/>
                        <a:t>Tema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Raccomandazione</a:t>
                      </a:r>
                      <a:endParaRPr sz="1800" dirty="0"/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/>
                        <a:t>Forza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 err="1"/>
                        <a:t>Qualità</a:t>
                      </a:r>
                      <a:r>
                        <a:rPr lang="it-IT" sz="1800" dirty="0"/>
                        <a:t> </a:t>
                      </a:r>
                    </a:p>
                  </a:txBody>
                  <a:tcP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🧘 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PICO 13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Nelle persone con BMI≥ 30 kg/m2, la perdita di peso con terapie farmacologiche, endoscopiche e/o chirurgiche è preferibile rispetto a mantenere stabile il proprio peso corporeo per ottenere e/o mantenere un buon equilibrio psico-affettivo?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raccomanda al fine di ottenere un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miglioramento dell’equilibrio psico-affettivo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delle persone con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obesita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̀ una </a:t>
                      </a:r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perdita di peso significativa (di almeno il 10%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Forte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endParaRPr lang="it-IT" sz="1800" dirty="0"/>
                    </a:p>
                    <a:p>
                      <a:pPr>
                        <a:defRPr sz="1500">
                          <a:solidFill>
                            <a:srgbClr val="1E1E1E"/>
                          </a:solidFill>
                        </a:defRPr>
                      </a:pPr>
                      <a:r>
                        <a:rPr lang="it-IT" sz="1800" dirty="0"/>
                        <a:t>Moderata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4006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3B65350-7181-DF88-755A-757139033C7F}"/>
              </a:ext>
            </a:extLst>
          </p:cNvPr>
          <p:cNvSpPr txBox="1"/>
          <p:nvPr/>
        </p:nvSpPr>
        <p:spPr>
          <a:xfrm>
            <a:off x="458788" y="6536620"/>
            <a:ext cx="176522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200">
                <a:latin typeface="Calibri"/>
              </a:defRPr>
            </a:pPr>
            <a:r>
              <a:rPr lang="it-IT" sz="1200" dirty="0"/>
              <a:t>AME-ISS 2022; </a:t>
            </a:r>
            <a:r>
              <a:rPr sz="1200" dirty="0"/>
              <a:t> </a:t>
            </a:r>
            <a:r>
              <a:rPr lang="it-IT" sz="1200" dirty="0"/>
              <a:t>SIO 2025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3910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2E79AF-E327-45D6-8C9A-825D15DB1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665" y="71250"/>
            <a:ext cx="5794592" cy="3259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A9A573D-F005-4DFE-B654-9E474C6FA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472" y="3429000"/>
            <a:ext cx="5886978" cy="3311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6702631-0747-4F47-89FC-CED9B7D78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94" r="14419"/>
          <a:stretch/>
        </p:blipFill>
        <p:spPr>
          <a:xfrm>
            <a:off x="196246" y="1310590"/>
            <a:ext cx="5590620" cy="43989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7B47730-5354-4C12-91AA-70BCE497C1CF}"/>
              </a:ext>
            </a:extLst>
          </p:cNvPr>
          <p:cNvSpPr txBox="1">
            <a:spLocks/>
          </p:cNvSpPr>
          <p:nvPr/>
        </p:nvSpPr>
        <p:spPr>
          <a:xfrm>
            <a:off x="209550" y="5751173"/>
            <a:ext cx="3951531" cy="32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i="1" dirty="0">
                <a:solidFill>
                  <a:schemeClr val="tx2"/>
                </a:solidFill>
                <a:latin typeface="+mj-lt"/>
              </a:rPr>
              <a:t>SmPC, available from </a:t>
            </a:r>
            <a:r>
              <a:rPr lang="en-GB" sz="700" i="1" dirty="0">
                <a:solidFill>
                  <a:schemeClr val="tx2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https://www.aifa.gov.it/trova-farmaco</a:t>
            </a:r>
            <a:r>
              <a:rPr lang="en-GB" sz="700" i="1" dirty="0">
                <a:solidFill>
                  <a:schemeClr val="tx2"/>
                </a:solidFill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482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ttotitolo 2">
            <a:extLst>
              <a:ext uri="{FF2B5EF4-FFF2-40B4-BE49-F238E27FC236}">
                <a16:creationId xmlns:a16="http://schemas.microsoft.com/office/drawing/2014/main" id="{531EFD98-CE1A-13CC-D4CA-ECC3D09A2014}"/>
              </a:ext>
            </a:extLst>
          </p:cNvPr>
          <p:cNvSpPr txBox="1">
            <a:spLocks/>
          </p:cNvSpPr>
          <p:nvPr/>
        </p:nvSpPr>
        <p:spPr>
          <a:xfrm>
            <a:off x="-17672" y="366757"/>
            <a:ext cx="12192000" cy="91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dirty="0">
                <a:solidFill>
                  <a:srgbClr val="013366"/>
                </a:solidFill>
                <a:latin typeface="Calibri" panose="020F0502020204030204" pitchFamily="34" charset="0"/>
                <a:ea typeface="Apis For Office" panose="020B05040101010101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37EE91-6C65-FBF5-CF67-F66E5BF28BD5}"/>
              </a:ext>
            </a:extLst>
          </p:cNvPr>
          <p:cNvSpPr txBox="1"/>
          <p:nvPr/>
        </p:nvSpPr>
        <p:spPr>
          <a:xfrm>
            <a:off x="749808" y="2096420"/>
            <a:ext cx="10692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Dall’organo adiposo all’ABCD alla PCOS &amp; Infertilità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133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Curare l’ABCD con gli agonisti recettoriali del GLP-1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133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Curare la PCOS &amp; l’infertilità con gli agonisti recettoriali del GLP-1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ACC97A34-BA5E-C422-617D-EF2A08FC0E42}"/>
              </a:ext>
            </a:extLst>
          </p:cNvPr>
          <p:cNvSpPr/>
          <p:nvPr/>
        </p:nvSpPr>
        <p:spPr>
          <a:xfrm>
            <a:off x="188494" y="2096420"/>
            <a:ext cx="561314" cy="513319"/>
          </a:xfrm>
          <a:prstGeom prst="rightArrow">
            <a:avLst/>
          </a:prstGeom>
          <a:solidFill>
            <a:srgbClr val="013366"/>
          </a:solidFill>
          <a:ln>
            <a:solidFill>
              <a:srgbClr val="01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1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Organo adiposo come modulatore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dell’omeostasi energetica – ruolo della leptina</a:t>
            </a:r>
          </a:p>
        </p:txBody>
      </p:sp>
      <p:sp>
        <p:nvSpPr>
          <p:cNvPr id="17" name="Oval 1028">
            <a:extLst>
              <a:ext uri="{FF2B5EF4-FFF2-40B4-BE49-F238E27FC236}">
                <a16:creationId xmlns:a16="http://schemas.microsoft.com/office/drawing/2014/main" id="{9DAD7671-1A6E-01F1-F8C2-542635C8DC97}"/>
              </a:ext>
            </a:extLst>
          </p:cNvPr>
          <p:cNvSpPr/>
          <p:nvPr/>
        </p:nvSpPr>
        <p:spPr>
          <a:xfrm>
            <a:off x="3496103" y="2547274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D8254-FF7D-89E3-C6A3-9961E7217ABA}"/>
              </a:ext>
            </a:extLst>
          </p:cNvPr>
          <p:cNvSpPr txBox="1"/>
          <p:nvPr/>
        </p:nvSpPr>
        <p:spPr>
          <a:xfrm>
            <a:off x="9319501" y="4522203"/>
            <a:ext cx="196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Arcuate nucleus (ARC)</a:t>
            </a:r>
          </a:p>
        </p:txBody>
      </p:sp>
      <p:sp>
        <p:nvSpPr>
          <p:cNvPr id="21" name="Oval 1028">
            <a:extLst>
              <a:ext uri="{FF2B5EF4-FFF2-40B4-BE49-F238E27FC236}">
                <a16:creationId xmlns:a16="http://schemas.microsoft.com/office/drawing/2014/main" id="{64B2A749-08DA-F897-6E41-8386FAB8FBD7}"/>
              </a:ext>
            </a:extLst>
          </p:cNvPr>
          <p:cNvSpPr/>
          <p:nvPr/>
        </p:nvSpPr>
        <p:spPr>
          <a:xfrm>
            <a:off x="3569447" y="4387172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22" name="Oval 1029">
            <a:extLst>
              <a:ext uri="{FF2B5EF4-FFF2-40B4-BE49-F238E27FC236}">
                <a16:creationId xmlns:a16="http://schemas.microsoft.com/office/drawing/2014/main" id="{FEDF9216-9CFE-B2AB-89FD-43D6A2A493B0}"/>
              </a:ext>
            </a:extLst>
          </p:cNvPr>
          <p:cNvSpPr/>
          <p:nvPr/>
        </p:nvSpPr>
        <p:spPr>
          <a:xfrm>
            <a:off x="4047344" y="4617853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POMC/ CART</a:t>
            </a:r>
          </a:p>
        </p:txBody>
      </p:sp>
      <p:sp>
        <p:nvSpPr>
          <p:cNvPr id="23" name="Oval 38">
            <a:extLst>
              <a:ext uri="{FF2B5EF4-FFF2-40B4-BE49-F238E27FC236}">
                <a16:creationId xmlns:a16="http://schemas.microsoft.com/office/drawing/2014/main" id="{1DAE167D-2C2A-70FA-318D-C24C529F9101}"/>
              </a:ext>
            </a:extLst>
          </p:cNvPr>
          <p:cNvSpPr/>
          <p:nvPr/>
        </p:nvSpPr>
        <p:spPr>
          <a:xfrm>
            <a:off x="6194791" y="4617853"/>
            <a:ext cx="152497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NPY/ AgRP</a:t>
            </a:r>
          </a:p>
        </p:txBody>
      </p: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CC5DD5C3-D804-A0A4-3CC7-C054D4348318}"/>
              </a:ext>
            </a:extLst>
          </p:cNvPr>
          <p:cNvCxnSpPr>
            <a:cxnSpLocks/>
            <a:stCxn id="22" idx="0"/>
            <a:endCxn id="31" idx="4"/>
          </p:cNvCxnSpPr>
          <p:nvPr/>
        </p:nvCxnSpPr>
        <p:spPr bwMode="auto">
          <a:xfrm flipV="1">
            <a:off x="4857939" y="3247157"/>
            <a:ext cx="910418" cy="1370696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2">
            <a:extLst>
              <a:ext uri="{FF2B5EF4-FFF2-40B4-BE49-F238E27FC236}">
                <a16:creationId xmlns:a16="http://schemas.microsoft.com/office/drawing/2014/main" id="{1C8C9358-2526-FF51-0F06-0C5B26137386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H="1" flipV="1">
            <a:off x="5979243" y="3233530"/>
            <a:ext cx="978038" cy="1384323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7">
            <a:extLst>
              <a:ext uri="{FF2B5EF4-FFF2-40B4-BE49-F238E27FC236}">
                <a16:creationId xmlns:a16="http://schemas.microsoft.com/office/drawing/2014/main" id="{3B7F127F-8C64-6A69-DEA8-0089617708AE}"/>
              </a:ext>
            </a:extLst>
          </p:cNvPr>
          <p:cNvSpPr txBox="1"/>
          <p:nvPr/>
        </p:nvSpPr>
        <p:spPr>
          <a:xfrm>
            <a:off x="4454585" y="2070682"/>
            <a:ext cx="29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Energy expenditure</a:t>
            </a:r>
          </a:p>
        </p:txBody>
      </p:sp>
      <p:sp>
        <p:nvSpPr>
          <p:cNvPr id="27" name="Up Arrow 49">
            <a:extLst>
              <a:ext uri="{FF2B5EF4-FFF2-40B4-BE49-F238E27FC236}">
                <a16:creationId xmlns:a16="http://schemas.microsoft.com/office/drawing/2014/main" id="{45D37442-9CA9-7083-5BE0-40F5E75F7CCB}"/>
              </a:ext>
            </a:extLst>
          </p:cNvPr>
          <p:cNvSpPr/>
          <p:nvPr/>
        </p:nvSpPr>
        <p:spPr>
          <a:xfrm flipV="1">
            <a:off x="3897205" y="2090554"/>
            <a:ext cx="449424" cy="422433"/>
          </a:xfrm>
          <a:prstGeom prst="up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631FFD9F-E10A-9AE8-C556-EADB1DB69B86}"/>
              </a:ext>
            </a:extLst>
          </p:cNvPr>
          <p:cNvSpPr/>
          <p:nvPr/>
        </p:nvSpPr>
        <p:spPr>
          <a:xfrm>
            <a:off x="6558807" y="3696067"/>
            <a:ext cx="1996036" cy="709984"/>
          </a:xfrm>
          <a:prstGeom prst="ellipse">
            <a:avLst/>
          </a:prstGeom>
          <a:solidFill>
            <a:srgbClr val="FF000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FFFF"/>
                </a:solidFill>
              </a:rPr>
              <a:t>Hunger</a:t>
            </a:r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id="{53271F80-A13C-C36A-37C0-32B0C08CDDC2}"/>
              </a:ext>
            </a:extLst>
          </p:cNvPr>
          <p:cNvSpPr/>
          <p:nvPr/>
        </p:nvSpPr>
        <p:spPr>
          <a:xfrm>
            <a:off x="3215920" y="3717134"/>
            <a:ext cx="1996036" cy="709984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FFFF"/>
                </a:solidFill>
              </a:rPr>
              <a:t>Satiety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E89A5ACA-EDE7-EABF-A139-EAABCD4A2D3F}"/>
              </a:ext>
            </a:extLst>
          </p:cNvPr>
          <p:cNvSpPr txBox="1"/>
          <p:nvPr/>
        </p:nvSpPr>
        <p:spPr>
          <a:xfrm>
            <a:off x="8973356" y="2648190"/>
            <a:ext cx="2654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Paraventricular Nucleus</a:t>
            </a:r>
          </a:p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(PVN)</a:t>
            </a:r>
          </a:p>
        </p:txBody>
      </p:sp>
      <p:sp>
        <p:nvSpPr>
          <p:cNvPr id="31" name="Oval 1029">
            <a:extLst>
              <a:ext uri="{FF2B5EF4-FFF2-40B4-BE49-F238E27FC236}">
                <a16:creationId xmlns:a16="http://schemas.microsoft.com/office/drawing/2014/main" id="{8E169EF3-19FA-5917-EB50-234ED5E45C35}"/>
              </a:ext>
            </a:extLst>
          </p:cNvPr>
          <p:cNvSpPr/>
          <p:nvPr/>
        </p:nvSpPr>
        <p:spPr>
          <a:xfrm>
            <a:off x="4957762" y="2773269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MCR-4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5981C17E-9F15-A333-523D-6D4D114F3A17}"/>
              </a:ext>
            </a:extLst>
          </p:cNvPr>
          <p:cNvSpPr txBox="1"/>
          <p:nvPr/>
        </p:nvSpPr>
        <p:spPr>
          <a:xfrm>
            <a:off x="4047344" y="1510668"/>
            <a:ext cx="36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 Energy intake</a:t>
            </a:r>
          </a:p>
        </p:txBody>
      </p:sp>
      <p:sp>
        <p:nvSpPr>
          <p:cNvPr id="33" name="Up Arrow 49">
            <a:extLst>
              <a:ext uri="{FF2B5EF4-FFF2-40B4-BE49-F238E27FC236}">
                <a16:creationId xmlns:a16="http://schemas.microsoft.com/office/drawing/2014/main" id="{1989F264-92A2-1837-087E-76303E279BC7}"/>
              </a:ext>
            </a:extLst>
          </p:cNvPr>
          <p:cNvSpPr/>
          <p:nvPr/>
        </p:nvSpPr>
        <p:spPr>
          <a:xfrm rot="10800000" flipV="1">
            <a:off x="3897205" y="1521294"/>
            <a:ext cx="449424" cy="422433"/>
          </a:xfrm>
          <a:prstGeom prst="up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4" name="Up Arrow 49">
            <a:extLst>
              <a:ext uri="{FF2B5EF4-FFF2-40B4-BE49-F238E27FC236}">
                <a16:creationId xmlns:a16="http://schemas.microsoft.com/office/drawing/2014/main" id="{FD6243E2-D45E-1B27-5480-2F3C1CAD1C70}"/>
              </a:ext>
            </a:extLst>
          </p:cNvPr>
          <p:cNvSpPr/>
          <p:nvPr/>
        </p:nvSpPr>
        <p:spPr>
          <a:xfrm rot="10800000" flipV="1">
            <a:off x="7463708" y="2114857"/>
            <a:ext cx="449424" cy="422433"/>
          </a:xfrm>
          <a:prstGeom prst="up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5" name="Up Arrow 49">
            <a:extLst>
              <a:ext uri="{FF2B5EF4-FFF2-40B4-BE49-F238E27FC236}">
                <a16:creationId xmlns:a16="http://schemas.microsoft.com/office/drawing/2014/main" id="{2DD090F9-CA36-DC22-FC40-2421B9EB0881}"/>
              </a:ext>
            </a:extLst>
          </p:cNvPr>
          <p:cNvSpPr/>
          <p:nvPr/>
        </p:nvSpPr>
        <p:spPr>
          <a:xfrm flipV="1">
            <a:off x="7463708" y="1545597"/>
            <a:ext cx="449424" cy="422433"/>
          </a:xfrm>
          <a:prstGeom prst="up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6" name="Più 35">
            <a:extLst>
              <a:ext uri="{FF2B5EF4-FFF2-40B4-BE49-F238E27FC236}">
                <a16:creationId xmlns:a16="http://schemas.microsoft.com/office/drawing/2014/main" id="{4729E40F-C29F-CAD9-567D-3D5DC1448D3F}"/>
              </a:ext>
            </a:extLst>
          </p:cNvPr>
          <p:cNvSpPr/>
          <p:nvPr/>
        </p:nvSpPr>
        <p:spPr>
          <a:xfrm>
            <a:off x="5092759" y="3374737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37" name="Meno 36">
            <a:extLst>
              <a:ext uri="{FF2B5EF4-FFF2-40B4-BE49-F238E27FC236}">
                <a16:creationId xmlns:a16="http://schemas.microsoft.com/office/drawing/2014/main" id="{04E1D336-7604-61F9-79E1-B3218E679ECD}"/>
              </a:ext>
            </a:extLst>
          </p:cNvPr>
          <p:cNvSpPr/>
          <p:nvPr/>
        </p:nvSpPr>
        <p:spPr>
          <a:xfrm>
            <a:off x="6269902" y="3277897"/>
            <a:ext cx="461092" cy="654118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38" name="Picture 2" descr="Hypothalamus: Function, hormones, and disorders">
            <a:extLst>
              <a:ext uri="{FF2B5EF4-FFF2-40B4-BE49-F238E27FC236}">
                <a16:creationId xmlns:a16="http://schemas.microsoft.com/office/drawing/2014/main" id="{FDC54131-2DB4-2800-A8AF-2B16004F3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32" y="3360907"/>
            <a:ext cx="1883503" cy="10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20">
            <a:extLst>
              <a:ext uri="{FF2B5EF4-FFF2-40B4-BE49-F238E27FC236}">
                <a16:creationId xmlns:a16="http://schemas.microsoft.com/office/drawing/2014/main" id="{282830DA-97C5-ABFC-5D22-7C9BE713A697}"/>
              </a:ext>
            </a:extLst>
          </p:cNvPr>
          <p:cNvCxnSpPr>
            <a:cxnSpLocks/>
            <a:endCxn id="22" idx="4"/>
          </p:cNvCxnSpPr>
          <p:nvPr/>
        </p:nvCxnSpPr>
        <p:spPr bwMode="auto">
          <a:xfrm flipH="1" flipV="1">
            <a:off x="4857939" y="5091741"/>
            <a:ext cx="983762" cy="439471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Più 40">
            <a:extLst>
              <a:ext uri="{FF2B5EF4-FFF2-40B4-BE49-F238E27FC236}">
                <a16:creationId xmlns:a16="http://schemas.microsoft.com/office/drawing/2014/main" id="{3880FF52-B331-0A8B-BFAD-15308750B1AE}"/>
              </a:ext>
            </a:extLst>
          </p:cNvPr>
          <p:cNvSpPr/>
          <p:nvPr/>
        </p:nvSpPr>
        <p:spPr>
          <a:xfrm>
            <a:off x="4363045" y="4996695"/>
            <a:ext cx="292237" cy="340242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cxnSp>
        <p:nvCxnSpPr>
          <p:cNvPr id="42" name="Straight Arrow Connector 22">
            <a:extLst>
              <a:ext uri="{FF2B5EF4-FFF2-40B4-BE49-F238E27FC236}">
                <a16:creationId xmlns:a16="http://schemas.microsoft.com/office/drawing/2014/main" id="{93B9218D-BF66-6FF8-8F67-3F5AC298612F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1701" y="5091741"/>
            <a:ext cx="1298582" cy="439471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Meno 42">
            <a:extLst>
              <a:ext uri="{FF2B5EF4-FFF2-40B4-BE49-F238E27FC236}">
                <a16:creationId xmlns:a16="http://schemas.microsoft.com/office/drawing/2014/main" id="{8A57DED3-1D01-F7BB-2BB9-5AFBE7FB0DED}"/>
              </a:ext>
            </a:extLst>
          </p:cNvPr>
          <p:cNvSpPr/>
          <p:nvPr/>
        </p:nvSpPr>
        <p:spPr>
          <a:xfrm>
            <a:off x="6103647" y="4984526"/>
            <a:ext cx="360719" cy="265015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63FA298C-EBA2-F686-8DA8-43FD886C89B7}"/>
              </a:ext>
            </a:extLst>
          </p:cNvPr>
          <p:cNvSpPr txBox="1"/>
          <p:nvPr/>
        </p:nvSpPr>
        <p:spPr>
          <a:xfrm>
            <a:off x="7868193" y="6325101"/>
            <a:ext cx="4323807" cy="494494"/>
          </a:xfrm>
          <a:prstGeom prst="rect">
            <a:avLst/>
          </a:prstGeom>
          <a:noFill/>
        </p:spPr>
        <p:txBody>
          <a:bodyPr wrap="square" lIns="120227" tIns="61976" rIns="120227" bIns="61976" rtlCol="0" anchor="b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Secher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J Clin Invest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2014;124:4473–88;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van Can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Int J Obes (Lond)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2014;38:784–93</a:t>
            </a:r>
          </a:p>
        </p:txBody>
      </p:sp>
      <p:sp>
        <p:nvSpPr>
          <p:cNvPr id="56" name="Up Arrow 49">
            <a:extLst>
              <a:ext uri="{FF2B5EF4-FFF2-40B4-BE49-F238E27FC236}">
                <a16:creationId xmlns:a16="http://schemas.microsoft.com/office/drawing/2014/main" id="{B5FF1078-4873-23A9-F90B-883245AC3DEA}"/>
              </a:ext>
            </a:extLst>
          </p:cNvPr>
          <p:cNvSpPr/>
          <p:nvPr/>
        </p:nvSpPr>
        <p:spPr>
          <a:xfrm rot="10800000" flipV="1">
            <a:off x="2169333" y="5580715"/>
            <a:ext cx="7356632" cy="1122262"/>
          </a:xfrm>
          <a:prstGeom prst="upArrow">
            <a:avLst>
              <a:gd name="adj1" fmla="val 67966"/>
              <a:gd name="adj2" fmla="val 51635"/>
            </a:avLst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33C0D74-E73A-558D-80E5-21C8BC70B985}"/>
              </a:ext>
            </a:extLst>
          </p:cNvPr>
          <p:cNvSpPr txBox="1"/>
          <p:nvPr/>
        </p:nvSpPr>
        <p:spPr>
          <a:xfrm>
            <a:off x="3588221" y="5772091"/>
            <a:ext cx="457753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>
                <a:solidFill>
                  <a:srgbClr val="FFDA01"/>
                </a:solidFill>
              </a:rPr>
              <a:t>Agonisti recettoriali del GLP1</a:t>
            </a:r>
          </a:p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lang="it-IT" sz="2800" dirty="0">
                <a:solidFill>
                  <a:srgbClr val="FFDA01"/>
                </a:solidFill>
              </a:rPr>
              <a:t>(</a:t>
            </a:r>
            <a:r>
              <a:rPr lang="it-IT" sz="2800" dirty="0" err="1">
                <a:solidFill>
                  <a:srgbClr val="FFDA01"/>
                </a:solidFill>
              </a:rPr>
              <a:t>Semaglutide</a:t>
            </a:r>
            <a:r>
              <a:rPr lang="it-IT" sz="2800" dirty="0">
                <a:solidFill>
                  <a:srgbClr val="FFDA01"/>
                </a:solidFill>
              </a:rPr>
              <a:t>)</a:t>
            </a:r>
            <a:endParaRPr sz="2800" dirty="0">
              <a:solidFill>
                <a:srgbClr val="FFDA01"/>
              </a:solidFill>
            </a:endParaRPr>
          </a:p>
        </p:txBody>
      </p:sp>
      <p:sp>
        <p:nvSpPr>
          <p:cNvPr id="5" name="Croce 4">
            <a:extLst>
              <a:ext uri="{FF2B5EF4-FFF2-40B4-BE49-F238E27FC236}">
                <a16:creationId xmlns:a16="http://schemas.microsoft.com/office/drawing/2014/main" id="{7CDC0AF7-5BA0-39DF-5272-A96E32F3E54F}"/>
              </a:ext>
            </a:extLst>
          </p:cNvPr>
          <p:cNvSpPr/>
          <p:nvPr/>
        </p:nvSpPr>
        <p:spPr>
          <a:xfrm rot="2724544">
            <a:off x="4373503" y="4511279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6798FB21-2EEC-1794-BF45-2CDD82F9F186}"/>
              </a:ext>
            </a:extLst>
          </p:cNvPr>
          <p:cNvSpPr/>
          <p:nvPr/>
        </p:nvSpPr>
        <p:spPr>
          <a:xfrm rot="2724544">
            <a:off x="3725868" y="3646497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570F6FBC-55C3-AA0F-F8DB-837358140BB9}"/>
              </a:ext>
            </a:extLst>
          </p:cNvPr>
          <p:cNvSpPr/>
          <p:nvPr/>
        </p:nvSpPr>
        <p:spPr>
          <a:xfrm rot="2724544">
            <a:off x="4891652" y="3164246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roce 7">
            <a:extLst>
              <a:ext uri="{FF2B5EF4-FFF2-40B4-BE49-F238E27FC236}">
                <a16:creationId xmlns:a16="http://schemas.microsoft.com/office/drawing/2014/main" id="{C0BF31A0-2C7D-291E-F897-CC121625A000}"/>
              </a:ext>
            </a:extLst>
          </p:cNvPr>
          <p:cNvSpPr/>
          <p:nvPr/>
        </p:nvSpPr>
        <p:spPr>
          <a:xfrm rot="2724544">
            <a:off x="3639257" y="1604475"/>
            <a:ext cx="914400" cy="914400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F5A33C5-B727-E966-EDC5-472FDCC52C1D}"/>
              </a:ext>
            </a:extLst>
          </p:cNvPr>
          <p:cNvSpPr/>
          <p:nvPr/>
        </p:nvSpPr>
        <p:spPr>
          <a:xfrm>
            <a:off x="152800" y="1310946"/>
            <a:ext cx="3206405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600" b="1">
                <a:latin typeface="Calibri"/>
              </a:defRPr>
            </a:pPr>
            <a:r>
              <a:rPr sz="2400" dirty="0"/>
              <a:t>Drivers of dysfunction</a:t>
            </a:r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2400" b="1" dirty="0" err="1">
                <a:solidFill>
                  <a:srgbClr val="FFFF00"/>
                </a:solidFill>
              </a:rPr>
              <a:t>Nutrient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excess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1600" dirty="0" err="1"/>
              <a:t>Microbiome</a:t>
            </a:r>
            <a:r>
              <a:rPr lang="it-IT" sz="1600" dirty="0"/>
              <a:t> </a:t>
            </a:r>
            <a:r>
              <a:rPr lang="it-IT" sz="1600" dirty="0" err="1"/>
              <a:t>dysbiosis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lang="it-IT" sz="1600" dirty="0" err="1"/>
              <a:t>Adipocyte</a:t>
            </a:r>
            <a:r>
              <a:rPr lang="it-IT" sz="1600" dirty="0"/>
              <a:t> </a:t>
            </a:r>
            <a:r>
              <a:rPr lang="it-IT" sz="1600" dirty="0" err="1"/>
              <a:t>hypertrophy</a:t>
            </a:r>
            <a:endParaRPr lang="it-IT" sz="1600" dirty="0"/>
          </a:p>
          <a:p>
            <a:pPr>
              <a:defRPr sz="1400">
                <a:latin typeface="Calibri"/>
              </a:defRPr>
            </a:pPr>
            <a:r>
              <a:rPr lang="it-IT" sz="1600" dirty="0"/>
              <a:t>• </a:t>
            </a:r>
            <a:r>
              <a:rPr sz="1600" dirty="0"/>
              <a:t>Visceral/ectopic fat expansion</a:t>
            </a:r>
          </a:p>
          <a:p>
            <a:pPr>
              <a:defRPr sz="1400">
                <a:latin typeface="Calibri"/>
              </a:defRPr>
            </a:pPr>
            <a:r>
              <a:rPr sz="1600" dirty="0"/>
              <a:t>• Hypoxia, ER/oxidative stress</a:t>
            </a:r>
            <a:endParaRPr lang="it-IT" sz="1600" dirty="0"/>
          </a:p>
        </p:txBody>
      </p:sp>
      <p:sp>
        <p:nvSpPr>
          <p:cNvPr id="10" name="Croce 9">
            <a:extLst>
              <a:ext uri="{FF2B5EF4-FFF2-40B4-BE49-F238E27FC236}">
                <a16:creationId xmlns:a16="http://schemas.microsoft.com/office/drawing/2014/main" id="{1A3901A2-7388-311E-918D-850D2B47F4B9}"/>
              </a:ext>
            </a:extLst>
          </p:cNvPr>
          <p:cNvSpPr/>
          <p:nvPr/>
        </p:nvSpPr>
        <p:spPr>
          <a:xfrm rot="2724544">
            <a:off x="944277" y="1521113"/>
            <a:ext cx="1501836" cy="1482243"/>
          </a:xfrm>
          <a:prstGeom prst="plus">
            <a:avLst>
              <a:gd name="adj" fmla="val 407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2B7D11-13E7-4A06-9B62-42B4BECDE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32" y="6495189"/>
            <a:ext cx="8652000" cy="324000"/>
          </a:xfrm>
        </p:spPr>
        <p:txBody>
          <a:bodyPr/>
          <a:lstStyle/>
          <a:p>
            <a:r>
              <a:rPr lang="en-US" sz="105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Error bars are +/- standard error of the mean. </a:t>
            </a:r>
            <a:br>
              <a:rPr lang="en-US" sz="105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r>
              <a:rPr lang="en-US" sz="105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CI, confidence interval; ETD, estimated treatment difference.</a:t>
            </a:r>
            <a:br>
              <a:rPr lang="en-US" sz="105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Wilding JPH et al. NEJM 2021;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: 10.1056/NEJMoa2032183. Online ahead of print</a:t>
            </a:r>
            <a:r>
              <a:rPr lang="en-US" sz="1050" dirty="0">
                <a:ea typeface="Apis For Office" panose="020B0504010101010104" pitchFamily="34" charset="0"/>
                <a:cs typeface="Apis For Office" panose="020B0504010101010104" pitchFamily="34" charset="0"/>
              </a:rPr>
              <a:t>.</a:t>
            </a:r>
            <a:endParaRPr lang="en-US" sz="1050" dirty="0"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25811EF-55CF-4D69-A42D-3A14AD05E55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379318" y="1596305"/>
          <a:ext cx="5285316" cy="466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C8589EF-6767-4B77-B5D0-6BD8F215B3E8}"/>
              </a:ext>
            </a:extLst>
          </p:cNvPr>
          <p:cNvGraphicFramePr>
            <a:graphicFrameLocks/>
          </p:cNvGraphicFramePr>
          <p:nvPr/>
        </p:nvGraphicFramePr>
        <p:xfrm>
          <a:off x="538920" y="1858901"/>
          <a:ext cx="5653981" cy="389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8B3F4C8E-E59C-49ED-A19C-2DC016127C69}"/>
              </a:ext>
            </a:extLst>
          </p:cNvPr>
          <p:cNvGrpSpPr/>
          <p:nvPr/>
        </p:nvGrpSpPr>
        <p:grpSpPr>
          <a:xfrm>
            <a:off x="8760896" y="2661355"/>
            <a:ext cx="2241871" cy="3550665"/>
            <a:chOff x="9143577" y="3470869"/>
            <a:chExt cx="2241870" cy="26293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E04445-25E7-40EF-9CD8-3ACD62CD3498}"/>
                </a:ext>
              </a:extLst>
            </p:cNvPr>
            <p:cNvSpPr txBox="1"/>
            <p:nvPr/>
          </p:nvSpPr>
          <p:spPr>
            <a:xfrm>
              <a:off x="9143577" y="5816272"/>
              <a:ext cx="2241861" cy="283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7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ETD:</a:t>
              </a: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 </a:t>
              </a: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-14.4 %-points</a:t>
              </a:r>
              <a:b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</a:b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95% CI: [-15.3;-13.5];</a:t>
              </a:r>
              <a:r>
                <a:rPr kumimoji="0" lang="en-US" sz="1051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 </a:t>
              </a: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p&lt;0.0001</a:t>
              </a:r>
              <a:endPara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FD339B-5AD7-406A-8C04-CC04D03CDF68}"/>
                </a:ext>
              </a:extLst>
            </p:cNvPr>
            <p:cNvGrpSpPr/>
            <p:nvPr/>
          </p:nvGrpSpPr>
          <p:grpSpPr>
            <a:xfrm>
              <a:off x="9143586" y="3470869"/>
              <a:ext cx="2241861" cy="2343277"/>
              <a:chOff x="6951169" y="2476267"/>
              <a:chExt cx="1212646" cy="1283138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0B5380-B5EE-4A80-B5E4-65492D22CD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1169" y="3757102"/>
                <a:ext cx="1212646" cy="0"/>
              </a:xfrm>
              <a:prstGeom prst="line">
                <a:avLst/>
              </a:prstGeom>
              <a:ln w="1270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446BE21-6F5C-4416-8FF7-F4E6BF7342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3815" y="2476267"/>
                <a:ext cx="0" cy="1273702"/>
              </a:xfrm>
              <a:prstGeom prst="line">
                <a:avLst/>
              </a:prstGeom>
              <a:ln w="1270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2527A9F-775B-4499-B020-101618321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2474" y="3681947"/>
                <a:ext cx="0" cy="77458"/>
              </a:xfrm>
              <a:prstGeom prst="line">
                <a:avLst/>
              </a:prstGeom>
              <a:ln w="1270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BBA4A58-6BC8-4D2E-B50C-9F8587DB2D52}"/>
              </a:ext>
            </a:extLst>
          </p:cNvPr>
          <p:cNvSpPr txBox="1"/>
          <p:nvPr/>
        </p:nvSpPr>
        <p:spPr>
          <a:xfrm>
            <a:off x="577535" y="1479713"/>
            <a:ext cx="5262828" cy="82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Observed body weight change over time</a:t>
            </a:r>
          </a:p>
          <a:p>
            <a:pPr marL="0" marR="0" lvl="0" indent="0" algn="l" defTabSz="91367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(Mean at baseline: 105.8 kg)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err="1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EF129EE-4D82-45E9-AA4B-06FC4490EDFF}"/>
              </a:ext>
            </a:extLst>
          </p:cNvPr>
          <p:cNvGrpSpPr/>
          <p:nvPr/>
        </p:nvGrpSpPr>
        <p:grpSpPr>
          <a:xfrm>
            <a:off x="7561239" y="2665222"/>
            <a:ext cx="2477877" cy="2999913"/>
            <a:chOff x="7657685" y="2618109"/>
            <a:chExt cx="2286253" cy="299991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36FDBC-A4BD-4C46-84EC-B370E4898D3A}"/>
                </a:ext>
              </a:extLst>
            </p:cNvPr>
            <p:cNvSpPr txBox="1"/>
            <p:nvPr/>
          </p:nvSpPr>
          <p:spPr>
            <a:xfrm>
              <a:off x="7657685" y="5234583"/>
              <a:ext cx="2285028" cy="38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67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ETD:</a:t>
              </a: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 </a:t>
              </a: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-12.4 %-points </a:t>
              </a:r>
              <a:b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</a:b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95% CI: [-13.4;-11.5];</a:t>
              </a:r>
              <a:r>
                <a:rPr kumimoji="0" lang="en-US" sz="1051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 </a:t>
              </a:r>
              <a:r>
                <a:rPr kumimoji="0" lang="en-US" sz="1051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p&lt;0.0001</a:t>
              </a:r>
              <a:endPara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67F449E-47D5-4B89-9AB0-9413D8D5DB03}"/>
                </a:ext>
              </a:extLst>
            </p:cNvPr>
            <p:cNvGrpSpPr/>
            <p:nvPr/>
          </p:nvGrpSpPr>
          <p:grpSpPr>
            <a:xfrm>
              <a:off x="7658910" y="2618109"/>
              <a:ext cx="2285028" cy="2600549"/>
              <a:chOff x="6593183" y="2338640"/>
              <a:chExt cx="1235995" cy="142401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277188F-F92F-461E-BFA3-AC503D0812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3183" y="3762658"/>
                <a:ext cx="1235995" cy="0"/>
              </a:xfrm>
              <a:prstGeom prst="line">
                <a:avLst/>
              </a:prstGeom>
              <a:ln w="1270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597245A-7624-4C3D-A24F-6E7843CE80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8515" y="2338640"/>
                <a:ext cx="663" cy="1424018"/>
              </a:xfrm>
              <a:prstGeom prst="line">
                <a:avLst/>
              </a:prstGeom>
              <a:ln w="1270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E463DFA-399A-4E0A-A9AF-8ADE94163C50}"/>
                  </a:ext>
                </a:extLst>
              </p:cNvPr>
              <p:cNvCxnSpPr/>
              <p:nvPr/>
            </p:nvCxnSpPr>
            <p:spPr>
              <a:xfrm>
                <a:off x="6593183" y="3545815"/>
                <a:ext cx="0" cy="216843"/>
              </a:xfrm>
              <a:prstGeom prst="line">
                <a:avLst/>
              </a:prstGeom>
              <a:ln w="12700">
                <a:solidFill>
                  <a:srgbClr val="0019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9772E8D-00DC-9645-9222-881DD98E5EBE}"/>
              </a:ext>
            </a:extLst>
          </p:cNvPr>
          <p:cNvSpPr txBox="1"/>
          <p:nvPr/>
        </p:nvSpPr>
        <p:spPr>
          <a:xfrm>
            <a:off x="6709070" y="1479713"/>
            <a:ext cx="4488727" cy="274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Estimated change from baseline to week 68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363072-E47D-BE49-B31F-416703D9935F}"/>
              </a:ext>
            </a:extLst>
          </p:cNvPr>
          <p:cNvSpPr txBox="1"/>
          <p:nvPr/>
        </p:nvSpPr>
        <p:spPr>
          <a:xfrm>
            <a:off x="557326" y="6093164"/>
            <a:ext cx="852798" cy="189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On-treatment:</a:t>
            </a:r>
            <a:endParaRPr kumimoji="0" lang="en-GB" sz="1100" b="1" i="0" u="none" strike="noStrike" kern="1200" cap="none" spc="0" normalizeH="0" baseline="0" noProof="0" dirty="0" err="1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61F308-1AE3-4C4D-9F13-1123CE3BFB3A}"/>
              </a:ext>
            </a:extLst>
          </p:cNvPr>
          <p:cNvSpPr txBox="1"/>
          <p:nvPr/>
        </p:nvSpPr>
        <p:spPr>
          <a:xfrm>
            <a:off x="1650153" y="5751372"/>
            <a:ext cx="1130118" cy="189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Semaglutide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2.4 mg</a:t>
            </a:r>
            <a:endParaRPr kumimoji="0" lang="en-GB" sz="1100" b="0" i="0" u="none" strike="noStrike" kern="1200" cap="none" spc="0" normalizeH="0" baseline="0" noProof="0" dirty="0" err="1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E4E37D-2EF1-E341-B341-536EDB58D32B}"/>
              </a:ext>
            </a:extLst>
          </p:cNvPr>
          <p:cNvSpPr txBox="1"/>
          <p:nvPr/>
        </p:nvSpPr>
        <p:spPr>
          <a:xfrm>
            <a:off x="3124630" y="5751372"/>
            <a:ext cx="519373" cy="188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Placebo</a:t>
            </a:r>
            <a:endParaRPr kumimoji="0" lang="en-GB" sz="1100" b="0" i="0" u="none" strike="noStrike" kern="1200" cap="none" spc="0" normalizeH="0" baseline="0" noProof="0" dirty="0" err="1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5A8F32-F38C-8A4E-B5AB-82A29245EA1C}"/>
              </a:ext>
            </a:extLst>
          </p:cNvPr>
          <p:cNvSpPr txBox="1"/>
          <p:nvPr/>
        </p:nvSpPr>
        <p:spPr>
          <a:xfrm>
            <a:off x="557326" y="5919796"/>
            <a:ext cx="432811" cy="189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In-trial:</a:t>
            </a:r>
            <a:endParaRPr kumimoji="0" lang="en-GB" sz="1100" b="1" i="0" u="none" strike="noStrike" kern="1200" cap="none" spc="0" normalizeH="0" baseline="0" noProof="0" dirty="0" err="1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144812D-C430-E942-83B0-82516D26E700}"/>
              </a:ext>
            </a:extLst>
          </p:cNvPr>
          <p:cNvCxnSpPr/>
          <p:nvPr/>
        </p:nvCxnSpPr>
        <p:spPr>
          <a:xfrm>
            <a:off x="2149392" y="6027460"/>
            <a:ext cx="324000" cy="0"/>
          </a:xfrm>
          <a:prstGeom prst="line">
            <a:avLst/>
          </a:prstGeom>
          <a:ln w="38100">
            <a:solidFill>
              <a:srgbClr val="056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49CD1AC-B9E7-D649-8960-854B60E358A1}"/>
              </a:ext>
            </a:extLst>
          </p:cNvPr>
          <p:cNvCxnSpPr/>
          <p:nvPr/>
        </p:nvCxnSpPr>
        <p:spPr>
          <a:xfrm>
            <a:off x="3233844" y="6033112"/>
            <a:ext cx="324000" cy="0"/>
          </a:xfrm>
          <a:prstGeom prst="line">
            <a:avLst/>
          </a:prstGeom>
          <a:ln w="38100">
            <a:solidFill>
              <a:srgbClr val="939A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B01E770-5CF7-2C43-B223-CCAAB2CA4542}"/>
              </a:ext>
            </a:extLst>
          </p:cNvPr>
          <p:cNvCxnSpPr/>
          <p:nvPr/>
        </p:nvCxnSpPr>
        <p:spPr>
          <a:xfrm>
            <a:off x="2149392" y="6194514"/>
            <a:ext cx="324000" cy="0"/>
          </a:xfrm>
          <a:prstGeom prst="line">
            <a:avLst/>
          </a:prstGeom>
          <a:ln w="38100">
            <a:solidFill>
              <a:srgbClr val="677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A1EBD01-A106-204B-ACE2-7827B0F8B4BC}"/>
              </a:ext>
            </a:extLst>
          </p:cNvPr>
          <p:cNvCxnSpPr/>
          <p:nvPr/>
        </p:nvCxnSpPr>
        <p:spPr>
          <a:xfrm>
            <a:off x="3233844" y="6200166"/>
            <a:ext cx="324000" cy="0"/>
          </a:xfrm>
          <a:prstGeom prst="line">
            <a:avLst/>
          </a:prstGeom>
          <a:ln w="38100">
            <a:solidFill>
              <a:srgbClr val="BFC2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5087DFF2-94D3-7540-B0DF-D3C11CF856D8}"/>
              </a:ext>
            </a:extLst>
          </p:cNvPr>
          <p:cNvSpPr txBox="1"/>
          <p:nvPr/>
        </p:nvSpPr>
        <p:spPr>
          <a:xfrm>
            <a:off x="7356418" y="6572052"/>
            <a:ext cx="1368965" cy="189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Trial product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estimand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:</a:t>
            </a:r>
            <a:endParaRPr kumimoji="0" lang="en-GB" sz="1100" b="1" i="0" u="none" strike="noStrike" kern="1200" cap="none" spc="0" normalizeH="0" baseline="0" noProof="0" dirty="0" err="1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A0E8679-3EFF-964A-AC70-1F36C66CC885}"/>
              </a:ext>
            </a:extLst>
          </p:cNvPr>
          <p:cNvSpPr txBox="1"/>
          <p:nvPr/>
        </p:nvSpPr>
        <p:spPr>
          <a:xfrm>
            <a:off x="9072702" y="6230260"/>
            <a:ext cx="1130118" cy="189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Semaglutide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2.4 mg</a:t>
            </a:r>
            <a:endParaRPr kumimoji="0" lang="en-GB" sz="1100" b="0" i="0" u="none" strike="noStrike" kern="1200" cap="none" spc="0" normalizeH="0" baseline="0" noProof="0" dirty="0" err="1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3C86CBB-45A6-8F44-9145-3F332A6D961A}"/>
              </a:ext>
            </a:extLst>
          </p:cNvPr>
          <p:cNvSpPr txBox="1"/>
          <p:nvPr/>
        </p:nvSpPr>
        <p:spPr>
          <a:xfrm>
            <a:off x="10547178" y="6230260"/>
            <a:ext cx="519373" cy="188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Placebo</a:t>
            </a:r>
            <a:endParaRPr kumimoji="0" lang="en-GB" sz="1100" b="0" i="0" u="none" strike="noStrike" kern="1200" cap="none" spc="0" normalizeH="0" baseline="0" noProof="0" dirty="0" err="1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C6490B-8FC0-0B4C-9C53-12F87EA45434}"/>
              </a:ext>
            </a:extLst>
          </p:cNvPr>
          <p:cNvSpPr txBox="1"/>
          <p:nvPr/>
        </p:nvSpPr>
        <p:spPr>
          <a:xfrm>
            <a:off x="7065464" y="6398684"/>
            <a:ext cx="1617430" cy="1896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Treatment policy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estimand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:</a:t>
            </a:r>
            <a:endParaRPr kumimoji="0" lang="en-GB" sz="1100" b="1" i="0" u="none" strike="noStrike" kern="1200" cap="none" spc="0" normalizeH="0" baseline="0" noProof="0" dirty="0" err="1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A5D4BED-7D1D-CE4F-AA31-9B4CE7C33605}"/>
              </a:ext>
            </a:extLst>
          </p:cNvPr>
          <p:cNvSpPr/>
          <p:nvPr/>
        </p:nvSpPr>
        <p:spPr>
          <a:xfrm>
            <a:off x="9679941" y="6451154"/>
            <a:ext cx="108000" cy="108000"/>
          </a:xfrm>
          <a:prstGeom prst="rect">
            <a:avLst/>
          </a:prstGeom>
          <a:solidFill>
            <a:srgbClr val="056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0464339-B77C-2D43-88A1-0137C0065D57}"/>
              </a:ext>
            </a:extLst>
          </p:cNvPr>
          <p:cNvSpPr/>
          <p:nvPr/>
        </p:nvSpPr>
        <p:spPr>
          <a:xfrm>
            <a:off x="9679941" y="6616254"/>
            <a:ext cx="108000" cy="108000"/>
          </a:xfrm>
          <a:prstGeom prst="rect">
            <a:avLst/>
          </a:prstGeom>
          <a:solidFill>
            <a:srgbClr val="677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7280A00-A78F-7E40-ADC6-613504518186}"/>
              </a:ext>
            </a:extLst>
          </p:cNvPr>
          <p:cNvSpPr/>
          <p:nvPr/>
        </p:nvSpPr>
        <p:spPr>
          <a:xfrm>
            <a:off x="10772141" y="6451154"/>
            <a:ext cx="108000" cy="108000"/>
          </a:xfrm>
          <a:prstGeom prst="rect">
            <a:avLst/>
          </a:prstGeom>
          <a:solidFill>
            <a:srgbClr val="939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C7BA870-57BB-6045-B2C8-C2AB1DB844F2}"/>
              </a:ext>
            </a:extLst>
          </p:cNvPr>
          <p:cNvSpPr/>
          <p:nvPr/>
        </p:nvSpPr>
        <p:spPr>
          <a:xfrm>
            <a:off x="10772141" y="6616254"/>
            <a:ext cx="108000" cy="108000"/>
          </a:xfrm>
          <a:prstGeom prst="rect">
            <a:avLst/>
          </a:prstGeom>
          <a:solidFill>
            <a:srgbClr val="BF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7084A681-B8EF-C941-8096-1049CE6EB7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318" cy="80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Semaglutide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2.4 mg/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settimana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: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efficacia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sul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calo di peso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F927C106-BDCF-BF42-B6E0-ADBFDA5919B9}"/>
              </a:ext>
            </a:extLst>
          </p:cNvPr>
          <p:cNvSpPr/>
          <p:nvPr/>
        </p:nvSpPr>
        <p:spPr>
          <a:xfrm>
            <a:off x="5367682" y="4400965"/>
            <a:ext cx="1234938" cy="48608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rgbClr val="FF0000"/>
                </a:solidFill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73C062-3736-E4A8-828D-7317B1E2B152}"/>
              </a:ext>
            </a:extLst>
          </p:cNvPr>
          <p:cNvSpPr txBox="1">
            <a:spLocks/>
          </p:cNvSpPr>
          <p:nvPr/>
        </p:nvSpPr>
        <p:spPr>
          <a:xfrm>
            <a:off x="709863" y="0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563C1"/>
                </a:solidFill>
                <a:latin typeface="+mn-lt"/>
                <a:ea typeface="Apis For Office" panose="020B0504010101010104" pitchFamily="34" charset="0"/>
                <a:cs typeface="Apis For Office" panose="020B0504010101010104" pitchFamily="34" charset="0"/>
              </a:rPr>
              <a:t>STEP-1: </a:t>
            </a:r>
            <a:r>
              <a:rPr lang="en-US" sz="2400" dirty="0">
                <a:solidFill>
                  <a:srgbClr val="0563C1"/>
                </a:solidFill>
                <a:latin typeface="+mn-lt"/>
                <a:ea typeface="Apis For Office" panose="020B0504010101010104" pitchFamily="34" charset="0"/>
                <a:cs typeface="Apis For Office" panose="020B0504010101010104" pitchFamily="34" charset="0"/>
              </a:rPr>
              <a:t>Body weight change</a:t>
            </a:r>
            <a:endParaRPr lang="en-GB" sz="2400" dirty="0">
              <a:solidFill>
                <a:srgbClr val="0563C1"/>
              </a:solidFill>
              <a:latin typeface="+mn-lt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" name="TextBox 51">
            <a:extLst>
              <a:ext uri="{FF2B5EF4-FFF2-40B4-BE49-F238E27FC236}">
                <a16:creationId xmlns:a16="http://schemas.microsoft.com/office/drawing/2014/main" id="{27BE1FD0-CFFC-E36A-0FBC-6CFD681EFDE6}"/>
              </a:ext>
            </a:extLst>
          </p:cNvPr>
          <p:cNvSpPr txBox="1"/>
          <p:nvPr/>
        </p:nvSpPr>
        <p:spPr>
          <a:xfrm>
            <a:off x="5415808" y="39951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65AA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-14.9%</a:t>
            </a:r>
          </a:p>
        </p:txBody>
      </p:sp>
      <p:sp>
        <p:nvSpPr>
          <p:cNvPr id="4" name="TextBox 51">
            <a:extLst>
              <a:ext uri="{FF2B5EF4-FFF2-40B4-BE49-F238E27FC236}">
                <a16:creationId xmlns:a16="http://schemas.microsoft.com/office/drawing/2014/main" id="{9D0199E0-B8C7-198E-2B42-E8C11E12BEFC}"/>
              </a:ext>
            </a:extLst>
          </p:cNvPr>
          <p:cNvSpPr txBox="1"/>
          <p:nvPr/>
        </p:nvSpPr>
        <p:spPr>
          <a:xfrm>
            <a:off x="5450624" y="452850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6675A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-16.9%</a:t>
            </a:r>
          </a:p>
        </p:txBody>
      </p:sp>
    </p:spTree>
    <p:extLst>
      <p:ext uri="{BB962C8B-B14F-4D97-AF65-F5344CB8AC3E}">
        <p14:creationId xmlns:p14="http://schemas.microsoft.com/office/powerpoint/2010/main" val="34270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>
            <a:extLst>
              <a:ext uri="{FF2B5EF4-FFF2-40B4-BE49-F238E27FC236}">
                <a16:creationId xmlns:a16="http://schemas.microsoft.com/office/drawing/2014/main" id="{7084A681-B8EF-C941-8096-1049CE6EB7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318" cy="80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Semaglutide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2.4 mg/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settimana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: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efficacia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sulla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massa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grassa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viscerale</a:t>
            </a:r>
            <a:endParaRPr lang="en-GB" altLang="en-US" sz="3200" dirty="0">
              <a:solidFill>
                <a:srgbClr val="013366"/>
              </a:solidFill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9D178CE-29D6-04BC-FF18-395C4ED41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58" y="4696955"/>
            <a:ext cx="4532679" cy="210741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8BC8C42-9C6C-8ADE-6A93-AF481101A1D0}"/>
              </a:ext>
            </a:extLst>
          </p:cNvPr>
          <p:cNvSpPr/>
          <p:nvPr/>
        </p:nvSpPr>
        <p:spPr>
          <a:xfrm>
            <a:off x="190708" y="6617375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Adapted from Wilding et al. N Engl J Med 2021;384:989-1002. Supplementary appendix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F97DE48-298D-49B3-22BD-DCA6B40FA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99" y="1735999"/>
            <a:ext cx="5448001" cy="4389532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4CAEF644-8493-4411-C6FF-BF34237B3965}"/>
              </a:ext>
            </a:extLst>
          </p:cNvPr>
          <p:cNvSpPr txBox="1">
            <a:spLocks/>
          </p:cNvSpPr>
          <p:nvPr/>
        </p:nvSpPr>
        <p:spPr>
          <a:xfrm>
            <a:off x="6312198" y="1478143"/>
            <a:ext cx="5448002" cy="43677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Total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fat mass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decreased from BL by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19.3%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,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leading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3.5%-point reduction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relative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total body mass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Regional visceral fat mass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decreased from BL by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27.4%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, leading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2.0%-point reduction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relative to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area assessed*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Total lean body mass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decreased from BL by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9.7%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, leading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3.0%-points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increase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relative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total body mass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601DA16-4934-8FC0-C2AE-42AE588BE16C}"/>
              </a:ext>
            </a:extLst>
          </p:cNvPr>
          <p:cNvSpPr/>
          <p:nvPr/>
        </p:nvSpPr>
        <p:spPr>
          <a:xfrm>
            <a:off x="4844613" y="6091804"/>
            <a:ext cx="14675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Treatment policy estimand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4AA87CA-5BBB-C6DB-B2FF-2163C2B8D8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79" t="80177" r="67784" b="-1059"/>
          <a:stretch/>
        </p:blipFill>
        <p:spPr>
          <a:xfrm>
            <a:off x="11191424" y="4829604"/>
            <a:ext cx="447676" cy="511712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6EB4FB33-F817-AA81-F3DB-C531F1628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75" y="6388871"/>
            <a:ext cx="11186076" cy="2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27" tIns="61976" rIns="120227" bIns="61976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BL, baseline.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69AAC9C-0CC9-F43B-0CC7-67643D63AB1A}"/>
              </a:ext>
            </a:extLst>
          </p:cNvPr>
          <p:cNvSpPr/>
          <p:nvPr/>
        </p:nvSpPr>
        <p:spPr>
          <a:xfrm>
            <a:off x="11024887" y="5973372"/>
            <a:ext cx="1219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L4 region (males or females)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android region (males only)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gynoid region (females only)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0998DDE-67F6-3E1B-702A-51A58A3D6A1E}"/>
              </a:ext>
            </a:extLst>
          </p:cNvPr>
          <p:cNvSpPr/>
          <p:nvPr/>
        </p:nvSpPr>
        <p:spPr>
          <a:xfrm>
            <a:off x="7912625" y="2857734"/>
            <a:ext cx="897703" cy="33831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BBC60B6F-7A95-3444-C7ED-3C68F5139490}"/>
              </a:ext>
            </a:extLst>
          </p:cNvPr>
          <p:cNvSpPr/>
          <p:nvPr/>
        </p:nvSpPr>
        <p:spPr>
          <a:xfrm>
            <a:off x="6558443" y="1772395"/>
            <a:ext cx="897703" cy="33831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>
            <a:extLst>
              <a:ext uri="{FF2B5EF4-FFF2-40B4-BE49-F238E27FC236}">
                <a16:creationId xmlns:a16="http://schemas.microsoft.com/office/drawing/2014/main" id="{7084A681-B8EF-C941-8096-1049CE6EB7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318" cy="80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Semaglutide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2.4 mg/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settimana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: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efficacia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sull’insulin-resistenza</a:t>
            </a:r>
            <a:endParaRPr lang="en-GB" altLang="en-US" sz="3200" dirty="0">
              <a:solidFill>
                <a:srgbClr val="013366"/>
              </a:solidFill>
              <a:latin typeface="+mn-lt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AC8D0B0D-EF17-6160-E8A2-BB3ED9DF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822555"/>
            <a:ext cx="10896000" cy="869790"/>
          </a:xfrm>
        </p:spPr>
        <p:txBody>
          <a:bodyPr>
            <a:normAutofit/>
          </a:bodyPr>
          <a:lstStyle/>
          <a:p>
            <a:pPr algn="ctr"/>
            <a:r>
              <a:rPr lang="en-GB" sz="3200" dirty="0" err="1">
                <a:solidFill>
                  <a:srgbClr val="0070C0"/>
                </a:solidFill>
                <a:latin typeface="+mn-lt"/>
              </a:rPr>
              <a:t>Decremento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+mn-lt"/>
              </a:rPr>
              <a:t>dell’insulino-resistenza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+mn-lt"/>
              </a:rPr>
              <a:t>negli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+mn-lt"/>
              </a:rPr>
              <a:t>studi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STEP 1-3</a:t>
            </a:r>
          </a:p>
        </p:txBody>
      </p:sp>
      <p:sp>
        <p:nvSpPr>
          <p:cNvPr id="20" name="TextBox 50">
            <a:extLst>
              <a:ext uri="{FF2B5EF4-FFF2-40B4-BE49-F238E27FC236}">
                <a16:creationId xmlns:a16="http://schemas.microsoft.com/office/drawing/2014/main" id="{6AFB06C5-BEDD-A04F-1C5D-5F3B284B83EC}"/>
              </a:ext>
            </a:extLst>
          </p:cNvPr>
          <p:cNvSpPr txBox="1"/>
          <p:nvPr/>
        </p:nvSpPr>
        <p:spPr>
          <a:xfrm>
            <a:off x="3377207" y="5933890"/>
            <a:ext cx="231820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</p:txBody>
      </p:sp>
      <p:sp>
        <p:nvSpPr>
          <p:cNvPr id="21" name="TextBox 55">
            <a:extLst>
              <a:ext uri="{FF2B5EF4-FFF2-40B4-BE49-F238E27FC236}">
                <a16:creationId xmlns:a16="http://schemas.microsoft.com/office/drawing/2014/main" id="{1C7D9241-0B64-E9CD-5958-D7ED1CBBD230}"/>
              </a:ext>
            </a:extLst>
          </p:cNvPr>
          <p:cNvSpPr txBox="1"/>
          <p:nvPr/>
        </p:nvSpPr>
        <p:spPr>
          <a:xfrm>
            <a:off x="4360243" y="5864546"/>
            <a:ext cx="231820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2999FB-6923-8B71-BF21-F49BFC3634C6}"/>
              </a:ext>
            </a:extLst>
          </p:cNvPr>
          <p:cNvSpPr txBox="1"/>
          <p:nvPr/>
        </p:nvSpPr>
        <p:spPr>
          <a:xfrm>
            <a:off x="7471459" y="6581001"/>
            <a:ext cx="62619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Leigh </a:t>
            </a:r>
            <a:r>
              <a:rPr lang="it-IT" sz="1200" b="0" i="0" dirty="0" err="1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Perreault</a:t>
            </a:r>
            <a:r>
              <a:rPr lang="it-IT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et al. </a:t>
            </a:r>
            <a:r>
              <a:rPr lang="it-IT" sz="1200" b="0" i="1" dirty="0" err="1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  <a:r>
              <a:rPr lang="it-IT" sz="1200" b="0" i="1" dirty="0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Care</a:t>
            </a:r>
            <a:r>
              <a:rPr lang="it-IT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 </a:t>
            </a:r>
            <a:r>
              <a:rPr lang="it-IT" sz="1200" b="0" i="0" dirty="0" err="1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it-IT" sz="1200" b="0" i="0" dirty="0">
                <a:solidFill>
                  <a:srgbClr val="38363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2022; 45 (10): 2396–2405.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4AD38472-CE82-B47D-3202-A5D200BF6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2" t="19665" r="19434" b="31805"/>
          <a:stretch/>
        </p:blipFill>
        <p:spPr>
          <a:xfrm>
            <a:off x="1974663" y="1692345"/>
            <a:ext cx="8242674" cy="4580368"/>
          </a:xfrm>
          <a:prstGeom prst="rect">
            <a:avLst/>
          </a:prstGeom>
        </p:spPr>
      </p:pic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EC82E7FC-65C7-FB40-E3EF-F995E21F74D3}"/>
              </a:ext>
            </a:extLst>
          </p:cNvPr>
          <p:cNvSpPr/>
          <p:nvPr/>
        </p:nvSpPr>
        <p:spPr>
          <a:xfrm>
            <a:off x="1455040" y="5033848"/>
            <a:ext cx="561314" cy="5133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1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>
            <a:extLst>
              <a:ext uri="{FF2B5EF4-FFF2-40B4-BE49-F238E27FC236}">
                <a16:creationId xmlns:a16="http://schemas.microsoft.com/office/drawing/2014/main" id="{7084A681-B8EF-C941-8096-1049CE6EB7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318" cy="80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Semaglutide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2.4 mg/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settimana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: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efficacia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sulla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flogosi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sistemica</a:t>
            </a:r>
            <a:endParaRPr lang="en-GB" altLang="en-US" sz="3200" dirty="0">
              <a:solidFill>
                <a:srgbClr val="013366"/>
              </a:solidFill>
              <a:latin typeface="+mn-lt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9247207-D58A-8E6D-7579-B3B557AAD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07464"/>
            <a:ext cx="10972800" cy="467712"/>
          </a:xfrm>
        </p:spPr>
        <p:txBody>
          <a:bodyPr>
            <a:normAutofit fontScale="47500" lnSpcReduction="20000"/>
          </a:bodyPr>
          <a:lstStyle/>
          <a:p>
            <a:r>
              <a:rPr lang="en-GB" sz="2200" dirty="0">
                <a:solidFill>
                  <a:schemeClr val="tx2"/>
                </a:solidFill>
              </a:rPr>
              <a:t>Estimated change from baseline for treatment policy </a:t>
            </a:r>
            <a:r>
              <a:rPr lang="en-GB" sz="2200" dirty="0" err="1">
                <a:solidFill>
                  <a:schemeClr val="tx2"/>
                </a:solidFill>
              </a:rPr>
              <a:t>estimand</a:t>
            </a:r>
            <a:r>
              <a:rPr lang="en-GB" sz="2200" dirty="0">
                <a:solidFill>
                  <a:schemeClr val="tx2"/>
                </a:solidFill>
              </a:rPr>
              <a:t>. </a:t>
            </a:r>
            <a:br>
              <a:rPr lang="en-GB" sz="2200" dirty="0">
                <a:solidFill>
                  <a:schemeClr val="tx2"/>
                </a:solidFill>
              </a:rPr>
            </a:br>
            <a:r>
              <a:rPr lang="en-GB" sz="2200" dirty="0">
                <a:solidFill>
                  <a:schemeClr val="tx2"/>
                </a:solidFill>
              </a:rPr>
              <a:t>I</a:t>
            </a:r>
            <a:r>
              <a:rPr lang="en-US" sz="2200" dirty="0">
                <a:solidFill>
                  <a:schemeClr val="tx2"/>
                </a:solidFill>
              </a:rPr>
              <a:t>BT, intensive </a:t>
            </a:r>
            <a:r>
              <a:rPr lang="en-US" sz="2200" dirty="0" err="1">
                <a:solidFill>
                  <a:schemeClr val="tx2"/>
                </a:solidFill>
              </a:rPr>
              <a:t>behavioural</a:t>
            </a:r>
            <a:r>
              <a:rPr lang="en-US" sz="2200" dirty="0">
                <a:solidFill>
                  <a:schemeClr val="tx2"/>
                </a:solidFill>
              </a:rPr>
              <a:t> therapy.</a:t>
            </a:r>
            <a:br>
              <a:rPr lang="en-US" sz="2200" dirty="0">
                <a:solidFill>
                  <a:schemeClr val="tx2"/>
                </a:solidFill>
              </a:rPr>
            </a:br>
            <a:r>
              <a:rPr lang="en-GB" sz="2200" dirty="0">
                <a:solidFill>
                  <a:schemeClr val="tx2"/>
                </a:solidFill>
              </a:rPr>
              <a:t>1. Wilding et al. N </a:t>
            </a:r>
            <a:r>
              <a:rPr lang="en-GB" sz="2200" dirty="0" err="1">
                <a:solidFill>
                  <a:schemeClr val="tx2"/>
                </a:solidFill>
              </a:rPr>
              <a:t>Engl</a:t>
            </a:r>
            <a:r>
              <a:rPr lang="en-GB" sz="2200" dirty="0">
                <a:solidFill>
                  <a:schemeClr val="tx2"/>
                </a:solidFill>
              </a:rPr>
              <a:t> J Med 2021; doi:10.1056/NEJMoa2032183; </a:t>
            </a:r>
            <a:r>
              <a:rPr lang="en-US" sz="2200" dirty="0">
                <a:solidFill>
                  <a:schemeClr val="tx2"/>
                </a:solidFill>
              </a:rPr>
              <a:t> 2. Davies et al. Lancet, 2021; doi.org/10.1016/S0140-6736(21)00213-0:</a:t>
            </a:r>
            <a:r>
              <a:rPr lang="en-GB" sz="2200" dirty="0">
                <a:solidFill>
                  <a:schemeClr val="tx2"/>
                </a:solidFill>
              </a:rPr>
              <a:t> 3</a:t>
            </a:r>
            <a:r>
              <a:rPr lang="en-US" sz="2200" dirty="0">
                <a:solidFill>
                  <a:schemeClr val="tx2"/>
                </a:solidFill>
              </a:rPr>
              <a:t>. </a:t>
            </a:r>
            <a:r>
              <a:rPr lang="en-US" sz="2200" dirty="0" err="1">
                <a:solidFill>
                  <a:schemeClr val="tx2"/>
                </a:solidFill>
              </a:rPr>
              <a:t>Wadden</a:t>
            </a:r>
            <a:r>
              <a:rPr lang="en-US" sz="2200" dirty="0">
                <a:solidFill>
                  <a:schemeClr val="tx2"/>
                </a:solidFill>
              </a:rPr>
              <a:t> et al. JAMA. doi:10.1001/jama.2021.1831; 4. Garvey et al. Presented at the 39th Annual Meeting of The Obesity Society (TOS) held at </a:t>
            </a:r>
            <a:r>
              <a:rPr lang="en-US" sz="2200" dirty="0" err="1">
                <a:solidFill>
                  <a:schemeClr val="tx2"/>
                </a:solidFill>
              </a:rPr>
              <a:t>ObesityWeek</a:t>
            </a:r>
            <a:r>
              <a:rPr lang="en-US" sz="2200" dirty="0">
                <a:solidFill>
                  <a:schemeClr val="tx2"/>
                </a:solidFill>
              </a:rPr>
              <a:t>®, virtual meeting, November 1–5, 2021; 5. </a:t>
            </a:r>
            <a:r>
              <a:rPr lang="en-GB" sz="2200" dirty="0">
                <a:solidFill>
                  <a:schemeClr val="tx2"/>
                </a:solidFill>
              </a:rPr>
              <a:t>Rubino et al. JAMA 2022; 327(2): 138-150</a:t>
            </a:r>
            <a:r>
              <a:rPr lang="en-US" sz="2200" dirty="0">
                <a:solidFill>
                  <a:schemeClr val="tx2"/>
                </a:solidFill>
              </a:rPr>
              <a:t>;</a:t>
            </a:r>
            <a:endParaRPr lang="en-GB" sz="2200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3A1F2AB1-F6BF-E47E-D2B4-30C6A4AEBD6C}"/>
              </a:ext>
            </a:extLst>
          </p:cNvPr>
          <p:cNvCxnSpPr>
            <a:cxnSpLocks/>
          </p:cNvCxnSpPr>
          <p:nvPr/>
        </p:nvCxnSpPr>
        <p:spPr>
          <a:xfrm>
            <a:off x="3396496" y="2038449"/>
            <a:ext cx="0" cy="3240000"/>
          </a:xfrm>
          <a:prstGeom prst="line">
            <a:avLst/>
          </a:prstGeom>
          <a:ln w="1905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4">
            <a:extLst>
              <a:ext uri="{FF2B5EF4-FFF2-40B4-BE49-F238E27FC236}">
                <a16:creationId xmlns:a16="http://schemas.microsoft.com/office/drawing/2014/main" id="{B26B05EC-F263-975C-C4D1-DE49DF9FFC36}"/>
              </a:ext>
            </a:extLst>
          </p:cNvPr>
          <p:cNvCxnSpPr>
            <a:cxnSpLocks/>
          </p:cNvCxnSpPr>
          <p:nvPr/>
        </p:nvCxnSpPr>
        <p:spPr>
          <a:xfrm>
            <a:off x="8043252" y="2038449"/>
            <a:ext cx="0" cy="3240000"/>
          </a:xfrm>
          <a:prstGeom prst="line">
            <a:avLst/>
          </a:prstGeom>
          <a:ln w="1905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F04F6EBD-1659-1515-80EA-DB47C374B1D2}"/>
              </a:ext>
            </a:extLst>
          </p:cNvPr>
          <p:cNvCxnSpPr>
            <a:cxnSpLocks/>
          </p:cNvCxnSpPr>
          <p:nvPr/>
        </p:nvCxnSpPr>
        <p:spPr>
          <a:xfrm>
            <a:off x="4920496" y="2038449"/>
            <a:ext cx="0" cy="3240000"/>
          </a:xfrm>
          <a:prstGeom prst="line">
            <a:avLst/>
          </a:prstGeom>
          <a:ln w="1905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9">
            <a:extLst>
              <a:ext uri="{FF2B5EF4-FFF2-40B4-BE49-F238E27FC236}">
                <a16:creationId xmlns:a16="http://schemas.microsoft.com/office/drawing/2014/main" id="{CC38C0B0-093B-341A-0AAB-662D5A8A2028}"/>
              </a:ext>
            </a:extLst>
          </p:cNvPr>
          <p:cNvCxnSpPr>
            <a:cxnSpLocks/>
          </p:cNvCxnSpPr>
          <p:nvPr/>
        </p:nvCxnSpPr>
        <p:spPr>
          <a:xfrm>
            <a:off x="6473071" y="2038449"/>
            <a:ext cx="0" cy="3240000"/>
          </a:xfrm>
          <a:prstGeom prst="line">
            <a:avLst/>
          </a:prstGeom>
          <a:ln w="1905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3">
            <a:extLst>
              <a:ext uri="{FF2B5EF4-FFF2-40B4-BE49-F238E27FC236}">
                <a16:creationId xmlns:a16="http://schemas.microsoft.com/office/drawing/2014/main" id="{63C855CC-DDA1-F123-8D12-04A60194D626}"/>
              </a:ext>
            </a:extLst>
          </p:cNvPr>
          <p:cNvCxnSpPr>
            <a:cxnSpLocks/>
          </p:cNvCxnSpPr>
          <p:nvPr/>
        </p:nvCxnSpPr>
        <p:spPr>
          <a:xfrm>
            <a:off x="10043502" y="2038449"/>
            <a:ext cx="0" cy="3240000"/>
          </a:xfrm>
          <a:prstGeom prst="line">
            <a:avLst/>
          </a:prstGeom>
          <a:ln w="1905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BF94D15E-1E41-42F2-F3C1-EF87B7F11664}"/>
              </a:ext>
            </a:extLst>
          </p:cNvPr>
          <p:cNvGraphicFramePr>
            <a:graphicFrameLocks/>
          </p:cNvGraphicFramePr>
          <p:nvPr/>
        </p:nvGraphicFramePr>
        <p:xfrm>
          <a:off x="1266825" y="2777225"/>
          <a:ext cx="11249024" cy="2638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itle 2">
            <a:extLst>
              <a:ext uri="{FF2B5EF4-FFF2-40B4-BE49-F238E27FC236}">
                <a16:creationId xmlns:a16="http://schemas.microsoft.com/office/drawing/2014/main" id="{AC8D0B0D-EF17-6160-E8A2-BB3ED9DF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400" y="822555"/>
            <a:ext cx="10896000" cy="869790"/>
          </a:xfrm>
        </p:spPr>
        <p:txBody>
          <a:bodyPr>
            <a:normAutofit/>
          </a:bodyPr>
          <a:lstStyle/>
          <a:p>
            <a:pPr algn="ctr"/>
            <a:r>
              <a:rPr lang="en-GB" sz="3200" dirty="0" err="1">
                <a:solidFill>
                  <a:srgbClr val="0070C0"/>
                </a:solidFill>
                <a:latin typeface="+mn-lt"/>
              </a:rPr>
              <a:t>Decremento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+mn-lt"/>
              </a:rPr>
              <a:t>della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PCR-HS </a:t>
            </a:r>
            <a:r>
              <a:rPr lang="en-GB" sz="3200" dirty="0" err="1">
                <a:solidFill>
                  <a:srgbClr val="0070C0"/>
                </a:solidFill>
                <a:latin typeface="+mn-lt"/>
              </a:rPr>
              <a:t>negli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+mn-lt"/>
              </a:rPr>
              <a:t>studi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 STEP</a:t>
            </a: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id="{FCA59D54-BB0E-F2A2-ACB2-543CC5615F67}"/>
              </a:ext>
            </a:extLst>
          </p:cNvPr>
          <p:cNvSpPr txBox="1"/>
          <p:nvPr/>
        </p:nvSpPr>
        <p:spPr>
          <a:xfrm>
            <a:off x="2996468" y="5686205"/>
            <a:ext cx="231820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</p:txBody>
      </p:sp>
      <p:sp>
        <p:nvSpPr>
          <p:cNvPr id="20" name="TextBox 50">
            <a:extLst>
              <a:ext uri="{FF2B5EF4-FFF2-40B4-BE49-F238E27FC236}">
                <a16:creationId xmlns:a16="http://schemas.microsoft.com/office/drawing/2014/main" id="{6AFB06C5-BEDD-A04F-1C5D-5F3B284B83EC}"/>
              </a:ext>
            </a:extLst>
          </p:cNvPr>
          <p:cNvSpPr txBox="1"/>
          <p:nvPr/>
        </p:nvSpPr>
        <p:spPr>
          <a:xfrm>
            <a:off x="3377207" y="5933890"/>
            <a:ext cx="231820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</p:txBody>
      </p:sp>
      <p:sp>
        <p:nvSpPr>
          <p:cNvPr id="21" name="TextBox 55">
            <a:extLst>
              <a:ext uri="{FF2B5EF4-FFF2-40B4-BE49-F238E27FC236}">
                <a16:creationId xmlns:a16="http://schemas.microsoft.com/office/drawing/2014/main" id="{1C7D9241-0B64-E9CD-5958-D7ED1CBBD230}"/>
              </a:ext>
            </a:extLst>
          </p:cNvPr>
          <p:cNvSpPr txBox="1"/>
          <p:nvPr/>
        </p:nvSpPr>
        <p:spPr>
          <a:xfrm>
            <a:off x="4360243" y="5864546"/>
            <a:ext cx="231820" cy="266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Apis For Office" panose="020B0504010101010104" pitchFamily="34" charset="0"/>
            </a:endParaRPr>
          </a:p>
        </p:txBody>
      </p:sp>
      <p:graphicFrame>
        <p:nvGraphicFramePr>
          <p:cNvPr id="22" name="Table 12">
            <a:extLst>
              <a:ext uri="{FF2B5EF4-FFF2-40B4-BE49-F238E27FC236}">
                <a16:creationId xmlns:a16="http://schemas.microsoft.com/office/drawing/2014/main" id="{3BC21B9D-0040-D822-9E4C-F6B43DEEFCD2}"/>
              </a:ext>
            </a:extLst>
          </p:cNvPr>
          <p:cNvGraphicFramePr>
            <a:graphicFrameLocks noGrp="1"/>
          </p:cNvGraphicFramePr>
          <p:nvPr/>
        </p:nvGraphicFramePr>
        <p:xfrm>
          <a:off x="2066925" y="1692348"/>
          <a:ext cx="10125075" cy="786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35704044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41169096"/>
                    </a:ext>
                  </a:extLst>
                </a:gridCol>
                <a:gridCol w="1552574">
                  <a:extLst>
                    <a:ext uri="{9D8B030D-6E8A-4147-A177-3AD203B41FA5}">
                      <a16:colId xmlns:a16="http://schemas.microsoft.com/office/drawing/2014/main" val="1921328839"/>
                    </a:ext>
                  </a:extLst>
                </a:gridCol>
                <a:gridCol w="1581151">
                  <a:extLst>
                    <a:ext uri="{9D8B030D-6E8A-4147-A177-3AD203B41FA5}">
                      <a16:colId xmlns:a16="http://schemas.microsoft.com/office/drawing/2014/main" val="773374517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069039524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3703993558"/>
                    </a:ext>
                  </a:extLst>
                </a:gridCol>
              </a:tblGrid>
              <a:tr h="364193">
                <a:tc>
                  <a:txBody>
                    <a:bodyPr/>
                    <a:lstStyle/>
                    <a:p>
                      <a:pPr algn="ctr"/>
                      <a:r>
                        <a:rPr lang="en-CA" sz="15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STEP 1</a:t>
                      </a:r>
                      <a:r>
                        <a:rPr lang="en-CA" sz="1500" baseline="300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1</a:t>
                      </a:r>
                      <a:endParaRPr lang="en-US" sz="1500" baseline="30000"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STEP 3</a:t>
                      </a:r>
                      <a:r>
                        <a:rPr lang="en-CA" sz="1500" baseline="300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3</a:t>
                      </a:r>
                      <a:endParaRPr lang="en-US" sz="1500" baseline="30000"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5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STEP 2</a:t>
                      </a:r>
                      <a:r>
                        <a:rPr lang="en-CA" sz="1500" baseline="300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2</a:t>
                      </a:r>
                      <a:endParaRPr lang="en-US" sz="1500" baseline="30000"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STEP 5</a:t>
                      </a:r>
                      <a:r>
                        <a:rPr lang="en-US" sz="1500" baseline="300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STEP 8</a:t>
                      </a:r>
                      <a:r>
                        <a:rPr lang="en-US" sz="1500" baseline="30000" dirty="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STEP 6</a:t>
                      </a:r>
                      <a:r>
                        <a:rPr lang="en-US" sz="1500" baseline="30000"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6</a:t>
                      </a:r>
                      <a:endParaRPr lang="en-US" sz="1500" baseline="0"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684853"/>
                  </a:ext>
                </a:extLst>
              </a:tr>
              <a:tr h="422253">
                <a:tc>
                  <a:txBody>
                    <a:bodyPr/>
                    <a:lstStyle/>
                    <a:p>
                      <a:pPr marL="0" marR="0" lvl="0" indent="0" algn="ctr" defTabSz="9136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Weight management</a:t>
                      </a:r>
                      <a:endParaRPr kumimoji="0" lang="en-GB" sz="13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>
                          <a:solidFill>
                            <a:schemeClr val="bg1"/>
                          </a:solidFill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Weight management </a:t>
                      </a:r>
                      <a:br>
                        <a:rPr lang="en-CA" sz="1300" b="0">
                          <a:solidFill>
                            <a:schemeClr val="bg1"/>
                          </a:solidFill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</a:br>
                      <a:r>
                        <a:rPr lang="en-CA" sz="1300" b="0">
                          <a:solidFill>
                            <a:schemeClr val="bg1"/>
                          </a:solidFill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with IBT</a:t>
                      </a:r>
                      <a:endParaRPr lang="en-US" sz="1300" b="0">
                        <a:solidFill>
                          <a:schemeClr val="bg1"/>
                        </a:solidFill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Weight management </a:t>
                      </a:r>
                      <a:b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</a:br>
                      <a:r>
                        <a:rPr kumimoji="0" lang="en-GB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in T2D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2-year effect of 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sema 2.4 mg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Weight management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(vs. liraglutide 3.0 mg</a:t>
                      </a:r>
                      <a:r>
                        <a:rPr kumimoji="0" lang="en-US" sz="12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^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)</a:t>
                      </a:r>
                      <a:endParaRPr kumimoji="0" lang="en-GB" sz="1200" b="0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pis For Office" panose="020B0504010101010104" pitchFamily="34" charset="0"/>
                        <a:ea typeface="Apis For Office" panose="020B0504010101010104" pitchFamily="34" charset="0"/>
                        <a:cs typeface="Apis For Office" panose="020B05040101010101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pis For Office" panose="020B0504010101010104" pitchFamily="34" charset="0"/>
                          <a:ea typeface="Apis For Office" panose="020B0504010101010104" pitchFamily="34" charset="0"/>
                          <a:cs typeface="Apis For Office" panose="020B0504010101010104" pitchFamily="34" charset="0"/>
                        </a:rPr>
                        <a:t>East Asian trial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695919"/>
                  </a:ext>
                </a:extLst>
              </a:tr>
            </a:tbl>
          </a:graphicData>
        </a:graphic>
      </p:graphicFrame>
      <p:sp>
        <p:nvSpPr>
          <p:cNvPr id="24" name="Rectangle 67">
            <a:extLst>
              <a:ext uri="{FF2B5EF4-FFF2-40B4-BE49-F238E27FC236}">
                <a16:creationId xmlns:a16="http://schemas.microsoft.com/office/drawing/2014/main" id="{E0098D26-5746-3A6D-FA64-79E4BD63F29A}"/>
              </a:ext>
            </a:extLst>
          </p:cNvPr>
          <p:cNvSpPr/>
          <p:nvPr/>
        </p:nvSpPr>
        <p:spPr>
          <a:xfrm>
            <a:off x="4949795" y="2621360"/>
            <a:ext cx="1507481" cy="26547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After 68 weeks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3B97DE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6" name="Rectangle 68">
            <a:extLst>
              <a:ext uri="{FF2B5EF4-FFF2-40B4-BE49-F238E27FC236}">
                <a16:creationId xmlns:a16="http://schemas.microsoft.com/office/drawing/2014/main" id="{891818C8-1E30-661E-8B18-90535AB66B3D}"/>
              </a:ext>
            </a:extLst>
          </p:cNvPr>
          <p:cNvSpPr/>
          <p:nvPr/>
        </p:nvSpPr>
        <p:spPr>
          <a:xfrm>
            <a:off x="3322071" y="2621360"/>
            <a:ext cx="1507481" cy="26547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After 68 weeks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3B97DE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7" name="Rectangle 69">
            <a:extLst>
              <a:ext uri="{FF2B5EF4-FFF2-40B4-BE49-F238E27FC236}">
                <a16:creationId xmlns:a16="http://schemas.microsoft.com/office/drawing/2014/main" id="{1FEEA7D0-4EF3-8C7B-61C8-E1750E55592D}"/>
              </a:ext>
            </a:extLst>
          </p:cNvPr>
          <p:cNvSpPr/>
          <p:nvPr/>
        </p:nvSpPr>
        <p:spPr>
          <a:xfrm>
            <a:off x="1969996" y="2621360"/>
            <a:ext cx="1507481" cy="26547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After 68 weeks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3B97DE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8" name="Rectangle 70">
            <a:extLst>
              <a:ext uri="{FF2B5EF4-FFF2-40B4-BE49-F238E27FC236}">
                <a16:creationId xmlns:a16="http://schemas.microsoft.com/office/drawing/2014/main" id="{B5870462-1872-1C56-35B4-0B619815242C}"/>
              </a:ext>
            </a:extLst>
          </p:cNvPr>
          <p:cNvSpPr/>
          <p:nvPr/>
        </p:nvSpPr>
        <p:spPr>
          <a:xfrm>
            <a:off x="10449585" y="2621360"/>
            <a:ext cx="1507481" cy="26547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After 68 weeks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3B97DE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9" name="Rectangle 71">
            <a:extLst>
              <a:ext uri="{FF2B5EF4-FFF2-40B4-BE49-F238E27FC236}">
                <a16:creationId xmlns:a16="http://schemas.microsoft.com/office/drawing/2014/main" id="{1109E7C4-D307-6645-C91E-DD445F64CD63}"/>
              </a:ext>
            </a:extLst>
          </p:cNvPr>
          <p:cNvSpPr/>
          <p:nvPr/>
        </p:nvSpPr>
        <p:spPr>
          <a:xfrm>
            <a:off x="8328135" y="2621360"/>
            <a:ext cx="1370437" cy="26547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After 68 weeks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3B97DE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0" name="Rectangle 72">
            <a:extLst>
              <a:ext uri="{FF2B5EF4-FFF2-40B4-BE49-F238E27FC236}">
                <a16:creationId xmlns:a16="http://schemas.microsoft.com/office/drawing/2014/main" id="{2FAEB377-F738-44B5-EED3-756D221F9E1B}"/>
              </a:ext>
            </a:extLst>
          </p:cNvPr>
          <p:cNvSpPr/>
          <p:nvPr/>
        </p:nvSpPr>
        <p:spPr>
          <a:xfrm>
            <a:off x="6517917" y="2621360"/>
            <a:ext cx="1370437" cy="26547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B97DE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104 weeks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3B97DE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E4CF81E-BC78-4E77-5E6B-1F4D3CB759BA}"/>
              </a:ext>
            </a:extLst>
          </p:cNvPr>
          <p:cNvSpPr/>
          <p:nvPr/>
        </p:nvSpPr>
        <p:spPr>
          <a:xfrm>
            <a:off x="10057206" y="1672190"/>
            <a:ext cx="2137793" cy="3723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7BA3A1F-CDA9-EA14-A750-7D422B9BEBB4}"/>
              </a:ext>
            </a:extLst>
          </p:cNvPr>
          <p:cNvSpPr/>
          <p:nvPr/>
        </p:nvSpPr>
        <p:spPr>
          <a:xfrm>
            <a:off x="1973807" y="4536967"/>
            <a:ext cx="6919278" cy="6978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grpSp>
        <p:nvGrpSpPr>
          <p:cNvPr id="33" name="Group 24">
            <a:extLst>
              <a:ext uri="{FF2B5EF4-FFF2-40B4-BE49-F238E27FC236}">
                <a16:creationId xmlns:a16="http://schemas.microsoft.com/office/drawing/2014/main" id="{4D49E8B9-8597-4B3B-401E-DC19A8436064}"/>
              </a:ext>
            </a:extLst>
          </p:cNvPr>
          <p:cNvGrpSpPr/>
          <p:nvPr/>
        </p:nvGrpSpPr>
        <p:grpSpPr>
          <a:xfrm>
            <a:off x="3225070" y="5496706"/>
            <a:ext cx="6178566" cy="297455"/>
            <a:chOff x="1968088" y="5354169"/>
            <a:chExt cx="6178566" cy="297455"/>
          </a:xfrm>
        </p:grpSpPr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5C83495B-AF97-6EA6-D26A-DCF79C683144}"/>
                </a:ext>
              </a:extLst>
            </p:cNvPr>
            <p:cNvSpPr/>
            <p:nvPr/>
          </p:nvSpPr>
          <p:spPr>
            <a:xfrm>
              <a:off x="1968088" y="5434055"/>
              <a:ext cx="159500" cy="135293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A51865E6-E741-58E8-57D5-1809A9117CA8}"/>
                </a:ext>
              </a:extLst>
            </p:cNvPr>
            <p:cNvSpPr txBox="1"/>
            <p:nvPr/>
          </p:nvSpPr>
          <p:spPr>
            <a:xfrm>
              <a:off x="2101449" y="5365049"/>
              <a:ext cx="2023479" cy="27569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S</a:t>
              </a:r>
              <a:r>
                <a:rPr kumimoji="0" lang="en-GB" sz="133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emaglutide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 2.4 mg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F4AC06DB-7A26-C984-1736-C0D2766C54B5}"/>
                </a:ext>
              </a:extLst>
            </p:cNvPr>
            <p:cNvSpPr txBox="1"/>
            <p:nvPr/>
          </p:nvSpPr>
          <p:spPr>
            <a:xfrm>
              <a:off x="4244543" y="5354169"/>
              <a:ext cx="1637277" cy="29745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Liraglutide 3.0 mg</a:t>
              </a:r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6411F3F0-3F31-4FE2-31A4-F3C31D861794}"/>
                </a:ext>
              </a:extLst>
            </p:cNvPr>
            <p:cNvSpPr/>
            <p:nvPr/>
          </p:nvSpPr>
          <p:spPr>
            <a:xfrm>
              <a:off x="4116413" y="5434055"/>
              <a:ext cx="159500" cy="135293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  <p:sp>
          <p:nvSpPr>
            <p:cNvPr id="40" name="TextBox 37">
              <a:extLst>
                <a:ext uri="{FF2B5EF4-FFF2-40B4-BE49-F238E27FC236}">
                  <a16:creationId xmlns:a16="http://schemas.microsoft.com/office/drawing/2014/main" id="{4CC17A68-D68C-5592-A754-2626DF03BEF1}"/>
                </a:ext>
              </a:extLst>
            </p:cNvPr>
            <p:cNvSpPr txBox="1"/>
            <p:nvPr/>
          </p:nvSpPr>
          <p:spPr>
            <a:xfrm>
              <a:off x="6368557" y="5354169"/>
              <a:ext cx="1778097" cy="29745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Placebo</a:t>
              </a:r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0744B819-8B4A-6376-9F16-A145E2EDB870}"/>
                </a:ext>
              </a:extLst>
            </p:cNvPr>
            <p:cNvSpPr/>
            <p:nvPr/>
          </p:nvSpPr>
          <p:spPr>
            <a:xfrm>
              <a:off x="6232985" y="5434055"/>
              <a:ext cx="159500" cy="135293"/>
            </a:xfrm>
            <a:prstGeom prst="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5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F718-C408-C001-1590-AF730988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95" y="805605"/>
            <a:ext cx="5971213" cy="1296000"/>
          </a:xfrm>
        </p:spPr>
        <p:txBody>
          <a:bodyPr/>
          <a:lstStyle/>
          <a:p>
            <a:pPr algn="ctr"/>
            <a:r>
              <a:rPr lang="en-GB" baseline="30000" dirty="0" err="1">
                <a:solidFill>
                  <a:srgbClr val="0070C0"/>
                </a:solidFill>
                <a:latin typeface="+mn-lt"/>
              </a:rPr>
              <a:t>Incidenza</a:t>
            </a:r>
            <a:r>
              <a:rPr lang="en-GB" baseline="30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aseline="30000" dirty="0" err="1">
                <a:solidFill>
                  <a:srgbClr val="0070C0"/>
                </a:solidFill>
                <a:latin typeface="+mn-lt"/>
              </a:rPr>
              <a:t>cumulativa</a:t>
            </a:r>
            <a:r>
              <a:rPr lang="en-GB" baseline="30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baseline="30000" dirty="0" err="1">
                <a:solidFill>
                  <a:srgbClr val="0070C0"/>
                </a:solidFill>
                <a:latin typeface="+mn-lt"/>
              </a:rPr>
              <a:t>dei</a:t>
            </a:r>
            <a:r>
              <a:rPr lang="en-GB" baseline="30000" dirty="0">
                <a:solidFill>
                  <a:srgbClr val="0070C0"/>
                </a:solidFill>
                <a:latin typeface="+mn-lt"/>
              </a:rPr>
              <a:t> MACE</a:t>
            </a:r>
            <a:br>
              <a:rPr lang="en-GB" baseline="30000" dirty="0">
                <a:latin typeface="+mn-lt"/>
              </a:rPr>
            </a:br>
            <a:r>
              <a:rPr lang="en-GB" sz="2000" dirty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SELECT: </a:t>
            </a:r>
            <a:r>
              <a:rPr lang="en-US" sz="2000" dirty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Primary cardiovascular composite endpoint</a:t>
            </a:r>
            <a:endParaRPr lang="en-GB" sz="1800" dirty="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4EC01-8782-472E-661E-DF79D37DD6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400" y="6209821"/>
            <a:ext cx="10897200" cy="3240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1"/>
                </a:solidFill>
              </a:rPr>
              <a:t>Cumulative incidence (using the Aalen–Johansen method) of the composite MACE primary endpoint. The HR was estimated using a Cox proportional hazards regression model. The proportion of participants with MACE was 6.5% with </a:t>
            </a:r>
            <a:r>
              <a:rPr lang="en-GB" dirty="0" err="1">
                <a:solidFill>
                  <a:schemeClr val="accent1"/>
                </a:solidFill>
              </a:rPr>
              <a:t>semaglutide</a:t>
            </a:r>
            <a:r>
              <a:rPr lang="en-GB" dirty="0">
                <a:solidFill>
                  <a:schemeClr val="accent1"/>
                </a:solidFill>
              </a:rPr>
              <a:t> 2.4 mg and 8.0% with placebo. MACE was defined as death from CV causes, non-fatal myocardial infarction, or non-fatal stroke.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1"/>
                </a:solidFill>
              </a:rPr>
              <a:t>CI, confidence interval; HR, hazard ratio; MACE, major adverse cardiovascular events; MI, myocardial infarction.</a:t>
            </a:r>
          </a:p>
        </p:txBody>
      </p:sp>
      <p:sp>
        <p:nvSpPr>
          <p:cNvPr id="7" name="Rectangle 82">
            <a:extLst>
              <a:ext uri="{FF2B5EF4-FFF2-40B4-BE49-F238E27FC236}">
                <a16:creationId xmlns:a16="http://schemas.microsoft.com/office/drawing/2014/main" id="{2CB8BBAC-75E5-9C03-65BA-D61339A6A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031" y="5303048"/>
            <a:ext cx="43777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Months since randomisation</a:t>
            </a:r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81BD40EE-6D0F-3AE2-8732-B3E7CC203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334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8,803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8,801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90D97D8E-9E86-0582-18E2-4DC2E70C2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182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8,695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8,652</a:t>
            </a:r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CA5DD46C-F72F-3541-DE31-32CABF596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030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8,561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8,487</a:t>
            </a: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CD960D78-6A1E-420A-6F75-101EF86F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78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8,427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8,326</a:t>
            </a:r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5C67EAC7-60A2-E968-5F8C-71B0FD70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1726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8,254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8,164</a:t>
            </a:r>
          </a:p>
        </p:txBody>
      </p:sp>
      <p:sp>
        <p:nvSpPr>
          <p:cNvPr id="14" name="Rectangle 35">
            <a:extLst>
              <a:ext uri="{FF2B5EF4-FFF2-40B4-BE49-F238E27FC236}">
                <a16:creationId xmlns:a16="http://schemas.microsoft.com/office/drawing/2014/main" id="{26188388-69AB-95EC-49A2-E6E23A309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74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7,229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7,101</a:t>
            </a: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B0E9AFBC-5F3C-43A1-C18E-6A28F8558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422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5,777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5,660</a:t>
            </a: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C8F512CB-1F2F-4BE9-B99D-BF9963AA5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270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4,126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4,015</a:t>
            </a:r>
          </a:p>
        </p:txBody>
      </p:sp>
      <p:sp>
        <p:nvSpPr>
          <p:cNvPr id="17" name="Rectangle 38">
            <a:extLst>
              <a:ext uri="{FF2B5EF4-FFF2-40B4-BE49-F238E27FC236}">
                <a16:creationId xmlns:a16="http://schemas.microsoft.com/office/drawing/2014/main" id="{47F8D02F-C55C-4E92-B4AD-2F97723C0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115" y="5596163"/>
            <a:ext cx="328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1,734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1,672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A0A4F17B-80F7-84FF-E906-6A063B13F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04" y="5596155"/>
            <a:ext cx="75661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Semaglutide</a:t>
            </a:r>
          </a:p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Placebo</a:t>
            </a: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840D9723-A207-9714-0390-F7847E18A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04" y="5436411"/>
            <a:ext cx="65883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No. at risk</a:t>
            </a:r>
          </a:p>
        </p:txBody>
      </p:sp>
      <p:sp>
        <p:nvSpPr>
          <p:cNvPr id="21" name="Rectangle 83">
            <a:extLst>
              <a:ext uri="{FF2B5EF4-FFF2-40B4-BE49-F238E27FC236}">
                <a16:creationId xmlns:a16="http://schemas.microsoft.com/office/drawing/2014/main" id="{B11AB46A-9AA8-DACB-CA31-D58D1D3DF56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487093" y="3274508"/>
            <a:ext cx="26775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Cumulative incidence (%)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57" name="Rectangle 215">
            <a:extLst>
              <a:ext uri="{FF2B5EF4-FFF2-40B4-BE49-F238E27FC236}">
                <a16:creationId xmlns:a16="http://schemas.microsoft.com/office/drawing/2014/main" id="{1BA76C4E-DE74-F331-F50A-53956EC8C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818" y="1904623"/>
            <a:ext cx="22971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HR 0.80 (95% CI: 0.72; 0.90)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p&lt;0.001 for superiority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8C208FB-F9AD-45ED-4274-4B23A1DB1A12}"/>
              </a:ext>
            </a:extLst>
          </p:cNvPr>
          <p:cNvGrpSpPr/>
          <p:nvPr/>
        </p:nvGrpSpPr>
        <p:grpSpPr>
          <a:xfrm>
            <a:off x="4723917" y="5984268"/>
            <a:ext cx="2752891" cy="205890"/>
            <a:chOff x="5699760" y="0"/>
            <a:chExt cx="2752891" cy="20589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1A0251-381C-6926-FBB5-6A067E17A72C}"/>
                </a:ext>
              </a:extLst>
            </p:cNvPr>
            <p:cNvGrpSpPr/>
            <p:nvPr/>
          </p:nvGrpSpPr>
          <p:grpSpPr>
            <a:xfrm>
              <a:off x="5699760" y="0"/>
              <a:ext cx="1714544" cy="205890"/>
              <a:chOff x="5699760" y="0"/>
              <a:chExt cx="1714544" cy="205890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1E8E390-06D4-DE29-4808-156B8C37E60B}"/>
                  </a:ext>
                </a:extLst>
              </p:cNvPr>
              <p:cNvSpPr txBox="1"/>
              <p:nvPr/>
            </p:nvSpPr>
            <p:spPr>
              <a:xfrm>
                <a:off x="5968395" y="0"/>
                <a:ext cx="1445909" cy="205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Semaglutide 2.4 mg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DD93442-33F0-AFE8-B5D2-D85E9D57B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9760" y="102945"/>
                <a:ext cx="19812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2FE0B9-493D-9AE2-9885-27D4D9793B5B}"/>
                </a:ext>
              </a:extLst>
            </p:cNvPr>
            <p:cNvGrpSpPr/>
            <p:nvPr/>
          </p:nvGrpSpPr>
          <p:grpSpPr>
            <a:xfrm>
              <a:off x="7616553" y="0"/>
              <a:ext cx="836098" cy="205890"/>
              <a:chOff x="5486400" y="238582"/>
              <a:chExt cx="836098" cy="205890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D5D750D-27F5-879C-B84B-99E047A17DA3}"/>
                  </a:ext>
                </a:extLst>
              </p:cNvPr>
              <p:cNvSpPr txBox="1"/>
              <p:nvPr/>
            </p:nvSpPr>
            <p:spPr>
              <a:xfrm>
                <a:off x="5755035" y="238582"/>
                <a:ext cx="567463" cy="205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Placebo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2D9B639-BDDE-28D0-992F-15EF6586F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1527"/>
                <a:ext cx="198120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E734675-49C7-BEA9-7FC0-417CBC219DA8}"/>
              </a:ext>
            </a:extLst>
          </p:cNvPr>
          <p:cNvGraphicFramePr>
            <a:graphicFrameLocks/>
          </p:cNvGraphicFramePr>
          <p:nvPr/>
        </p:nvGraphicFramePr>
        <p:xfrm>
          <a:off x="1079626" y="1777272"/>
          <a:ext cx="6245451" cy="353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" name="Rectangle 63">
            <a:extLst>
              <a:ext uri="{FF2B5EF4-FFF2-40B4-BE49-F238E27FC236}">
                <a16:creationId xmlns:a16="http://schemas.microsoft.com/office/drawing/2014/main" id="{803425B3-AB7A-ACBB-0117-E1E2F13BC7FA}"/>
              </a:ext>
            </a:extLst>
          </p:cNvPr>
          <p:cNvSpPr/>
          <p:nvPr/>
        </p:nvSpPr>
        <p:spPr>
          <a:xfrm>
            <a:off x="7684944" y="2215369"/>
            <a:ext cx="4377728" cy="3660575"/>
          </a:xfrm>
          <a:prstGeom prst="rect">
            <a:avLst/>
          </a:prstGeom>
          <a:solidFill>
            <a:srgbClr val="D8EAF8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CC64ED-5AF7-6EC2-923A-56C2E7083182}"/>
              </a:ext>
            </a:extLst>
          </p:cNvPr>
          <p:cNvGrpSpPr/>
          <p:nvPr/>
        </p:nvGrpSpPr>
        <p:grpSpPr>
          <a:xfrm>
            <a:off x="7820337" y="2378566"/>
            <a:ext cx="4223283" cy="3334181"/>
            <a:chOff x="7992107" y="1833117"/>
            <a:chExt cx="4223283" cy="33341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FC1E40-C2BD-4F37-D97A-0755E6284370}"/>
                </a:ext>
              </a:extLst>
            </p:cNvPr>
            <p:cNvSpPr txBox="1"/>
            <p:nvPr/>
          </p:nvSpPr>
          <p:spPr>
            <a:xfrm>
              <a:off x="9017761" y="1833117"/>
              <a:ext cx="2885262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Semaglutide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2.4 mg significantly reduced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the risk of MACE by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B97DE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20%</a:t>
              </a:r>
              <a:b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compared with placebo in people with obesity and established CVD, without T2D</a:t>
              </a:r>
              <a:r>
                <a:rPr kumimoji="0" lang="en-GB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1</a:t>
              </a:r>
              <a:endPara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760F683-0805-9BF9-EE5D-A3B9370C5E59}"/>
                </a:ext>
              </a:extLst>
            </p:cNvPr>
            <p:cNvGrpSpPr/>
            <p:nvPr/>
          </p:nvGrpSpPr>
          <p:grpSpPr>
            <a:xfrm>
              <a:off x="7992107" y="3309625"/>
              <a:ext cx="4223283" cy="1195382"/>
              <a:chOff x="7992107" y="3123666"/>
              <a:chExt cx="4223283" cy="1195382"/>
            </a:xfrm>
          </p:grpSpPr>
          <p:sp>
            <p:nvSpPr>
              <p:cNvPr id="65" name="Rectangle: Top Corners Rounded 64">
                <a:extLst>
                  <a:ext uri="{FF2B5EF4-FFF2-40B4-BE49-F238E27FC236}">
                    <a16:creationId xmlns:a16="http://schemas.microsoft.com/office/drawing/2014/main" id="{F7F1BFF1-64A3-1E30-05A8-3350CE635710}"/>
                  </a:ext>
                </a:extLst>
              </p:cNvPr>
              <p:cNvSpPr/>
              <p:nvPr/>
            </p:nvSpPr>
            <p:spPr>
              <a:xfrm rot="16200000">
                <a:off x="9506058" y="1609715"/>
                <a:ext cx="1195382" cy="422328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B75A4BC-EA8A-B5FD-5359-9EB88473E5E6}"/>
                  </a:ext>
                </a:extLst>
              </p:cNvPr>
              <p:cNvSpPr txBox="1"/>
              <p:nvPr/>
            </p:nvSpPr>
            <p:spPr>
              <a:xfrm>
                <a:off x="9350773" y="3290469"/>
                <a:ext cx="278898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All three components </a:t>
                </a: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(death from CV causes, non-fatal MI and </a:t>
                </a:r>
                <a:b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</a:b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non-fatal stroke) contributed to MACE risk reduction</a:t>
                </a: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7869182-65E3-E055-8EBF-0DA964BD1C64}"/>
                  </a:ext>
                </a:extLst>
              </p:cNvPr>
              <p:cNvGrpSpPr/>
              <p:nvPr/>
            </p:nvGrpSpPr>
            <p:grpSpPr>
              <a:xfrm>
                <a:off x="8276692" y="3277761"/>
                <a:ext cx="1001466" cy="887191"/>
                <a:chOff x="7319870" y="3654053"/>
                <a:chExt cx="935965" cy="887191"/>
              </a:xfrm>
            </p:grpSpPr>
            <p:sp>
              <p:nvSpPr>
                <p:cNvPr id="87" name="Brain Stroke Icon">
                  <a:extLst>
                    <a:ext uri="{FF2B5EF4-FFF2-40B4-BE49-F238E27FC236}">
                      <a16:creationId xmlns:a16="http://schemas.microsoft.com/office/drawing/2014/main" id="{9A78BE58-469A-7ED4-5BA0-3BEC3542E8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17519" y="3839602"/>
                  <a:ext cx="438316" cy="432000"/>
                </a:xfrm>
                <a:custGeom>
                  <a:avLst/>
                  <a:gdLst>
                    <a:gd name="connsiteX0" fmla="*/ 408408 w 409498"/>
                    <a:gd name="connsiteY0" fmla="*/ 239254 h 403597"/>
                    <a:gd name="connsiteX1" fmla="*/ 371261 w 409498"/>
                    <a:gd name="connsiteY1" fmla="*/ 291356 h 403597"/>
                    <a:gd name="connsiteX2" fmla="*/ 253151 w 409498"/>
                    <a:gd name="connsiteY2" fmla="*/ 298404 h 403597"/>
                    <a:gd name="connsiteX3" fmla="*/ 182285 w 409498"/>
                    <a:gd name="connsiteY3" fmla="*/ 330027 h 403597"/>
                    <a:gd name="connsiteX4" fmla="*/ 143328 w 409498"/>
                    <a:gd name="connsiteY4" fmla="*/ 403560 h 403597"/>
                    <a:gd name="connsiteX5" fmla="*/ 96560 w 409498"/>
                    <a:gd name="connsiteY5" fmla="*/ 403560 h 403597"/>
                    <a:gd name="connsiteX6" fmla="*/ 98560 w 409498"/>
                    <a:gd name="connsiteY6" fmla="*/ 392321 h 403597"/>
                    <a:gd name="connsiteX7" fmla="*/ 108085 w 409498"/>
                    <a:gd name="connsiteY7" fmla="*/ 326789 h 403597"/>
                    <a:gd name="connsiteX8" fmla="*/ 91797 w 409498"/>
                    <a:gd name="connsiteY8" fmla="*/ 326789 h 403597"/>
                    <a:gd name="connsiteX9" fmla="*/ 15597 w 409498"/>
                    <a:gd name="connsiteY9" fmla="*/ 280973 h 403597"/>
                    <a:gd name="connsiteX10" fmla="*/ 20169 w 409498"/>
                    <a:gd name="connsiteY10" fmla="*/ 145623 h 403597"/>
                    <a:gd name="connsiteX11" fmla="*/ 33219 w 409498"/>
                    <a:gd name="connsiteY11" fmla="*/ 142289 h 403597"/>
                    <a:gd name="connsiteX12" fmla="*/ 36552 w 409498"/>
                    <a:gd name="connsiteY12" fmla="*/ 155339 h 403597"/>
                    <a:gd name="connsiteX13" fmla="*/ 32171 w 409498"/>
                    <a:gd name="connsiteY13" fmla="*/ 271544 h 403597"/>
                    <a:gd name="connsiteX14" fmla="*/ 91797 w 409498"/>
                    <a:gd name="connsiteY14" fmla="*/ 307739 h 403597"/>
                    <a:gd name="connsiteX15" fmla="*/ 129897 w 409498"/>
                    <a:gd name="connsiteY15" fmla="*/ 307739 h 403597"/>
                    <a:gd name="connsiteX16" fmla="*/ 128373 w 409498"/>
                    <a:gd name="connsiteY16" fmla="*/ 318597 h 403597"/>
                    <a:gd name="connsiteX17" fmla="*/ 118848 w 409498"/>
                    <a:gd name="connsiteY17" fmla="*/ 384415 h 403597"/>
                    <a:gd name="connsiteX18" fmla="*/ 131517 w 409498"/>
                    <a:gd name="connsiteY18" fmla="*/ 384415 h 403597"/>
                    <a:gd name="connsiteX19" fmla="*/ 172950 w 409498"/>
                    <a:gd name="connsiteY19" fmla="*/ 305738 h 403597"/>
                    <a:gd name="connsiteX20" fmla="*/ 180475 w 409498"/>
                    <a:gd name="connsiteY20" fmla="*/ 310215 h 403597"/>
                    <a:gd name="connsiteX21" fmla="*/ 238482 w 409498"/>
                    <a:gd name="connsiteY21" fmla="*/ 283545 h 403597"/>
                    <a:gd name="connsiteX22" fmla="*/ 241626 w 409498"/>
                    <a:gd name="connsiteY22" fmla="*/ 274592 h 403597"/>
                    <a:gd name="connsiteX23" fmla="*/ 250579 w 409498"/>
                    <a:gd name="connsiteY23" fmla="*/ 277640 h 403597"/>
                    <a:gd name="connsiteX24" fmla="*/ 360879 w 409498"/>
                    <a:gd name="connsiteY24" fmla="*/ 274973 h 403597"/>
                    <a:gd name="connsiteX25" fmla="*/ 389454 w 409498"/>
                    <a:gd name="connsiteY25" fmla="*/ 236206 h 403597"/>
                    <a:gd name="connsiteX26" fmla="*/ 344591 w 409498"/>
                    <a:gd name="connsiteY26" fmla="*/ 161244 h 403597"/>
                    <a:gd name="connsiteX27" fmla="*/ 339924 w 409498"/>
                    <a:gd name="connsiteY27" fmla="*/ 159149 h 403597"/>
                    <a:gd name="connsiteX28" fmla="*/ 339162 w 409498"/>
                    <a:gd name="connsiteY28" fmla="*/ 154100 h 403597"/>
                    <a:gd name="connsiteX29" fmla="*/ 315540 w 409498"/>
                    <a:gd name="connsiteY29" fmla="*/ 111143 h 403597"/>
                    <a:gd name="connsiteX30" fmla="*/ 264105 w 409498"/>
                    <a:gd name="connsiteY30" fmla="*/ 101046 h 403597"/>
                    <a:gd name="connsiteX31" fmla="*/ 258961 w 409498"/>
                    <a:gd name="connsiteY31" fmla="*/ 101998 h 403597"/>
                    <a:gd name="connsiteX32" fmla="*/ 255342 w 409498"/>
                    <a:gd name="connsiteY32" fmla="*/ 98189 h 403597"/>
                    <a:gd name="connsiteX33" fmla="*/ 159330 w 409498"/>
                    <a:gd name="connsiteY33" fmla="*/ 93331 h 403597"/>
                    <a:gd name="connsiteX34" fmla="*/ 145947 w 409498"/>
                    <a:gd name="connsiteY34" fmla="*/ 91759 h 403597"/>
                    <a:gd name="connsiteX35" fmla="*/ 147519 w 409498"/>
                    <a:gd name="connsiteY35" fmla="*/ 78377 h 403597"/>
                    <a:gd name="connsiteX36" fmla="*/ 265819 w 409498"/>
                    <a:gd name="connsiteY36" fmla="*/ 81615 h 403597"/>
                    <a:gd name="connsiteX37" fmla="*/ 326398 w 409498"/>
                    <a:gd name="connsiteY37" fmla="*/ 95522 h 403597"/>
                    <a:gd name="connsiteX38" fmla="*/ 357069 w 409498"/>
                    <a:gd name="connsiteY38" fmla="*/ 146290 h 403597"/>
                    <a:gd name="connsiteX39" fmla="*/ 408408 w 409498"/>
                    <a:gd name="connsiteY39" fmla="*/ 239254 h 403597"/>
                    <a:gd name="connsiteX40" fmla="*/ 150281 w 409498"/>
                    <a:gd name="connsiteY40" fmla="*/ 175246 h 403597"/>
                    <a:gd name="connsiteX41" fmla="*/ 119039 w 409498"/>
                    <a:gd name="connsiteY41" fmla="*/ 194296 h 403597"/>
                    <a:gd name="connsiteX42" fmla="*/ 86463 w 409498"/>
                    <a:gd name="connsiteY42" fmla="*/ 176865 h 403597"/>
                    <a:gd name="connsiteX43" fmla="*/ 75129 w 409498"/>
                    <a:gd name="connsiteY43" fmla="*/ 169150 h 403597"/>
                    <a:gd name="connsiteX44" fmla="*/ 67413 w 409498"/>
                    <a:gd name="connsiteY44" fmla="*/ 180485 h 403597"/>
                    <a:gd name="connsiteX45" fmla="*/ 110752 w 409498"/>
                    <a:gd name="connsiteY45" fmla="*/ 212679 h 403597"/>
                    <a:gd name="connsiteX46" fmla="*/ 109990 w 409498"/>
                    <a:gd name="connsiteY46" fmla="*/ 218775 h 403597"/>
                    <a:gd name="connsiteX47" fmla="*/ 112848 w 409498"/>
                    <a:gd name="connsiteY47" fmla="*/ 239063 h 403597"/>
                    <a:gd name="connsiteX48" fmla="*/ 84273 w 409498"/>
                    <a:gd name="connsiteY48" fmla="*/ 246493 h 403597"/>
                    <a:gd name="connsiteX49" fmla="*/ 80939 w 409498"/>
                    <a:gd name="connsiteY49" fmla="*/ 259542 h 403597"/>
                    <a:gd name="connsiteX50" fmla="*/ 89035 w 409498"/>
                    <a:gd name="connsiteY50" fmla="*/ 264209 h 403597"/>
                    <a:gd name="connsiteX51" fmla="*/ 93702 w 409498"/>
                    <a:gd name="connsiteY51" fmla="*/ 263066 h 403597"/>
                    <a:gd name="connsiteX52" fmla="*/ 123706 w 409498"/>
                    <a:gd name="connsiteY52" fmla="*/ 260876 h 403597"/>
                    <a:gd name="connsiteX53" fmla="*/ 125611 w 409498"/>
                    <a:gd name="connsiteY53" fmla="*/ 261542 h 403597"/>
                    <a:gd name="connsiteX54" fmla="*/ 144661 w 409498"/>
                    <a:gd name="connsiteY54" fmla="*/ 281259 h 403597"/>
                    <a:gd name="connsiteX55" fmla="*/ 151614 w 409498"/>
                    <a:gd name="connsiteY55" fmla="*/ 284117 h 403597"/>
                    <a:gd name="connsiteX56" fmla="*/ 161101 w 409498"/>
                    <a:gd name="connsiteY56" fmla="*/ 274554 h 403597"/>
                    <a:gd name="connsiteX57" fmla="*/ 158472 w 409498"/>
                    <a:gd name="connsiteY57" fmla="*/ 268019 h 403597"/>
                    <a:gd name="connsiteX58" fmla="*/ 138851 w 409498"/>
                    <a:gd name="connsiteY58" fmla="*/ 247636 h 403597"/>
                    <a:gd name="connsiteX59" fmla="*/ 129326 w 409498"/>
                    <a:gd name="connsiteY59" fmla="*/ 219537 h 403597"/>
                    <a:gd name="connsiteX60" fmla="*/ 153329 w 409498"/>
                    <a:gd name="connsiteY60" fmla="*/ 193724 h 403597"/>
                    <a:gd name="connsiteX61" fmla="*/ 174951 w 409498"/>
                    <a:gd name="connsiteY61" fmla="*/ 187343 h 403597"/>
                    <a:gd name="connsiteX62" fmla="*/ 187333 w 409498"/>
                    <a:gd name="connsiteY62" fmla="*/ 227252 h 403597"/>
                    <a:gd name="connsiteX63" fmla="*/ 192191 w 409498"/>
                    <a:gd name="connsiteY63" fmla="*/ 239825 h 403597"/>
                    <a:gd name="connsiteX64" fmla="*/ 204764 w 409498"/>
                    <a:gd name="connsiteY64" fmla="*/ 234968 h 403597"/>
                    <a:gd name="connsiteX65" fmla="*/ 203430 w 409498"/>
                    <a:gd name="connsiteY65" fmla="*/ 192962 h 403597"/>
                    <a:gd name="connsiteX66" fmla="*/ 219528 w 409498"/>
                    <a:gd name="connsiteY66" fmla="*/ 181723 h 403597"/>
                    <a:gd name="connsiteX67" fmla="*/ 249341 w 409498"/>
                    <a:gd name="connsiteY67" fmla="*/ 192962 h 403597"/>
                    <a:gd name="connsiteX68" fmla="*/ 263724 w 409498"/>
                    <a:gd name="connsiteY68" fmla="*/ 234682 h 403597"/>
                    <a:gd name="connsiteX69" fmla="*/ 306396 w 409498"/>
                    <a:gd name="connsiteY69" fmla="*/ 246302 h 403597"/>
                    <a:gd name="connsiteX70" fmla="*/ 312111 w 409498"/>
                    <a:gd name="connsiteY70" fmla="*/ 246302 h 403597"/>
                    <a:gd name="connsiteX71" fmla="*/ 323731 w 409498"/>
                    <a:gd name="connsiteY71" fmla="*/ 257256 h 403597"/>
                    <a:gd name="connsiteX72" fmla="*/ 333256 w 409498"/>
                    <a:gd name="connsiteY72" fmla="*/ 264400 h 403597"/>
                    <a:gd name="connsiteX73" fmla="*/ 335637 w 409498"/>
                    <a:gd name="connsiteY73" fmla="*/ 264400 h 403597"/>
                    <a:gd name="connsiteX74" fmla="*/ 342495 w 409498"/>
                    <a:gd name="connsiteY74" fmla="*/ 252875 h 403597"/>
                    <a:gd name="connsiteX75" fmla="*/ 312396 w 409498"/>
                    <a:gd name="connsiteY75" fmla="*/ 227538 h 403597"/>
                    <a:gd name="connsiteX76" fmla="*/ 305919 w 409498"/>
                    <a:gd name="connsiteY76" fmla="*/ 227538 h 403597"/>
                    <a:gd name="connsiteX77" fmla="*/ 291346 w 409498"/>
                    <a:gd name="connsiteY77" fmla="*/ 227538 h 403597"/>
                    <a:gd name="connsiteX78" fmla="*/ 320588 w 409498"/>
                    <a:gd name="connsiteY78" fmla="*/ 214679 h 403597"/>
                    <a:gd name="connsiteX79" fmla="*/ 331208 w 409498"/>
                    <a:gd name="connsiteY79" fmla="*/ 206250 h 403597"/>
                    <a:gd name="connsiteX80" fmla="*/ 322779 w 409498"/>
                    <a:gd name="connsiteY80" fmla="*/ 195629 h 403597"/>
                    <a:gd name="connsiteX81" fmla="*/ 274677 w 409498"/>
                    <a:gd name="connsiteY81" fmla="*/ 218108 h 403597"/>
                    <a:gd name="connsiteX82" fmla="*/ 268677 w 409498"/>
                    <a:gd name="connsiteY82" fmla="*/ 191153 h 403597"/>
                    <a:gd name="connsiteX83" fmla="*/ 302014 w 409498"/>
                    <a:gd name="connsiteY83" fmla="*/ 165911 h 403597"/>
                    <a:gd name="connsiteX84" fmla="*/ 299442 w 409498"/>
                    <a:gd name="connsiteY84" fmla="*/ 152767 h 403597"/>
                    <a:gd name="connsiteX85" fmla="*/ 286212 w 409498"/>
                    <a:gd name="connsiteY85" fmla="*/ 155320 h 403597"/>
                    <a:gd name="connsiteX86" fmla="*/ 286203 w 409498"/>
                    <a:gd name="connsiteY86" fmla="*/ 155339 h 403597"/>
                    <a:gd name="connsiteX87" fmla="*/ 257628 w 409498"/>
                    <a:gd name="connsiteY87" fmla="*/ 174389 h 403597"/>
                    <a:gd name="connsiteX88" fmla="*/ 228291 w 409498"/>
                    <a:gd name="connsiteY88" fmla="*/ 164864 h 403597"/>
                    <a:gd name="connsiteX89" fmla="*/ 230005 w 409498"/>
                    <a:gd name="connsiteY89" fmla="*/ 143051 h 403597"/>
                    <a:gd name="connsiteX90" fmla="*/ 219337 w 409498"/>
                    <a:gd name="connsiteY90" fmla="*/ 134669 h 403597"/>
                    <a:gd name="connsiteX91" fmla="*/ 210955 w 409498"/>
                    <a:gd name="connsiteY91" fmla="*/ 145337 h 403597"/>
                    <a:gd name="connsiteX92" fmla="*/ 191905 w 409498"/>
                    <a:gd name="connsiteY92" fmla="*/ 177341 h 403597"/>
                    <a:gd name="connsiteX93" fmla="*/ 187428 w 409498"/>
                    <a:gd name="connsiteY93" fmla="*/ 173436 h 403597"/>
                    <a:gd name="connsiteX94" fmla="*/ 162473 w 409498"/>
                    <a:gd name="connsiteY94" fmla="*/ 122763 h 403597"/>
                    <a:gd name="connsiteX95" fmla="*/ 149566 w 409498"/>
                    <a:gd name="connsiteY95" fmla="*/ 126811 h 403597"/>
                    <a:gd name="connsiteX96" fmla="*/ 153615 w 409498"/>
                    <a:gd name="connsiteY96" fmla="*/ 139718 h 403597"/>
                    <a:gd name="connsiteX97" fmla="*/ 168569 w 409498"/>
                    <a:gd name="connsiteY97" fmla="*/ 170293 h 403597"/>
                    <a:gd name="connsiteX98" fmla="*/ 150281 w 409498"/>
                    <a:gd name="connsiteY98" fmla="*/ 175246 h 403597"/>
                    <a:gd name="connsiteX99" fmla="*/ 80177 w 409498"/>
                    <a:gd name="connsiteY99" fmla="*/ 129240 h 403597"/>
                    <a:gd name="connsiteX100" fmla="*/ 85606 w 409498"/>
                    <a:gd name="connsiteY100" fmla="*/ 141527 h 403597"/>
                    <a:gd name="connsiteX101" fmla="*/ 89035 w 409498"/>
                    <a:gd name="connsiteY101" fmla="*/ 142099 h 403597"/>
                    <a:gd name="connsiteX102" fmla="*/ 97989 w 409498"/>
                    <a:gd name="connsiteY102" fmla="*/ 136003 h 403597"/>
                    <a:gd name="connsiteX103" fmla="*/ 126564 w 409498"/>
                    <a:gd name="connsiteY103" fmla="*/ 61327 h 403597"/>
                    <a:gd name="connsiteX104" fmla="*/ 80463 w 409498"/>
                    <a:gd name="connsiteY104" fmla="*/ 61327 h 403597"/>
                    <a:gd name="connsiteX105" fmla="*/ 103989 w 409498"/>
                    <a:gd name="connsiteY105" fmla="*/ 13702 h 403597"/>
                    <a:gd name="connsiteX106" fmla="*/ 99636 w 409498"/>
                    <a:gd name="connsiteY106" fmla="*/ 957 h 403597"/>
                    <a:gd name="connsiteX107" fmla="*/ 99608 w 409498"/>
                    <a:gd name="connsiteY107" fmla="*/ 938 h 403597"/>
                    <a:gd name="connsiteX108" fmla="*/ 86863 w 409498"/>
                    <a:gd name="connsiteY108" fmla="*/ 5291 h 403597"/>
                    <a:gd name="connsiteX109" fmla="*/ 86844 w 409498"/>
                    <a:gd name="connsiteY109" fmla="*/ 5320 h 403597"/>
                    <a:gd name="connsiteX110" fmla="*/ 49983 w 409498"/>
                    <a:gd name="connsiteY110" fmla="*/ 80853 h 403597"/>
                    <a:gd name="connsiteX111" fmla="*/ 98846 w 409498"/>
                    <a:gd name="connsiteY111" fmla="*/ 80853 h 403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409498" h="403597">
                      <a:moveTo>
                        <a:pt x="408408" y="239254"/>
                      </a:moveTo>
                      <a:cubicBezTo>
                        <a:pt x="404455" y="261314"/>
                        <a:pt x="390825" y="280430"/>
                        <a:pt x="371261" y="291356"/>
                      </a:cubicBezTo>
                      <a:cubicBezTo>
                        <a:pt x="340686" y="309834"/>
                        <a:pt x="298966" y="312311"/>
                        <a:pt x="253151" y="298404"/>
                      </a:cubicBezTo>
                      <a:cubicBezTo>
                        <a:pt x="238263" y="322493"/>
                        <a:pt x="210155" y="335037"/>
                        <a:pt x="182285" y="330027"/>
                      </a:cubicBezTo>
                      <a:lnTo>
                        <a:pt x="143328" y="403560"/>
                      </a:lnTo>
                      <a:lnTo>
                        <a:pt x="96560" y="403560"/>
                      </a:lnTo>
                      <a:lnTo>
                        <a:pt x="98560" y="392321"/>
                      </a:lnTo>
                      <a:cubicBezTo>
                        <a:pt x="100751" y="379557"/>
                        <a:pt x="105894" y="344696"/>
                        <a:pt x="108085" y="326789"/>
                      </a:cubicBezTo>
                      <a:lnTo>
                        <a:pt x="91797" y="326789"/>
                      </a:lnTo>
                      <a:cubicBezTo>
                        <a:pt x="59889" y="326741"/>
                        <a:pt x="30599" y="309129"/>
                        <a:pt x="15597" y="280973"/>
                      </a:cubicBezTo>
                      <a:cubicBezTo>
                        <a:pt x="-6777" y="238187"/>
                        <a:pt x="-5034" y="186800"/>
                        <a:pt x="20169" y="145623"/>
                      </a:cubicBezTo>
                      <a:cubicBezTo>
                        <a:pt x="22855" y="141099"/>
                        <a:pt x="28694" y="139603"/>
                        <a:pt x="33219" y="142289"/>
                      </a:cubicBezTo>
                      <a:cubicBezTo>
                        <a:pt x="37743" y="144975"/>
                        <a:pt x="39238" y="150814"/>
                        <a:pt x="36552" y="155339"/>
                      </a:cubicBezTo>
                      <a:cubicBezTo>
                        <a:pt x="15064" y="190695"/>
                        <a:pt x="13407" y="234663"/>
                        <a:pt x="32171" y="271544"/>
                      </a:cubicBezTo>
                      <a:cubicBezTo>
                        <a:pt x="43648" y="293870"/>
                        <a:pt x="66689" y="307862"/>
                        <a:pt x="91797" y="307739"/>
                      </a:cubicBezTo>
                      <a:lnTo>
                        <a:pt x="129897" y="307739"/>
                      </a:lnTo>
                      <a:lnTo>
                        <a:pt x="128373" y="318597"/>
                      </a:lnTo>
                      <a:cubicBezTo>
                        <a:pt x="128373" y="320597"/>
                        <a:pt x="122373" y="360983"/>
                        <a:pt x="118848" y="384415"/>
                      </a:cubicBezTo>
                      <a:lnTo>
                        <a:pt x="131517" y="384415"/>
                      </a:lnTo>
                      <a:lnTo>
                        <a:pt x="172950" y="305738"/>
                      </a:lnTo>
                      <a:lnTo>
                        <a:pt x="180475" y="310215"/>
                      </a:lnTo>
                      <a:cubicBezTo>
                        <a:pt x="203735" y="316759"/>
                        <a:pt x="228310" y="305462"/>
                        <a:pt x="238482" y="283545"/>
                      </a:cubicBezTo>
                      <a:lnTo>
                        <a:pt x="241626" y="274592"/>
                      </a:lnTo>
                      <a:lnTo>
                        <a:pt x="250579" y="277640"/>
                      </a:lnTo>
                      <a:cubicBezTo>
                        <a:pt x="293537" y="292308"/>
                        <a:pt x="333732" y="291356"/>
                        <a:pt x="360879" y="274973"/>
                      </a:cubicBezTo>
                      <a:cubicBezTo>
                        <a:pt x="375718" y="266972"/>
                        <a:pt x="386205" y="252751"/>
                        <a:pt x="389454" y="236206"/>
                      </a:cubicBezTo>
                      <a:cubicBezTo>
                        <a:pt x="397359" y="186200"/>
                        <a:pt x="345162" y="161530"/>
                        <a:pt x="344591" y="161244"/>
                      </a:cubicBezTo>
                      <a:lnTo>
                        <a:pt x="339924" y="159149"/>
                      </a:lnTo>
                      <a:lnTo>
                        <a:pt x="339162" y="154100"/>
                      </a:lnTo>
                      <a:cubicBezTo>
                        <a:pt x="337542" y="137136"/>
                        <a:pt x="328998" y="121591"/>
                        <a:pt x="315540" y="111143"/>
                      </a:cubicBezTo>
                      <a:cubicBezTo>
                        <a:pt x="300157" y="101732"/>
                        <a:pt x="281907" y="98150"/>
                        <a:pt x="264105" y="101046"/>
                      </a:cubicBezTo>
                      <a:lnTo>
                        <a:pt x="258961" y="101998"/>
                      </a:lnTo>
                      <a:lnTo>
                        <a:pt x="255342" y="98189"/>
                      </a:lnTo>
                      <a:cubicBezTo>
                        <a:pt x="212765" y="52183"/>
                        <a:pt x="161520" y="91616"/>
                        <a:pt x="159330" y="93331"/>
                      </a:cubicBezTo>
                      <a:cubicBezTo>
                        <a:pt x="155196" y="96588"/>
                        <a:pt x="149205" y="95893"/>
                        <a:pt x="145947" y="91759"/>
                      </a:cubicBezTo>
                      <a:cubicBezTo>
                        <a:pt x="142689" y="87625"/>
                        <a:pt x="143385" y="81634"/>
                        <a:pt x="147519" y="78377"/>
                      </a:cubicBezTo>
                      <a:cubicBezTo>
                        <a:pt x="169902" y="60565"/>
                        <a:pt x="222671" y="39229"/>
                        <a:pt x="265819" y="81615"/>
                      </a:cubicBezTo>
                      <a:cubicBezTo>
                        <a:pt x="287012" y="79072"/>
                        <a:pt x="308434" y="83987"/>
                        <a:pt x="326398" y="95522"/>
                      </a:cubicBezTo>
                      <a:cubicBezTo>
                        <a:pt x="342962" y="107695"/>
                        <a:pt x="354001" y="125963"/>
                        <a:pt x="357069" y="146290"/>
                      </a:cubicBezTo>
                      <a:cubicBezTo>
                        <a:pt x="380595" y="158863"/>
                        <a:pt x="416028" y="191248"/>
                        <a:pt x="408408" y="239254"/>
                      </a:cubicBezTo>
                      <a:close/>
                      <a:moveTo>
                        <a:pt x="150281" y="175246"/>
                      </a:moveTo>
                      <a:cubicBezTo>
                        <a:pt x="137775" y="177256"/>
                        <a:pt x="126554" y="184095"/>
                        <a:pt x="119039" y="194296"/>
                      </a:cubicBezTo>
                      <a:cubicBezTo>
                        <a:pt x="111514" y="193820"/>
                        <a:pt x="89321" y="191248"/>
                        <a:pt x="86463" y="176865"/>
                      </a:cubicBezTo>
                      <a:cubicBezTo>
                        <a:pt x="85463" y="171607"/>
                        <a:pt x="80386" y="168150"/>
                        <a:pt x="75129" y="169150"/>
                      </a:cubicBezTo>
                      <a:cubicBezTo>
                        <a:pt x="69871" y="170150"/>
                        <a:pt x="66413" y="175227"/>
                        <a:pt x="67413" y="180485"/>
                      </a:cubicBezTo>
                      <a:cubicBezTo>
                        <a:pt x="71985" y="204011"/>
                        <a:pt x="95988" y="210774"/>
                        <a:pt x="110752" y="212679"/>
                      </a:cubicBezTo>
                      <a:cubicBezTo>
                        <a:pt x="110752" y="214679"/>
                        <a:pt x="110085" y="216680"/>
                        <a:pt x="109990" y="218775"/>
                      </a:cubicBezTo>
                      <a:cubicBezTo>
                        <a:pt x="109752" y="225652"/>
                        <a:pt x="110723" y="232520"/>
                        <a:pt x="112848" y="239063"/>
                      </a:cubicBezTo>
                      <a:cubicBezTo>
                        <a:pt x="102865" y="239206"/>
                        <a:pt x="93064" y="241759"/>
                        <a:pt x="84273" y="246493"/>
                      </a:cubicBezTo>
                      <a:cubicBezTo>
                        <a:pt x="79748" y="249179"/>
                        <a:pt x="78253" y="255018"/>
                        <a:pt x="80939" y="259542"/>
                      </a:cubicBezTo>
                      <a:cubicBezTo>
                        <a:pt x="82634" y="262409"/>
                        <a:pt x="85711" y="264171"/>
                        <a:pt x="89035" y="264209"/>
                      </a:cubicBezTo>
                      <a:cubicBezTo>
                        <a:pt x="90664" y="264238"/>
                        <a:pt x="92274" y="263838"/>
                        <a:pt x="93702" y="263066"/>
                      </a:cubicBezTo>
                      <a:cubicBezTo>
                        <a:pt x="93702" y="263066"/>
                        <a:pt x="110943" y="253541"/>
                        <a:pt x="123706" y="260876"/>
                      </a:cubicBezTo>
                      <a:cubicBezTo>
                        <a:pt x="124316" y="261161"/>
                        <a:pt x="124954" y="261390"/>
                        <a:pt x="125611" y="261542"/>
                      </a:cubicBezTo>
                      <a:lnTo>
                        <a:pt x="144661" y="281259"/>
                      </a:lnTo>
                      <a:cubicBezTo>
                        <a:pt x="146490" y="283126"/>
                        <a:pt x="149004" y="284155"/>
                        <a:pt x="151614" y="284117"/>
                      </a:cubicBezTo>
                      <a:cubicBezTo>
                        <a:pt x="156872" y="284098"/>
                        <a:pt x="161120" y="279811"/>
                        <a:pt x="161101" y="274554"/>
                      </a:cubicBezTo>
                      <a:cubicBezTo>
                        <a:pt x="161092" y="272125"/>
                        <a:pt x="160149" y="269781"/>
                        <a:pt x="158472" y="268019"/>
                      </a:cubicBezTo>
                      <a:lnTo>
                        <a:pt x="138851" y="247636"/>
                      </a:lnTo>
                      <a:cubicBezTo>
                        <a:pt x="132650" y="239587"/>
                        <a:pt x="129297" y="229700"/>
                        <a:pt x="129326" y="219537"/>
                      </a:cubicBezTo>
                      <a:cubicBezTo>
                        <a:pt x="130231" y="206345"/>
                        <a:pt x="140241" y="195582"/>
                        <a:pt x="153329" y="193724"/>
                      </a:cubicBezTo>
                      <a:cubicBezTo>
                        <a:pt x="160758" y="192438"/>
                        <a:pt x="168016" y="190295"/>
                        <a:pt x="174951" y="187343"/>
                      </a:cubicBezTo>
                      <a:cubicBezTo>
                        <a:pt x="187819" y="196172"/>
                        <a:pt x="192943" y="212689"/>
                        <a:pt x="187333" y="227252"/>
                      </a:cubicBezTo>
                      <a:cubicBezTo>
                        <a:pt x="185199" y="232063"/>
                        <a:pt x="187381" y="237692"/>
                        <a:pt x="192191" y="239825"/>
                      </a:cubicBezTo>
                      <a:cubicBezTo>
                        <a:pt x="197001" y="241959"/>
                        <a:pt x="202630" y="239778"/>
                        <a:pt x="204764" y="234968"/>
                      </a:cubicBezTo>
                      <a:cubicBezTo>
                        <a:pt x="210269" y="221404"/>
                        <a:pt x="209784" y="206145"/>
                        <a:pt x="203430" y="192962"/>
                      </a:cubicBezTo>
                      <a:cubicBezTo>
                        <a:pt x="209688" y="190686"/>
                        <a:pt x="215232" y="186809"/>
                        <a:pt x="219528" y="181723"/>
                      </a:cubicBezTo>
                      <a:cubicBezTo>
                        <a:pt x="228281" y="188067"/>
                        <a:pt x="238578" y="191943"/>
                        <a:pt x="249341" y="192962"/>
                      </a:cubicBezTo>
                      <a:cubicBezTo>
                        <a:pt x="248531" y="208212"/>
                        <a:pt x="253694" y="223176"/>
                        <a:pt x="263724" y="234682"/>
                      </a:cubicBezTo>
                      <a:cubicBezTo>
                        <a:pt x="276773" y="247541"/>
                        <a:pt x="294680" y="246779"/>
                        <a:pt x="306396" y="246302"/>
                      </a:cubicBezTo>
                      <a:lnTo>
                        <a:pt x="312111" y="246302"/>
                      </a:lnTo>
                      <a:cubicBezTo>
                        <a:pt x="320493" y="246302"/>
                        <a:pt x="323445" y="255827"/>
                        <a:pt x="323731" y="257256"/>
                      </a:cubicBezTo>
                      <a:cubicBezTo>
                        <a:pt x="324846" y="261571"/>
                        <a:pt x="328798" y="264543"/>
                        <a:pt x="333256" y="264400"/>
                      </a:cubicBezTo>
                      <a:lnTo>
                        <a:pt x="335637" y="264400"/>
                      </a:lnTo>
                      <a:cubicBezTo>
                        <a:pt x="340695" y="263095"/>
                        <a:pt x="343762" y="257951"/>
                        <a:pt x="342495" y="252875"/>
                      </a:cubicBezTo>
                      <a:cubicBezTo>
                        <a:pt x="339304" y="238625"/>
                        <a:pt x="326989" y="228252"/>
                        <a:pt x="312396" y="227538"/>
                      </a:cubicBezTo>
                      <a:lnTo>
                        <a:pt x="305919" y="227538"/>
                      </a:lnTo>
                      <a:cubicBezTo>
                        <a:pt x="301071" y="227919"/>
                        <a:pt x="296194" y="227919"/>
                        <a:pt x="291346" y="227538"/>
                      </a:cubicBezTo>
                      <a:cubicBezTo>
                        <a:pt x="297566" y="217699"/>
                        <a:pt x="309129" y="212612"/>
                        <a:pt x="320588" y="214679"/>
                      </a:cubicBezTo>
                      <a:cubicBezTo>
                        <a:pt x="325846" y="215289"/>
                        <a:pt x="330599" y="211508"/>
                        <a:pt x="331208" y="206250"/>
                      </a:cubicBezTo>
                      <a:cubicBezTo>
                        <a:pt x="331818" y="200992"/>
                        <a:pt x="328036" y="196239"/>
                        <a:pt x="322779" y="195629"/>
                      </a:cubicBezTo>
                      <a:cubicBezTo>
                        <a:pt x="303710" y="192924"/>
                        <a:pt x="284840" y="201744"/>
                        <a:pt x="274677" y="218108"/>
                      </a:cubicBezTo>
                      <a:cubicBezTo>
                        <a:pt x="270258" y="209841"/>
                        <a:pt x="268181" y="200516"/>
                        <a:pt x="268677" y="191153"/>
                      </a:cubicBezTo>
                      <a:cubicBezTo>
                        <a:pt x="282107" y="186333"/>
                        <a:pt x="293737" y="177532"/>
                        <a:pt x="302014" y="165911"/>
                      </a:cubicBezTo>
                      <a:cubicBezTo>
                        <a:pt x="304900" y="161568"/>
                        <a:pt x="303757" y="155700"/>
                        <a:pt x="299442" y="152767"/>
                      </a:cubicBezTo>
                      <a:cubicBezTo>
                        <a:pt x="295089" y="149824"/>
                        <a:pt x="289165" y="150957"/>
                        <a:pt x="286212" y="155320"/>
                      </a:cubicBezTo>
                      <a:cubicBezTo>
                        <a:pt x="286212" y="155329"/>
                        <a:pt x="286203" y="155329"/>
                        <a:pt x="286203" y="155339"/>
                      </a:cubicBezTo>
                      <a:cubicBezTo>
                        <a:pt x="279383" y="165025"/>
                        <a:pt x="269191" y="171817"/>
                        <a:pt x="257628" y="174389"/>
                      </a:cubicBezTo>
                      <a:cubicBezTo>
                        <a:pt x="246969" y="175293"/>
                        <a:pt x="236387" y="171864"/>
                        <a:pt x="228291" y="164864"/>
                      </a:cubicBezTo>
                      <a:cubicBezTo>
                        <a:pt x="230157" y="157758"/>
                        <a:pt x="230739" y="150366"/>
                        <a:pt x="230005" y="143051"/>
                      </a:cubicBezTo>
                      <a:cubicBezTo>
                        <a:pt x="229376" y="137794"/>
                        <a:pt x="224595" y="134041"/>
                        <a:pt x="219337" y="134669"/>
                      </a:cubicBezTo>
                      <a:cubicBezTo>
                        <a:pt x="214079" y="135298"/>
                        <a:pt x="210326" y="140079"/>
                        <a:pt x="210955" y="145337"/>
                      </a:cubicBezTo>
                      <a:cubicBezTo>
                        <a:pt x="210955" y="148195"/>
                        <a:pt x="213336" y="172865"/>
                        <a:pt x="191905" y="177341"/>
                      </a:cubicBezTo>
                      <a:lnTo>
                        <a:pt x="187428" y="173436"/>
                      </a:lnTo>
                      <a:cubicBezTo>
                        <a:pt x="190943" y="152929"/>
                        <a:pt x="180875" y="132479"/>
                        <a:pt x="162473" y="122763"/>
                      </a:cubicBezTo>
                      <a:cubicBezTo>
                        <a:pt x="157787" y="120315"/>
                        <a:pt x="152014" y="122125"/>
                        <a:pt x="149566" y="126811"/>
                      </a:cubicBezTo>
                      <a:cubicBezTo>
                        <a:pt x="147118" y="131497"/>
                        <a:pt x="148928" y="137270"/>
                        <a:pt x="153615" y="139718"/>
                      </a:cubicBezTo>
                      <a:cubicBezTo>
                        <a:pt x="164787" y="145509"/>
                        <a:pt x="170864" y="157920"/>
                        <a:pt x="168569" y="170293"/>
                      </a:cubicBezTo>
                      <a:cubicBezTo>
                        <a:pt x="162682" y="172645"/>
                        <a:pt x="156548" y="174303"/>
                        <a:pt x="150281" y="175246"/>
                      </a:cubicBezTo>
                      <a:close/>
                      <a:moveTo>
                        <a:pt x="80177" y="129240"/>
                      </a:moveTo>
                      <a:cubicBezTo>
                        <a:pt x="78300" y="134136"/>
                        <a:pt x="80729" y="139622"/>
                        <a:pt x="85606" y="141527"/>
                      </a:cubicBezTo>
                      <a:cubicBezTo>
                        <a:pt x="86711" y="141899"/>
                        <a:pt x="87873" y="142099"/>
                        <a:pt x="89035" y="142099"/>
                      </a:cubicBezTo>
                      <a:cubicBezTo>
                        <a:pt x="92998" y="142127"/>
                        <a:pt x="96560" y="139699"/>
                        <a:pt x="97989" y="136003"/>
                      </a:cubicBezTo>
                      <a:lnTo>
                        <a:pt x="126564" y="61327"/>
                      </a:lnTo>
                      <a:lnTo>
                        <a:pt x="80463" y="61327"/>
                      </a:lnTo>
                      <a:lnTo>
                        <a:pt x="103989" y="13702"/>
                      </a:lnTo>
                      <a:cubicBezTo>
                        <a:pt x="106304" y="8977"/>
                        <a:pt x="104361" y="3272"/>
                        <a:pt x="99636" y="957"/>
                      </a:cubicBezTo>
                      <a:cubicBezTo>
                        <a:pt x="99627" y="948"/>
                        <a:pt x="99617" y="948"/>
                        <a:pt x="99608" y="938"/>
                      </a:cubicBezTo>
                      <a:cubicBezTo>
                        <a:pt x="94883" y="-1376"/>
                        <a:pt x="89178" y="567"/>
                        <a:pt x="86863" y="5291"/>
                      </a:cubicBezTo>
                      <a:cubicBezTo>
                        <a:pt x="86854" y="5301"/>
                        <a:pt x="86854" y="5310"/>
                        <a:pt x="86844" y="5320"/>
                      </a:cubicBezTo>
                      <a:lnTo>
                        <a:pt x="49983" y="80853"/>
                      </a:lnTo>
                      <a:lnTo>
                        <a:pt x="98846" y="80853"/>
                      </a:lnTo>
                      <a:close/>
                    </a:path>
                  </a:pathLst>
                </a:custGeom>
                <a:solidFill>
                  <a:srgbClr val="0019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B23F8439-7B3B-E3B2-282F-63CFEF61C32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433616" y="3654053"/>
                  <a:ext cx="365073" cy="432000"/>
                  <a:chOff x="1253470" y="2457504"/>
                  <a:chExt cx="486765" cy="576000"/>
                </a:xfrm>
              </p:grpSpPr>
              <p:sp>
                <p:nvSpPr>
                  <p:cNvPr id="88" name="Heart Healthy Icon">
                    <a:extLst>
                      <a:ext uri="{FF2B5EF4-FFF2-40B4-BE49-F238E27FC236}">
                        <a16:creationId xmlns:a16="http://schemas.microsoft.com/office/drawing/2014/main" id="{388D3045-6E81-3337-B18F-D02FBE0110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53470" y="2457504"/>
                    <a:ext cx="486765" cy="576000"/>
                  </a:xfrm>
                  <a:custGeom>
                    <a:avLst/>
                    <a:gdLst>
                      <a:gd name="connsiteX0" fmla="*/ 83892 w 349257"/>
                      <a:gd name="connsiteY0" fmla="*/ 31580 h 413284"/>
                      <a:gd name="connsiteX1" fmla="*/ 87416 w 349257"/>
                      <a:gd name="connsiteY1" fmla="*/ 18531 h 413284"/>
                      <a:gd name="connsiteX2" fmla="*/ 100465 w 349257"/>
                      <a:gd name="connsiteY2" fmla="*/ 22055 h 413284"/>
                      <a:gd name="connsiteX3" fmla="*/ 123039 w 349257"/>
                      <a:gd name="connsiteY3" fmla="*/ 61870 h 413284"/>
                      <a:gd name="connsiteX4" fmla="*/ 153996 w 349257"/>
                      <a:gd name="connsiteY4" fmla="*/ 72061 h 413284"/>
                      <a:gd name="connsiteX5" fmla="*/ 163521 w 349257"/>
                      <a:gd name="connsiteY5" fmla="*/ 53011 h 413284"/>
                      <a:gd name="connsiteX6" fmla="*/ 150090 w 349257"/>
                      <a:gd name="connsiteY6" fmla="*/ 12530 h 413284"/>
                      <a:gd name="connsiteX7" fmla="*/ 156084 w 349257"/>
                      <a:gd name="connsiteY7" fmla="*/ 472 h 413284"/>
                      <a:gd name="connsiteX8" fmla="*/ 156186 w 349257"/>
                      <a:gd name="connsiteY8" fmla="*/ 433 h 413284"/>
                      <a:gd name="connsiteX9" fmla="*/ 168188 w 349257"/>
                      <a:gd name="connsiteY9" fmla="*/ 6530 h 413284"/>
                      <a:gd name="connsiteX10" fmla="*/ 184095 w 349257"/>
                      <a:gd name="connsiteY10" fmla="*/ 54155 h 413284"/>
                      <a:gd name="connsiteX11" fmla="*/ 164187 w 349257"/>
                      <a:gd name="connsiteY11" fmla="*/ 95683 h 413284"/>
                      <a:gd name="connsiteX12" fmla="*/ 110562 w 349257"/>
                      <a:gd name="connsiteY12" fmla="*/ 78062 h 413284"/>
                      <a:gd name="connsiteX13" fmla="*/ 329160 w 349257"/>
                      <a:gd name="connsiteY13" fmla="*/ 339619 h 413284"/>
                      <a:gd name="connsiteX14" fmla="*/ 240387 w 349257"/>
                      <a:gd name="connsiteY14" fmla="*/ 413247 h 413284"/>
                      <a:gd name="connsiteX15" fmla="*/ 235911 w 349257"/>
                      <a:gd name="connsiteY15" fmla="*/ 413247 h 413284"/>
                      <a:gd name="connsiteX16" fmla="*/ 54459 w 349257"/>
                      <a:gd name="connsiteY16" fmla="*/ 282659 h 413284"/>
                      <a:gd name="connsiteX17" fmla="*/ 45411 w 349257"/>
                      <a:gd name="connsiteY17" fmla="*/ 159406 h 413284"/>
                      <a:gd name="connsiteX18" fmla="*/ 157425 w 349257"/>
                      <a:gd name="connsiteY18" fmla="*/ 121306 h 413284"/>
                      <a:gd name="connsiteX19" fmla="*/ 164664 w 349257"/>
                      <a:gd name="connsiteY19" fmla="*/ 124163 h 413284"/>
                      <a:gd name="connsiteX20" fmla="*/ 180475 w 349257"/>
                      <a:gd name="connsiteY20" fmla="*/ 94445 h 413284"/>
                      <a:gd name="connsiteX21" fmla="*/ 237625 w 349257"/>
                      <a:gd name="connsiteY21" fmla="*/ 5767 h 413284"/>
                      <a:gd name="connsiteX22" fmla="*/ 257532 w 349257"/>
                      <a:gd name="connsiteY22" fmla="*/ 4148 h 413284"/>
                      <a:gd name="connsiteX23" fmla="*/ 276582 w 349257"/>
                      <a:gd name="connsiteY23" fmla="*/ 19960 h 413284"/>
                      <a:gd name="connsiteX24" fmla="*/ 281726 w 349257"/>
                      <a:gd name="connsiteY24" fmla="*/ 29485 h 413284"/>
                      <a:gd name="connsiteX25" fmla="*/ 278297 w 349257"/>
                      <a:gd name="connsiteY25" fmla="*/ 40057 h 413284"/>
                      <a:gd name="connsiteX26" fmla="*/ 264867 w 349257"/>
                      <a:gd name="connsiteY26" fmla="*/ 55583 h 413284"/>
                      <a:gd name="connsiteX27" fmla="*/ 247912 w 349257"/>
                      <a:gd name="connsiteY27" fmla="*/ 105875 h 413284"/>
                      <a:gd name="connsiteX28" fmla="*/ 249055 w 349257"/>
                      <a:gd name="connsiteY28" fmla="*/ 111305 h 413284"/>
                      <a:gd name="connsiteX29" fmla="*/ 290013 w 349257"/>
                      <a:gd name="connsiteY29" fmla="*/ 116924 h 413284"/>
                      <a:gd name="connsiteX30" fmla="*/ 329160 w 349257"/>
                      <a:gd name="connsiteY30" fmla="*/ 339619 h 413284"/>
                      <a:gd name="connsiteX31" fmla="*/ 283155 w 349257"/>
                      <a:gd name="connsiteY31" fmla="*/ 135117 h 413284"/>
                      <a:gd name="connsiteX32" fmla="*/ 252294 w 349257"/>
                      <a:gd name="connsiteY32" fmla="*/ 130735 h 413284"/>
                      <a:gd name="connsiteX33" fmla="*/ 209336 w 349257"/>
                      <a:gd name="connsiteY33" fmla="*/ 262847 h 413284"/>
                      <a:gd name="connsiteX34" fmla="*/ 195938 w 349257"/>
                      <a:gd name="connsiteY34" fmla="*/ 264247 h 413284"/>
                      <a:gd name="connsiteX35" fmla="*/ 194539 w 349257"/>
                      <a:gd name="connsiteY35" fmla="*/ 250846 h 413284"/>
                      <a:gd name="connsiteX36" fmla="*/ 195429 w 349257"/>
                      <a:gd name="connsiteY36" fmla="*/ 249893 h 413284"/>
                      <a:gd name="connsiteX37" fmla="*/ 229624 w 349257"/>
                      <a:gd name="connsiteY37" fmla="*/ 110066 h 413284"/>
                      <a:gd name="connsiteX38" fmla="*/ 229624 w 349257"/>
                      <a:gd name="connsiteY38" fmla="*/ 108542 h 413284"/>
                      <a:gd name="connsiteX39" fmla="*/ 251151 w 349257"/>
                      <a:gd name="connsiteY39" fmla="*/ 43677 h 413284"/>
                      <a:gd name="connsiteX40" fmla="*/ 261342 w 349257"/>
                      <a:gd name="connsiteY40" fmla="*/ 31866 h 413284"/>
                      <a:gd name="connsiteX41" fmla="*/ 249627 w 349257"/>
                      <a:gd name="connsiteY41" fmla="*/ 22341 h 413284"/>
                      <a:gd name="connsiteX42" fmla="*/ 198668 w 349257"/>
                      <a:gd name="connsiteY42" fmla="*/ 101494 h 413284"/>
                      <a:gd name="connsiteX43" fmla="*/ 176760 w 349257"/>
                      <a:gd name="connsiteY43" fmla="*/ 140927 h 413284"/>
                      <a:gd name="connsiteX44" fmla="*/ 174093 w 349257"/>
                      <a:gd name="connsiteY44" fmla="*/ 144356 h 413284"/>
                      <a:gd name="connsiteX45" fmla="*/ 169712 w 349257"/>
                      <a:gd name="connsiteY45" fmla="*/ 144356 h 413284"/>
                      <a:gd name="connsiteX46" fmla="*/ 150662 w 349257"/>
                      <a:gd name="connsiteY46" fmla="*/ 139022 h 413284"/>
                      <a:gd name="connsiteX47" fmla="*/ 117420 w 349257"/>
                      <a:gd name="connsiteY47" fmla="*/ 132164 h 413284"/>
                      <a:gd name="connsiteX48" fmla="*/ 63127 w 349257"/>
                      <a:gd name="connsiteY48" fmla="*/ 167883 h 413284"/>
                      <a:gd name="connsiteX49" fmla="*/ 71604 w 349257"/>
                      <a:gd name="connsiteY49" fmla="*/ 272658 h 413284"/>
                      <a:gd name="connsiteX50" fmla="*/ 237435 w 349257"/>
                      <a:gd name="connsiteY50" fmla="*/ 393816 h 413284"/>
                      <a:gd name="connsiteX51" fmla="*/ 311634 w 349257"/>
                      <a:gd name="connsiteY51" fmla="*/ 333808 h 413284"/>
                      <a:gd name="connsiteX52" fmla="*/ 283155 w 349257"/>
                      <a:gd name="connsiteY52" fmla="*/ 135117 h 413284"/>
                      <a:gd name="connsiteX53" fmla="*/ 87987 w 349257"/>
                      <a:gd name="connsiteY53" fmla="*/ 101875 h 413284"/>
                      <a:gd name="connsiteX54" fmla="*/ 95798 w 349257"/>
                      <a:gd name="connsiteY54" fmla="*/ 106066 h 413284"/>
                      <a:gd name="connsiteX55" fmla="*/ 101132 w 349257"/>
                      <a:gd name="connsiteY55" fmla="*/ 104447 h 413284"/>
                      <a:gd name="connsiteX56" fmla="*/ 103717 w 349257"/>
                      <a:gd name="connsiteY56" fmla="*/ 91226 h 413284"/>
                      <a:gd name="connsiteX57" fmla="*/ 103704 w 349257"/>
                      <a:gd name="connsiteY57" fmla="*/ 91207 h 413284"/>
                      <a:gd name="connsiteX58" fmla="*/ 75129 w 349257"/>
                      <a:gd name="connsiteY58" fmla="*/ 48535 h 413284"/>
                      <a:gd name="connsiteX59" fmla="*/ 6739 w 349257"/>
                      <a:gd name="connsiteY59" fmla="*/ 62917 h 413284"/>
                      <a:gd name="connsiteX60" fmla="*/ 372 w 349257"/>
                      <a:gd name="connsiteY60" fmla="*/ 74786 h 413284"/>
                      <a:gd name="connsiteX61" fmla="*/ 10644 w 349257"/>
                      <a:gd name="connsiteY61" fmla="*/ 81491 h 413284"/>
                      <a:gd name="connsiteX62" fmla="*/ 66556 w 349257"/>
                      <a:gd name="connsiteY62" fmla="*/ 69775 h 413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349257" h="413284">
                        <a:moveTo>
                          <a:pt x="83892" y="31580"/>
                        </a:moveTo>
                        <a:cubicBezTo>
                          <a:pt x="81262" y="26999"/>
                          <a:pt x="82839" y="21160"/>
                          <a:pt x="87416" y="18531"/>
                        </a:cubicBezTo>
                        <a:cubicBezTo>
                          <a:pt x="91993" y="15902"/>
                          <a:pt x="97835" y="17483"/>
                          <a:pt x="100465" y="22055"/>
                        </a:cubicBezTo>
                        <a:lnTo>
                          <a:pt x="123039" y="61870"/>
                        </a:lnTo>
                        <a:lnTo>
                          <a:pt x="153996" y="72061"/>
                        </a:lnTo>
                        <a:lnTo>
                          <a:pt x="163521" y="53011"/>
                        </a:lnTo>
                        <a:lnTo>
                          <a:pt x="150090" y="12530"/>
                        </a:lnTo>
                        <a:cubicBezTo>
                          <a:pt x="148415" y="7539"/>
                          <a:pt x="151098" y="2138"/>
                          <a:pt x="156084" y="472"/>
                        </a:cubicBezTo>
                        <a:cubicBezTo>
                          <a:pt x="156119" y="453"/>
                          <a:pt x="156152" y="443"/>
                          <a:pt x="156186" y="433"/>
                        </a:cubicBezTo>
                        <a:cubicBezTo>
                          <a:pt x="161183" y="-1195"/>
                          <a:pt x="166554" y="1538"/>
                          <a:pt x="168188" y="6530"/>
                        </a:cubicBezTo>
                        <a:lnTo>
                          <a:pt x="184095" y="54155"/>
                        </a:lnTo>
                        <a:lnTo>
                          <a:pt x="164187" y="95683"/>
                        </a:lnTo>
                        <a:lnTo>
                          <a:pt x="110562" y="78062"/>
                        </a:lnTo>
                        <a:close/>
                        <a:moveTo>
                          <a:pt x="329160" y="339619"/>
                        </a:moveTo>
                        <a:cubicBezTo>
                          <a:pt x="322779" y="364955"/>
                          <a:pt x="295728" y="413247"/>
                          <a:pt x="240387" y="413247"/>
                        </a:cubicBezTo>
                        <a:lnTo>
                          <a:pt x="235911" y="413247"/>
                        </a:lnTo>
                        <a:cubicBezTo>
                          <a:pt x="186762" y="410961"/>
                          <a:pt x="94941" y="352192"/>
                          <a:pt x="54459" y="282659"/>
                        </a:cubicBezTo>
                        <a:cubicBezTo>
                          <a:pt x="29409" y="239606"/>
                          <a:pt x="26361" y="196934"/>
                          <a:pt x="45411" y="159406"/>
                        </a:cubicBezTo>
                        <a:cubicBezTo>
                          <a:pt x="67223" y="116734"/>
                          <a:pt x="109133" y="102256"/>
                          <a:pt x="157425" y="121306"/>
                        </a:cubicBezTo>
                        <a:cubicBezTo>
                          <a:pt x="159777" y="122401"/>
                          <a:pt x="162195" y="123354"/>
                          <a:pt x="164664" y="124163"/>
                        </a:cubicBezTo>
                        <a:cubicBezTo>
                          <a:pt x="171217" y="114991"/>
                          <a:pt x="176533" y="104999"/>
                          <a:pt x="180475" y="94445"/>
                        </a:cubicBezTo>
                        <a:cubicBezTo>
                          <a:pt x="195231" y="62327"/>
                          <a:pt x="214473" y="32476"/>
                          <a:pt x="237625" y="5767"/>
                        </a:cubicBezTo>
                        <a:cubicBezTo>
                          <a:pt x="242743" y="-43"/>
                          <a:pt x="251543" y="-757"/>
                          <a:pt x="257532" y="4148"/>
                        </a:cubicBezTo>
                        <a:lnTo>
                          <a:pt x="276582" y="19960"/>
                        </a:lnTo>
                        <a:cubicBezTo>
                          <a:pt x="279448" y="22360"/>
                          <a:pt x="281289" y="25770"/>
                          <a:pt x="281726" y="29485"/>
                        </a:cubicBezTo>
                        <a:cubicBezTo>
                          <a:pt x="282068" y="33333"/>
                          <a:pt x="280830" y="37143"/>
                          <a:pt x="278297" y="40057"/>
                        </a:cubicBezTo>
                        <a:lnTo>
                          <a:pt x="264867" y="55583"/>
                        </a:lnTo>
                        <a:cubicBezTo>
                          <a:pt x="252905" y="69509"/>
                          <a:pt x="246825" y="87549"/>
                          <a:pt x="247912" y="105875"/>
                        </a:cubicBezTo>
                        <a:lnTo>
                          <a:pt x="249055" y="111305"/>
                        </a:lnTo>
                        <a:cubicBezTo>
                          <a:pt x="262964" y="109647"/>
                          <a:pt x="277065" y="111581"/>
                          <a:pt x="290013" y="116924"/>
                        </a:cubicBezTo>
                        <a:cubicBezTo>
                          <a:pt x="392121" y="159501"/>
                          <a:pt x="331732" y="332284"/>
                          <a:pt x="329160" y="339619"/>
                        </a:cubicBezTo>
                        <a:close/>
                        <a:moveTo>
                          <a:pt x="283155" y="135117"/>
                        </a:moveTo>
                        <a:cubicBezTo>
                          <a:pt x="273395" y="131097"/>
                          <a:pt x="262785" y="129592"/>
                          <a:pt x="252294" y="130735"/>
                        </a:cubicBezTo>
                        <a:cubicBezTo>
                          <a:pt x="257972" y="178932"/>
                          <a:pt x="242277" y="227205"/>
                          <a:pt x="209336" y="262847"/>
                        </a:cubicBezTo>
                        <a:cubicBezTo>
                          <a:pt x="206023" y="266933"/>
                          <a:pt x="200024" y="267562"/>
                          <a:pt x="195938" y="264247"/>
                        </a:cubicBezTo>
                        <a:cubicBezTo>
                          <a:pt x="191853" y="260933"/>
                          <a:pt x="191226" y="254932"/>
                          <a:pt x="194539" y="250846"/>
                        </a:cubicBezTo>
                        <a:cubicBezTo>
                          <a:pt x="194814" y="250512"/>
                          <a:pt x="195111" y="250189"/>
                          <a:pt x="195429" y="249893"/>
                        </a:cubicBezTo>
                        <a:cubicBezTo>
                          <a:pt x="243816" y="197887"/>
                          <a:pt x="235434" y="134831"/>
                          <a:pt x="229624" y="110066"/>
                        </a:cubicBezTo>
                        <a:lnTo>
                          <a:pt x="229624" y="108542"/>
                        </a:lnTo>
                        <a:cubicBezTo>
                          <a:pt x="227951" y="84930"/>
                          <a:pt x="235690" y="61603"/>
                          <a:pt x="251151" y="43677"/>
                        </a:cubicBezTo>
                        <a:lnTo>
                          <a:pt x="261342" y="31866"/>
                        </a:lnTo>
                        <a:lnTo>
                          <a:pt x="249627" y="22341"/>
                        </a:lnTo>
                        <a:cubicBezTo>
                          <a:pt x="229191" y="46334"/>
                          <a:pt x="212053" y="72957"/>
                          <a:pt x="198668" y="101494"/>
                        </a:cubicBezTo>
                        <a:cubicBezTo>
                          <a:pt x="193362" y="115648"/>
                          <a:pt x="185979" y="128945"/>
                          <a:pt x="176760" y="140927"/>
                        </a:cubicBezTo>
                        <a:lnTo>
                          <a:pt x="174093" y="144356"/>
                        </a:lnTo>
                        <a:lnTo>
                          <a:pt x="169712" y="144356"/>
                        </a:lnTo>
                        <a:cubicBezTo>
                          <a:pt x="163029" y="144109"/>
                          <a:pt x="156501" y="142280"/>
                          <a:pt x="150662" y="139022"/>
                        </a:cubicBezTo>
                        <a:cubicBezTo>
                          <a:pt x="140090" y="134736"/>
                          <a:pt x="128825" y="132412"/>
                          <a:pt x="117420" y="132164"/>
                        </a:cubicBezTo>
                        <a:cubicBezTo>
                          <a:pt x="93748" y="131945"/>
                          <a:pt x="72293" y="146061"/>
                          <a:pt x="63127" y="167883"/>
                        </a:cubicBezTo>
                        <a:cubicBezTo>
                          <a:pt x="46839" y="199792"/>
                          <a:pt x="49697" y="235130"/>
                          <a:pt x="71604" y="272658"/>
                        </a:cubicBezTo>
                        <a:cubicBezTo>
                          <a:pt x="110943" y="340285"/>
                          <a:pt x="197906" y="392006"/>
                          <a:pt x="237435" y="393816"/>
                        </a:cubicBezTo>
                        <a:cubicBezTo>
                          <a:pt x="295156" y="396578"/>
                          <a:pt x="310968" y="336666"/>
                          <a:pt x="311634" y="333808"/>
                        </a:cubicBezTo>
                        <a:cubicBezTo>
                          <a:pt x="312301" y="330951"/>
                          <a:pt x="368118" y="170169"/>
                          <a:pt x="283155" y="135117"/>
                        </a:cubicBezTo>
                        <a:close/>
                        <a:moveTo>
                          <a:pt x="87987" y="101875"/>
                        </a:moveTo>
                        <a:cubicBezTo>
                          <a:pt x="89743" y="104475"/>
                          <a:pt x="92663" y="106037"/>
                          <a:pt x="95798" y="106066"/>
                        </a:cubicBezTo>
                        <a:cubicBezTo>
                          <a:pt x="97697" y="106066"/>
                          <a:pt x="99555" y="105504"/>
                          <a:pt x="101132" y="104447"/>
                        </a:cubicBezTo>
                        <a:cubicBezTo>
                          <a:pt x="105496" y="101513"/>
                          <a:pt x="106654" y="95588"/>
                          <a:pt x="103717" y="91226"/>
                        </a:cubicBezTo>
                        <a:cubicBezTo>
                          <a:pt x="103712" y="91216"/>
                          <a:pt x="103708" y="91216"/>
                          <a:pt x="103704" y="91207"/>
                        </a:cubicBezTo>
                        <a:lnTo>
                          <a:pt x="75129" y="48535"/>
                        </a:lnTo>
                        <a:lnTo>
                          <a:pt x="6739" y="62917"/>
                        </a:lnTo>
                        <a:cubicBezTo>
                          <a:pt x="1703" y="64441"/>
                          <a:pt x="-1148" y="69757"/>
                          <a:pt x="372" y="74786"/>
                        </a:cubicBezTo>
                        <a:cubicBezTo>
                          <a:pt x="1711" y="79224"/>
                          <a:pt x="6046" y="82053"/>
                          <a:pt x="10644" y="81491"/>
                        </a:cubicBezTo>
                        <a:lnTo>
                          <a:pt x="66556" y="69775"/>
                        </a:lnTo>
                        <a:close/>
                      </a:path>
                    </a:pathLst>
                  </a:custGeom>
                  <a:solidFill>
                    <a:srgbClr val="0019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Brain Stroke Icon">
                    <a:extLst>
                      <a:ext uri="{FF2B5EF4-FFF2-40B4-BE49-F238E27FC236}">
                        <a16:creationId xmlns:a16="http://schemas.microsoft.com/office/drawing/2014/main" id="{FC068D29-E4DC-CEB2-0D5C-C15EFF9843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398363" y="2690623"/>
                    <a:ext cx="109293" cy="202852"/>
                  </a:xfrm>
                  <a:custGeom>
                    <a:avLst/>
                    <a:gdLst>
                      <a:gd name="connsiteX0" fmla="*/ 408408 w 409498"/>
                      <a:gd name="connsiteY0" fmla="*/ 239254 h 403597"/>
                      <a:gd name="connsiteX1" fmla="*/ 371261 w 409498"/>
                      <a:gd name="connsiteY1" fmla="*/ 291356 h 403597"/>
                      <a:gd name="connsiteX2" fmla="*/ 253151 w 409498"/>
                      <a:gd name="connsiteY2" fmla="*/ 298404 h 403597"/>
                      <a:gd name="connsiteX3" fmla="*/ 182285 w 409498"/>
                      <a:gd name="connsiteY3" fmla="*/ 330027 h 403597"/>
                      <a:gd name="connsiteX4" fmla="*/ 143328 w 409498"/>
                      <a:gd name="connsiteY4" fmla="*/ 403560 h 403597"/>
                      <a:gd name="connsiteX5" fmla="*/ 96560 w 409498"/>
                      <a:gd name="connsiteY5" fmla="*/ 403560 h 403597"/>
                      <a:gd name="connsiteX6" fmla="*/ 98560 w 409498"/>
                      <a:gd name="connsiteY6" fmla="*/ 392321 h 403597"/>
                      <a:gd name="connsiteX7" fmla="*/ 108085 w 409498"/>
                      <a:gd name="connsiteY7" fmla="*/ 326789 h 403597"/>
                      <a:gd name="connsiteX8" fmla="*/ 91797 w 409498"/>
                      <a:gd name="connsiteY8" fmla="*/ 326789 h 403597"/>
                      <a:gd name="connsiteX9" fmla="*/ 15597 w 409498"/>
                      <a:gd name="connsiteY9" fmla="*/ 280973 h 403597"/>
                      <a:gd name="connsiteX10" fmla="*/ 20169 w 409498"/>
                      <a:gd name="connsiteY10" fmla="*/ 145623 h 403597"/>
                      <a:gd name="connsiteX11" fmla="*/ 33219 w 409498"/>
                      <a:gd name="connsiteY11" fmla="*/ 142289 h 403597"/>
                      <a:gd name="connsiteX12" fmla="*/ 36552 w 409498"/>
                      <a:gd name="connsiteY12" fmla="*/ 155339 h 403597"/>
                      <a:gd name="connsiteX13" fmla="*/ 32171 w 409498"/>
                      <a:gd name="connsiteY13" fmla="*/ 271544 h 403597"/>
                      <a:gd name="connsiteX14" fmla="*/ 91797 w 409498"/>
                      <a:gd name="connsiteY14" fmla="*/ 307739 h 403597"/>
                      <a:gd name="connsiteX15" fmla="*/ 129897 w 409498"/>
                      <a:gd name="connsiteY15" fmla="*/ 307739 h 403597"/>
                      <a:gd name="connsiteX16" fmla="*/ 128373 w 409498"/>
                      <a:gd name="connsiteY16" fmla="*/ 318597 h 403597"/>
                      <a:gd name="connsiteX17" fmla="*/ 118848 w 409498"/>
                      <a:gd name="connsiteY17" fmla="*/ 384415 h 403597"/>
                      <a:gd name="connsiteX18" fmla="*/ 131517 w 409498"/>
                      <a:gd name="connsiteY18" fmla="*/ 384415 h 403597"/>
                      <a:gd name="connsiteX19" fmla="*/ 172950 w 409498"/>
                      <a:gd name="connsiteY19" fmla="*/ 305738 h 403597"/>
                      <a:gd name="connsiteX20" fmla="*/ 180475 w 409498"/>
                      <a:gd name="connsiteY20" fmla="*/ 310215 h 403597"/>
                      <a:gd name="connsiteX21" fmla="*/ 238482 w 409498"/>
                      <a:gd name="connsiteY21" fmla="*/ 283545 h 403597"/>
                      <a:gd name="connsiteX22" fmla="*/ 241626 w 409498"/>
                      <a:gd name="connsiteY22" fmla="*/ 274592 h 403597"/>
                      <a:gd name="connsiteX23" fmla="*/ 250579 w 409498"/>
                      <a:gd name="connsiteY23" fmla="*/ 277640 h 403597"/>
                      <a:gd name="connsiteX24" fmla="*/ 360879 w 409498"/>
                      <a:gd name="connsiteY24" fmla="*/ 274973 h 403597"/>
                      <a:gd name="connsiteX25" fmla="*/ 389454 w 409498"/>
                      <a:gd name="connsiteY25" fmla="*/ 236206 h 403597"/>
                      <a:gd name="connsiteX26" fmla="*/ 344591 w 409498"/>
                      <a:gd name="connsiteY26" fmla="*/ 161244 h 403597"/>
                      <a:gd name="connsiteX27" fmla="*/ 339924 w 409498"/>
                      <a:gd name="connsiteY27" fmla="*/ 159149 h 403597"/>
                      <a:gd name="connsiteX28" fmla="*/ 339162 w 409498"/>
                      <a:gd name="connsiteY28" fmla="*/ 154100 h 403597"/>
                      <a:gd name="connsiteX29" fmla="*/ 315540 w 409498"/>
                      <a:gd name="connsiteY29" fmla="*/ 111143 h 403597"/>
                      <a:gd name="connsiteX30" fmla="*/ 264105 w 409498"/>
                      <a:gd name="connsiteY30" fmla="*/ 101046 h 403597"/>
                      <a:gd name="connsiteX31" fmla="*/ 258961 w 409498"/>
                      <a:gd name="connsiteY31" fmla="*/ 101998 h 403597"/>
                      <a:gd name="connsiteX32" fmla="*/ 255342 w 409498"/>
                      <a:gd name="connsiteY32" fmla="*/ 98189 h 403597"/>
                      <a:gd name="connsiteX33" fmla="*/ 159330 w 409498"/>
                      <a:gd name="connsiteY33" fmla="*/ 93331 h 403597"/>
                      <a:gd name="connsiteX34" fmla="*/ 145947 w 409498"/>
                      <a:gd name="connsiteY34" fmla="*/ 91759 h 403597"/>
                      <a:gd name="connsiteX35" fmla="*/ 147519 w 409498"/>
                      <a:gd name="connsiteY35" fmla="*/ 78377 h 403597"/>
                      <a:gd name="connsiteX36" fmla="*/ 265819 w 409498"/>
                      <a:gd name="connsiteY36" fmla="*/ 81615 h 403597"/>
                      <a:gd name="connsiteX37" fmla="*/ 326398 w 409498"/>
                      <a:gd name="connsiteY37" fmla="*/ 95522 h 403597"/>
                      <a:gd name="connsiteX38" fmla="*/ 357069 w 409498"/>
                      <a:gd name="connsiteY38" fmla="*/ 146290 h 403597"/>
                      <a:gd name="connsiteX39" fmla="*/ 408408 w 409498"/>
                      <a:gd name="connsiteY39" fmla="*/ 239254 h 403597"/>
                      <a:gd name="connsiteX40" fmla="*/ 150281 w 409498"/>
                      <a:gd name="connsiteY40" fmla="*/ 175246 h 403597"/>
                      <a:gd name="connsiteX41" fmla="*/ 119039 w 409498"/>
                      <a:gd name="connsiteY41" fmla="*/ 194296 h 403597"/>
                      <a:gd name="connsiteX42" fmla="*/ 86463 w 409498"/>
                      <a:gd name="connsiteY42" fmla="*/ 176865 h 403597"/>
                      <a:gd name="connsiteX43" fmla="*/ 75129 w 409498"/>
                      <a:gd name="connsiteY43" fmla="*/ 169150 h 403597"/>
                      <a:gd name="connsiteX44" fmla="*/ 67413 w 409498"/>
                      <a:gd name="connsiteY44" fmla="*/ 180485 h 403597"/>
                      <a:gd name="connsiteX45" fmla="*/ 110752 w 409498"/>
                      <a:gd name="connsiteY45" fmla="*/ 212679 h 403597"/>
                      <a:gd name="connsiteX46" fmla="*/ 109990 w 409498"/>
                      <a:gd name="connsiteY46" fmla="*/ 218775 h 403597"/>
                      <a:gd name="connsiteX47" fmla="*/ 112848 w 409498"/>
                      <a:gd name="connsiteY47" fmla="*/ 239063 h 403597"/>
                      <a:gd name="connsiteX48" fmla="*/ 84273 w 409498"/>
                      <a:gd name="connsiteY48" fmla="*/ 246493 h 403597"/>
                      <a:gd name="connsiteX49" fmla="*/ 80939 w 409498"/>
                      <a:gd name="connsiteY49" fmla="*/ 259542 h 403597"/>
                      <a:gd name="connsiteX50" fmla="*/ 89035 w 409498"/>
                      <a:gd name="connsiteY50" fmla="*/ 264209 h 403597"/>
                      <a:gd name="connsiteX51" fmla="*/ 93702 w 409498"/>
                      <a:gd name="connsiteY51" fmla="*/ 263066 h 403597"/>
                      <a:gd name="connsiteX52" fmla="*/ 123706 w 409498"/>
                      <a:gd name="connsiteY52" fmla="*/ 260876 h 403597"/>
                      <a:gd name="connsiteX53" fmla="*/ 125611 w 409498"/>
                      <a:gd name="connsiteY53" fmla="*/ 261542 h 403597"/>
                      <a:gd name="connsiteX54" fmla="*/ 144661 w 409498"/>
                      <a:gd name="connsiteY54" fmla="*/ 281259 h 403597"/>
                      <a:gd name="connsiteX55" fmla="*/ 151614 w 409498"/>
                      <a:gd name="connsiteY55" fmla="*/ 284117 h 403597"/>
                      <a:gd name="connsiteX56" fmla="*/ 161101 w 409498"/>
                      <a:gd name="connsiteY56" fmla="*/ 274554 h 403597"/>
                      <a:gd name="connsiteX57" fmla="*/ 158472 w 409498"/>
                      <a:gd name="connsiteY57" fmla="*/ 268019 h 403597"/>
                      <a:gd name="connsiteX58" fmla="*/ 138851 w 409498"/>
                      <a:gd name="connsiteY58" fmla="*/ 247636 h 403597"/>
                      <a:gd name="connsiteX59" fmla="*/ 129326 w 409498"/>
                      <a:gd name="connsiteY59" fmla="*/ 219537 h 403597"/>
                      <a:gd name="connsiteX60" fmla="*/ 153329 w 409498"/>
                      <a:gd name="connsiteY60" fmla="*/ 193724 h 403597"/>
                      <a:gd name="connsiteX61" fmla="*/ 174951 w 409498"/>
                      <a:gd name="connsiteY61" fmla="*/ 187343 h 403597"/>
                      <a:gd name="connsiteX62" fmla="*/ 187333 w 409498"/>
                      <a:gd name="connsiteY62" fmla="*/ 227252 h 403597"/>
                      <a:gd name="connsiteX63" fmla="*/ 192191 w 409498"/>
                      <a:gd name="connsiteY63" fmla="*/ 239825 h 403597"/>
                      <a:gd name="connsiteX64" fmla="*/ 204764 w 409498"/>
                      <a:gd name="connsiteY64" fmla="*/ 234968 h 403597"/>
                      <a:gd name="connsiteX65" fmla="*/ 203430 w 409498"/>
                      <a:gd name="connsiteY65" fmla="*/ 192962 h 403597"/>
                      <a:gd name="connsiteX66" fmla="*/ 219528 w 409498"/>
                      <a:gd name="connsiteY66" fmla="*/ 181723 h 403597"/>
                      <a:gd name="connsiteX67" fmla="*/ 249341 w 409498"/>
                      <a:gd name="connsiteY67" fmla="*/ 192962 h 403597"/>
                      <a:gd name="connsiteX68" fmla="*/ 263724 w 409498"/>
                      <a:gd name="connsiteY68" fmla="*/ 234682 h 403597"/>
                      <a:gd name="connsiteX69" fmla="*/ 306396 w 409498"/>
                      <a:gd name="connsiteY69" fmla="*/ 246302 h 403597"/>
                      <a:gd name="connsiteX70" fmla="*/ 312111 w 409498"/>
                      <a:gd name="connsiteY70" fmla="*/ 246302 h 403597"/>
                      <a:gd name="connsiteX71" fmla="*/ 323731 w 409498"/>
                      <a:gd name="connsiteY71" fmla="*/ 257256 h 403597"/>
                      <a:gd name="connsiteX72" fmla="*/ 333256 w 409498"/>
                      <a:gd name="connsiteY72" fmla="*/ 264400 h 403597"/>
                      <a:gd name="connsiteX73" fmla="*/ 335637 w 409498"/>
                      <a:gd name="connsiteY73" fmla="*/ 264400 h 403597"/>
                      <a:gd name="connsiteX74" fmla="*/ 342495 w 409498"/>
                      <a:gd name="connsiteY74" fmla="*/ 252875 h 403597"/>
                      <a:gd name="connsiteX75" fmla="*/ 312396 w 409498"/>
                      <a:gd name="connsiteY75" fmla="*/ 227538 h 403597"/>
                      <a:gd name="connsiteX76" fmla="*/ 305919 w 409498"/>
                      <a:gd name="connsiteY76" fmla="*/ 227538 h 403597"/>
                      <a:gd name="connsiteX77" fmla="*/ 291346 w 409498"/>
                      <a:gd name="connsiteY77" fmla="*/ 227538 h 403597"/>
                      <a:gd name="connsiteX78" fmla="*/ 320588 w 409498"/>
                      <a:gd name="connsiteY78" fmla="*/ 214679 h 403597"/>
                      <a:gd name="connsiteX79" fmla="*/ 331208 w 409498"/>
                      <a:gd name="connsiteY79" fmla="*/ 206250 h 403597"/>
                      <a:gd name="connsiteX80" fmla="*/ 322779 w 409498"/>
                      <a:gd name="connsiteY80" fmla="*/ 195629 h 403597"/>
                      <a:gd name="connsiteX81" fmla="*/ 274677 w 409498"/>
                      <a:gd name="connsiteY81" fmla="*/ 218108 h 403597"/>
                      <a:gd name="connsiteX82" fmla="*/ 268677 w 409498"/>
                      <a:gd name="connsiteY82" fmla="*/ 191153 h 403597"/>
                      <a:gd name="connsiteX83" fmla="*/ 302014 w 409498"/>
                      <a:gd name="connsiteY83" fmla="*/ 165911 h 403597"/>
                      <a:gd name="connsiteX84" fmla="*/ 299442 w 409498"/>
                      <a:gd name="connsiteY84" fmla="*/ 152767 h 403597"/>
                      <a:gd name="connsiteX85" fmla="*/ 286212 w 409498"/>
                      <a:gd name="connsiteY85" fmla="*/ 155320 h 403597"/>
                      <a:gd name="connsiteX86" fmla="*/ 286203 w 409498"/>
                      <a:gd name="connsiteY86" fmla="*/ 155339 h 403597"/>
                      <a:gd name="connsiteX87" fmla="*/ 257628 w 409498"/>
                      <a:gd name="connsiteY87" fmla="*/ 174389 h 403597"/>
                      <a:gd name="connsiteX88" fmla="*/ 228291 w 409498"/>
                      <a:gd name="connsiteY88" fmla="*/ 164864 h 403597"/>
                      <a:gd name="connsiteX89" fmla="*/ 230005 w 409498"/>
                      <a:gd name="connsiteY89" fmla="*/ 143051 h 403597"/>
                      <a:gd name="connsiteX90" fmla="*/ 219337 w 409498"/>
                      <a:gd name="connsiteY90" fmla="*/ 134669 h 403597"/>
                      <a:gd name="connsiteX91" fmla="*/ 210955 w 409498"/>
                      <a:gd name="connsiteY91" fmla="*/ 145337 h 403597"/>
                      <a:gd name="connsiteX92" fmla="*/ 191905 w 409498"/>
                      <a:gd name="connsiteY92" fmla="*/ 177341 h 403597"/>
                      <a:gd name="connsiteX93" fmla="*/ 187428 w 409498"/>
                      <a:gd name="connsiteY93" fmla="*/ 173436 h 403597"/>
                      <a:gd name="connsiteX94" fmla="*/ 162473 w 409498"/>
                      <a:gd name="connsiteY94" fmla="*/ 122763 h 403597"/>
                      <a:gd name="connsiteX95" fmla="*/ 149566 w 409498"/>
                      <a:gd name="connsiteY95" fmla="*/ 126811 h 403597"/>
                      <a:gd name="connsiteX96" fmla="*/ 153615 w 409498"/>
                      <a:gd name="connsiteY96" fmla="*/ 139718 h 403597"/>
                      <a:gd name="connsiteX97" fmla="*/ 168569 w 409498"/>
                      <a:gd name="connsiteY97" fmla="*/ 170293 h 403597"/>
                      <a:gd name="connsiteX98" fmla="*/ 150281 w 409498"/>
                      <a:gd name="connsiteY98" fmla="*/ 175246 h 403597"/>
                      <a:gd name="connsiteX99" fmla="*/ 80177 w 409498"/>
                      <a:gd name="connsiteY99" fmla="*/ 129240 h 403597"/>
                      <a:gd name="connsiteX100" fmla="*/ 85606 w 409498"/>
                      <a:gd name="connsiteY100" fmla="*/ 141527 h 403597"/>
                      <a:gd name="connsiteX101" fmla="*/ 89035 w 409498"/>
                      <a:gd name="connsiteY101" fmla="*/ 142099 h 403597"/>
                      <a:gd name="connsiteX102" fmla="*/ 97989 w 409498"/>
                      <a:gd name="connsiteY102" fmla="*/ 136003 h 403597"/>
                      <a:gd name="connsiteX103" fmla="*/ 126564 w 409498"/>
                      <a:gd name="connsiteY103" fmla="*/ 61327 h 403597"/>
                      <a:gd name="connsiteX104" fmla="*/ 80463 w 409498"/>
                      <a:gd name="connsiteY104" fmla="*/ 61327 h 403597"/>
                      <a:gd name="connsiteX105" fmla="*/ 103989 w 409498"/>
                      <a:gd name="connsiteY105" fmla="*/ 13702 h 403597"/>
                      <a:gd name="connsiteX106" fmla="*/ 99636 w 409498"/>
                      <a:gd name="connsiteY106" fmla="*/ 957 h 403597"/>
                      <a:gd name="connsiteX107" fmla="*/ 99608 w 409498"/>
                      <a:gd name="connsiteY107" fmla="*/ 938 h 403597"/>
                      <a:gd name="connsiteX108" fmla="*/ 86863 w 409498"/>
                      <a:gd name="connsiteY108" fmla="*/ 5291 h 403597"/>
                      <a:gd name="connsiteX109" fmla="*/ 86844 w 409498"/>
                      <a:gd name="connsiteY109" fmla="*/ 5320 h 403597"/>
                      <a:gd name="connsiteX110" fmla="*/ 49983 w 409498"/>
                      <a:gd name="connsiteY110" fmla="*/ 80853 h 403597"/>
                      <a:gd name="connsiteX111" fmla="*/ 98846 w 409498"/>
                      <a:gd name="connsiteY111" fmla="*/ 80853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264141 w 409497"/>
                      <a:gd name="connsiteY30" fmla="*/ 101083 h 403597"/>
                      <a:gd name="connsiteX31" fmla="*/ 258997 w 409497"/>
                      <a:gd name="connsiteY31" fmla="*/ 102035 h 403597"/>
                      <a:gd name="connsiteX32" fmla="*/ 255378 w 409497"/>
                      <a:gd name="connsiteY32" fmla="*/ 98226 h 403597"/>
                      <a:gd name="connsiteX33" fmla="*/ 159366 w 409497"/>
                      <a:gd name="connsiteY33" fmla="*/ 93368 h 403597"/>
                      <a:gd name="connsiteX34" fmla="*/ 145983 w 409497"/>
                      <a:gd name="connsiteY34" fmla="*/ 91796 h 403597"/>
                      <a:gd name="connsiteX35" fmla="*/ 265855 w 409497"/>
                      <a:gd name="connsiteY35" fmla="*/ 81652 h 403597"/>
                      <a:gd name="connsiteX36" fmla="*/ 326434 w 409497"/>
                      <a:gd name="connsiteY36" fmla="*/ 95559 h 403597"/>
                      <a:gd name="connsiteX37" fmla="*/ 357105 w 409497"/>
                      <a:gd name="connsiteY37" fmla="*/ 146327 h 403597"/>
                      <a:gd name="connsiteX38" fmla="*/ 408444 w 409497"/>
                      <a:gd name="connsiteY38" fmla="*/ 239291 h 403597"/>
                      <a:gd name="connsiteX39" fmla="*/ 150317 w 409497"/>
                      <a:gd name="connsiteY39" fmla="*/ 175283 h 403597"/>
                      <a:gd name="connsiteX40" fmla="*/ 119075 w 409497"/>
                      <a:gd name="connsiteY40" fmla="*/ 194333 h 403597"/>
                      <a:gd name="connsiteX41" fmla="*/ 86499 w 409497"/>
                      <a:gd name="connsiteY41" fmla="*/ 176902 h 403597"/>
                      <a:gd name="connsiteX42" fmla="*/ 75165 w 409497"/>
                      <a:gd name="connsiteY42" fmla="*/ 169187 h 403597"/>
                      <a:gd name="connsiteX43" fmla="*/ 67449 w 409497"/>
                      <a:gd name="connsiteY43" fmla="*/ 180522 h 403597"/>
                      <a:gd name="connsiteX44" fmla="*/ 110788 w 409497"/>
                      <a:gd name="connsiteY44" fmla="*/ 212716 h 403597"/>
                      <a:gd name="connsiteX45" fmla="*/ 110026 w 409497"/>
                      <a:gd name="connsiteY45" fmla="*/ 218812 h 403597"/>
                      <a:gd name="connsiteX46" fmla="*/ 112884 w 409497"/>
                      <a:gd name="connsiteY46" fmla="*/ 239100 h 403597"/>
                      <a:gd name="connsiteX47" fmla="*/ 84309 w 409497"/>
                      <a:gd name="connsiteY47" fmla="*/ 246530 h 403597"/>
                      <a:gd name="connsiteX48" fmla="*/ 80975 w 409497"/>
                      <a:gd name="connsiteY48" fmla="*/ 259579 h 403597"/>
                      <a:gd name="connsiteX49" fmla="*/ 89071 w 409497"/>
                      <a:gd name="connsiteY49" fmla="*/ 264246 h 403597"/>
                      <a:gd name="connsiteX50" fmla="*/ 93738 w 409497"/>
                      <a:gd name="connsiteY50" fmla="*/ 263103 h 403597"/>
                      <a:gd name="connsiteX51" fmla="*/ 123742 w 409497"/>
                      <a:gd name="connsiteY51" fmla="*/ 260913 h 403597"/>
                      <a:gd name="connsiteX52" fmla="*/ 125647 w 409497"/>
                      <a:gd name="connsiteY52" fmla="*/ 261579 h 403597"/>
                      <a:gd name="connsiteX53" fmla="*/ 144697 w 409497"/>
                      <a:gd name="connsiteY53" fmla="*/ 281296 h 403597"/>
                      <a:gd name="connsiteX54" fmla="*/ 151650 w 409497"/>
                      <a:gd name="connsiteY54" fmla="*/ 284154 h 403597"/>
                      <a:gd name="connsiteX55" fmla="*/ 161137 w 409497"/>
                      <a:gd name="connsiteY55" fmla="*/ 274591 h 403597"/>
                      <a:gd name="connsiteX56" fmla="*/ 158508 w 409497"/>
                      <a:gd name="connsiteY56" fmla="*/ 268056 h 403597"/>
                      <a:gd name="connsiteX57" fmla="*/ 138887 w 409497"/>
                      <a:gd name="connsiteY57" fmla="*/ 247673 h 403597"/>
                      <a:gd name="connsiteX58" fmla="*/ 129362 w 409497"/>
                      <a:gd name="connsiteY58" fmla="*/ 219574 h 403597"/>
                      <a:gd name="connsiteX59" fmla="*/ 153365 w 409497"/>
                      <a:gd name="connsiteY59" fmla="*/ 193761 h 403597"/>
                      <a:gd name="connsiteX60" fmla="*/ 174987 w 409497"/>
                      <a:gd name="connsiteY60" fmla="*/ 187380 h 403597"/>
                      <a:gd name="connsiteX61" fmla="*/ 187369 w 409497"/>
                      <a:gd name="connsiteY61" fmla="*/ 227289 h 403597"/>
                      <a:gd name="connsiteX62" fmla="*/ 192227 w 409497"/>
                      <a:gd name="connsiteY62" fmla="*/ 239862 h 403597"/>
                      <a:gd name="connsiteX63" fmla="*/ 204800 w 409497"/>
                      <a:gd name="connsiteY63" fmla="*/ 235005 h 403597"/>
                      <a:gd name="connsiteX64" fmla="*/ 203466 w 409497"/>
                      <a:gd name="connsiteY64" fmla="*/ 192999 h 403597"/>
                      <a:gd name="connsiteX65" fmla="*/ 219564 w 409497"/>
                      <a:gd name="connsiteY65" fmla="*/ 181760 h 403597"/>
                      <a:gd name="connsiteX66" fmla="*/ 249377 w 409497"/>
                      <a:gd name="connsiteY66" fmla="*/ 192999 h 403597"/>
                      <a:gd name="connsiteX67" fmla="*/ 263760 w 409497"/>
                      <a:gd name="connsiteY67" fmla="*/ 234719 h 403597"/>
                      <a:gd name="connsiteX68" fmla="*/ 306432 w 409497"/>
                      <a:gd name="connsiteY68" fmla="*/ 246339 h 403597"/>
                      <a:gd name="connsiteX69" fmla="*/ 312147 w 409497"/>
                      <a:gd name="connsiteY69" fmla="*/ 246339 h 403597"/>
                      <a:gd name="connsiteX70" fmla="*/ 323767 w 409497"/>
                      <a:gd name="connsiteY70" fmla="*/ 257293 h 403597"/>
                      <a:gd name="connsiteX71" fmla="*/ 333292 w 409497"/>
                      <a:gd name="connsiteY71" fmla="*/ 264437 h 403597"/>
                      <a:gd name="connsiteX72" fmla="*/ 335673 w 409497"/>
                      <a:gd name="connsiteY72" fmla="*/ 264437 h 403597"/>
                      <a:gd name="connsiteX73" fmla="*/ 342531 w 409497"/>
                      <a:gd name="connsiteY73" fmla="*/ 252912 h 403597"/>
                      <a:gd name="connsiteX74" fmla="*/ 312432 w 409497"/>
                      <a:gd name="connsiteY74" fmla="*/ 227575 h 403597"/>
                      <a:gd name="connsiteX75" fmla="*/ 305955 w 409497"/>
                      <a:gd name="connsiteY75" fmla="*/ 227575 h 403597"/>
                      <a:gd name="connsiteX76" fmla="*/ 291382 w 409497"/>
                      <a:gd name="connsiteY76" fmla="*/ 227575 h 403597"/>
                      <a:gd name="connsiteX77" fmla="*/ 320624 w 409497"/>
                      <a:gd name="connsiteY77" fmla="*/ 214716 h 403597"/>
                      <a:gd name="connsiteX78" fmla="*/ 331244 w 409497"/>
                      <a:gd name="connsiteY78" fmla="*/ 206287 h 403597"/>
                      <a:gd name="connsiteX79" fmla="*/ 322815 w 409497"/>
                      <a:gd name="connsiteY79" fmla="*/ 195666 h 403597"/>
                      <a:gd name="connsiteX80" fmla="*/ 274713 w 409497"/>
                      <a:gd name="connsiteY80" fmla="*/ 218145 h 403597"/>
                      <a:gd name="connsiteX81" fmla="*/ 268713 w 409497"/>
                      <a:gd name="connsiteY81" fmla="*/ 191190 h 403597"/>
                      <a:gd name="connsiteX82" fmla="*/ 302050 w 409497"/>
                      <a:gd name="connsiteY82" fmla="*/ 165948 h 403597"/>
                      <a:gd name="connsiteX83" fmla="*/ 299478 w 409497"/>
                      <a:gd name="connsiteY83" fmla="*/ 152804 h 403597"/>
                      <a:gd name="connsiteX84" fmla="*/ 286248 w 409497"/>
                      <a:gd name="connsiteY84" fmla="*/ 155357 h 403597"/>
                      <a:gd name="connsiteX85" fmla="*/ 286239 w 409497"/>
                      <a:gd name="connsiteY85" fmla="*/ 155376 h 403597"/>
                      <a:gd name="connsiteX86" fmla="*/ 257664 w 409497"/>
                      <a:gd name="connsiteY86" fmla="*/ 174426 h 403597"/>
                      <a:gd name="connsiteX87" fmla="*/ 228327 w 409497"/>
                      <a:gd name="connsiteY87" fmla="*/ 164901 h 403597"/>
                      <a:gd name="connsiteX88" fmla="*/ 230041 w 409497"/>
                      <a:gd name="connsiteY88" fmla="*/ 143088 h 403597"/>
                      <a:gd name="connsiteX89" fmla="*/ 219373 w 409497"/>
                      <a:gd name="connsiteY89" fmla="*/ 134706 h 403597"/>
                      <a:gd name="connsiteX90" fmla="*/ 210991 w 409497"/>
                      <a:gd name="connsiteY90" fmla="*/ 145374 h 403597"/>
                      <a:gd name="connsiteX91" fmla="*/ 191941 w 409497"/>
                      <a:gd name="connsiteY91" fmla="*/ 177378 h 403597"/>
                      <a:gd name="connsiteX92" fmla="*/ 187464 w 409497"/>
                      <a:gd name="connsiteY92" fmla="*/ 173473 h 403597"/>
                      <a:gd name="connsiteX93" fmla="*/ 162509 w 409497"/>
                      <a:gd name="connsiteY93" fmla="*/ 122800 h 403597"/>
                      <a:gd name="connsiteX94" fmla="*/ 149602 w 409497"/>
                      <a:gd name="connsiteY94" fmla="*/ 126848 h 403597"/>
                      <a:gd name="connsiteX95" fmla="*/ 153651 w 409497"/>
                      <a:gd name="connsiteY95" fmla="*/ 139755 h 403597"/>
                      <a:gd name="connsiteX96" fmla="*/ 168605 w 409497"/>
                      <a:gd name="connsiteY96" fmla="*/ 170330 h 403597"/>
                      <a:gd name="connsiteX97" fmla="*/ 150317 w 409497"/>
                      <a:gd name="connsiteY97" fmla="*/ 175283 h 403597"/>
                      <a:gd name="connsiteX98" fmla="*/ 80213 w 409497"/>
                      <a:gd name="connsiteY98" fmla="*/ 129277 h 403597"/>
                      <a:gd name="connsiteX99" fmla="*/ 85642 w 409497"/>
                      <a:gd name="connsiteY99" fmla="*/ 141564 h 403597"/>
                      <a:gd name="connsiteX100" fmla="*/ 89071 w 409497"/>
                      <a:gd name="connsiteY100" fmla="*/ 142136 h 403597"/>
                      <a:gd name="connsiteX101" fmla="*/ 98025 w 409497"/>
                      <a:gd name="connsiteY101" fmla="*/ 136040 h 403597"/>
                      <a:gd name="connsiteX102" fmla="*/ 126600 w 409497"/>
                      <a:gd name="connsiteY102" fmla="*/ 61364 h 403597"/>
                      <a:gd name="connsiteX103" fmla="*/ 80499 w 409497"/>
                      <a:gd name="connsiteY103" fmla="*/ 61364 h 403597"/>
                      <a:gd name="connsiteX104" fmla="*/ 104025 w 409497"/>
                      <a:gd name="connsiteY104" fmla="*/ 13739 h 403597"/>
                      <a:gd name="connsiteX105" fmla="*/ 99672 w 409497"/>
                      <a:gd name="connsiteY105" fmla="*/ 994 h 403597"/>
                      <a:gd name="connsiteX106" fmla="*/ 99644 w 409497"/>
                      <a:gd name="connsiteY106" fmla="*/ 975 h 403597"/>
                      <a:gd name="connsiteX107" fmla="*/ 86899 w 409497"/>
                      <a:gd name="connsiteY107" fmla="*/ 5328 h 403597"/>
                      <a:gd name="connsiteX108" fmla="*/ 86880 w 409497"/>
                      <a:gd name="connsiteY108" fmla="*/ 5357 h 403597"/>
                      <a:gd name="connsiteX109" fmla="*/ 50019 w 409497"/>
                      <a:gd name="connsiteY109" fmla="*/ 80890 h 403597"/>
                      <a:gd name="connsiteX110" fmla="*/ 98882 w 409497"/>
                      <a:gd name="connsiteY110" fmla="*/ 80890 h 403597"/>
                      <a:gd name="connsiteX111" fmla="*/ 80213 w 409497"/>
                      <a:gd name="connsiteY111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264141 w 409497"/>
                      <a:gd name="connsiteY30" fmla="*/ 101083 h 403597"/>
                      <a:gd name="connsiteX31" fmla="*/ 258997 w 409497"/>
                      <a:gd name="connsiteY31" fmla="*/ 102035 h 403597"/>
                      <a:gd name="connsiteX32" fmla="*/ 255378 w 409497"/>
                      <a:gd name="connsiteY32" fmla="*/ 98226 h 403597"/>
                      <a:gd name="connsiteX33" fmla="*/ 159366 w 409497"/>
                      <a:gd name="connsiteY33" fmla="*/ 93368 h 403597"/>
                      <a:gd name="connsiteX34" fmla="*/ 265855 w 409497"/>
                      <a:gd name="connsiteY34" fmla="*/ 81652 h 403597"/>
                      <a:gd name="connsiteX35" fmla="*/ 326434 w 409497"/>
                      <a:gd name="connsiteY35" fmla="*/ 95559 h 403597"/>
                      <a:gd name="connsiteX36" fmla="*/ 357105 w 409497"/>
                      <a:gd name="connsiteY36" fmla="*/ 146327 h 403597"/>
                      <a:gd name="connsiteX37" fmla="*/ 408444 w 409497"/>
                      <a:gd name="connsiteY37" fmla="*/ 239291 h 403597"/>
                      <a:gd name="connsiteX38" fmla="*/ 150317 w 409497"/>
                      <a:gd name="connsiteY38" fmla="*/ 175283 h 403597"/>
                      <a:gd name="connsiteX39" fmla="*/ 119075 w 409497"/>
                      <a:gd name="connsiteY39" fmla="*/ 194333 h 403597"/>
                      <a:gd name="connsiteX40" fmla="*/ 86499 w 409497"/>
                      <a:gd name="connsiteY40" fmla="*/ 176902 h 403597"/>
                      <a:gd name="connsiteX41" fmla="*/ 75165 w 409497"/>
                      <a:gd name="connsiteY41" fmla="*/ 169187 h 403597"/>
                      <a:gd name="connsiteX42" fmla="*/ 67449 w 409497"/>
                      <a:gd name="connsiteY42" fmla="*/ 180522 h 403597"/>
                      <a:gd name="connsiteX43" fmla="*/ 110788 w 409497"/>
                      <a:gd name="connsiteY43" fmla="*/ 212716 h 403597"/>
                      <a:gd name="connsiteX44" fmla="*/ 110026 w 409497"/>
                      <a:gd name="connsiteY44" fmla="*/ 218812 h 403597"/>
                      <a:gd name="connsiteX45" fmla="*/ 112884 w 409497"/>
                      <a:gd name="connsiteY45" fmla="*/ 239100 h 403597"/>
                      <a:gd name="connsiteX46" fmla="*/ 84309 w 409497"/>
                      <a:gd name="connsiteY46" fmla="*/ 246530 h 403597"/>
                      <a:gd name="connsiteX47" fmla="*/ 80975 w 409497"/>
                      <a:gd name="connsiteY47" fmla="*/ 259579 h 403597"/>
                      <a:gd name="connsiteX48" fmla="*/ 89071 w 409497"/>
                      <a:gd name="connsiteY48" fmla="*/ 264246 h 403597"/>
                      <a:gd name="connsiteX49" fmla="*/ 93738 w 409497"/>
                      <a:gd name="connsiteY49" fmla="*/ 263103 h 403597"/>
                      <a:gd name="connsiteX50" fmla="*/ 123742 w 409497"/>
                      <a:gd name="connsiteY50" fmla="*/ 260913 h 403597"/>
                      <a:gd name="connsiteX51" fmla="*/ 125647 w 409497"/>
                      <a:gd name="connsiteY51" fmla="*/ 261579 h 403597"/>
                      <a:gd name="connsiteX52" fmla="*/ 144697 w 409497"/>
                      <a:gd name="connsiteY52" fmla="*/ 281296 h 403597"/>
                      <a:gd name="connsiteX53" fmla="*/ 151650 w 409497"/>
                      <a:gd name="connsiteY53" fmla="*/ 284154 h 403597"/>
                      <a:gd name="connsiteX54" fmla="*/ 161137 w 409497"/>
                      <a:gd name="connsiteY54" fmla="*/ 274591 h 403597"/>
                      <a:gd name="connsiteX55" fmla="*/ 158508 w 409497"/>
                      <a:gd name="connsiteY55" fmla="*/ 268056 h 403597"/>
                      <a:gd name="connsiteX56" fmla="*/ 138887 w 409497"/>
                      <a:gd name="connsiteY56" fmla="*/ 247673 h 403597"/>
                      <a:gd name="connsiteX57" fmla="*/ 129362 w 409497"/>
                      <a:gd name="connsiteY57" fmla="*/ 219574 h 403597"/>
                      <a:gd name="connsiteX58" fmla="*/ 153365 w 409497"/>
                      <a:gd name="connsiteY58" fmla="*/ 193761 h 403597"/>
                      <a:gd name="connsiteX59" fmla="*/ 174987 w 409497"/>
                      <a:gd name="connsiteY59" fmla="*/ 187380 h 403597"/>
                      <a:gd name="connsiteX60" fmla="*/ 187369 w 409497"/>
                      <a:gd name="connsiteY60" fmla="*/ 227289 h 403597"/>
                      <a:gd name="connsiteX61" fmla="*/ 192227 w 409497"/>
                      <a:gd name="connsiteY61" fmla="*/ 239862 h 403597"/>
                      <a:gd name="connsiteX62" fmla="*/ 204800 w 409497"/>
                      <a:gd name="connsiteY62" fmla="*/ 235005 h 403597"/>
                      <a:gd name="connsiteX63" fmla="*/ 203466 w 409497"/>
                      <a:gd name="connsiteY63" fmla="*/ 192999 h 403597"/>
                      <a:gd name="connsiteX64" fmla="*/ 219564 w 409497"/>
                      <a:gd name="connsiteY64" fmla="*/ 181760 h 403597"/>
                      <a:gd name="connsiteX65" fmla="*/ 249377 w 409497"/>
                      <a:gd name="connsiteY65" fmla="*/ 192999 h 403597"/>
                      <a:gd name="connsiteX66" fmla="*/ 263760 w 409497"/>
                      <a:gd name="connsiteY66" fmla="*/ 234719 h 403597"/>
                      <a:gd name="connsiteX67" fmla="*/ 306432 w 409497"/>
                      <a:gd name="connsiteY67" fmla="*/ 246339 h 403597"/>
                      <a:gd name="connsiteX68" fmla="*/ 312147 w 409497"/>
                      <a:gd name="connsiteY68" fmla="*/ 246339 h 403597"/>
                      <a:gd name="connsiteX69" fmla="*/ 323767 w 409497"/>
                      <a:gd name="connsiteY69" fmla="*/ 257293 h 403597"/>
                      <a:gd name="connsiteX70" fmla="*/ 333292 w 409497"/>
                      <a:gd name="connsiteY70" fmla="*/ 264437 h 403597"/>
                      <a:gd name="connsiteX71" fmla="*/ 335673 w 409497"/>
                      <a:gd name="connsiteY71" fmla="*/ 264437 h 403597"/>
                      <a:gd name="connsiteX72" fmla="*/ 342531 w 409497"/>
                      <a:gd name="connsiteY72" fmla="*/ 252912 h 403597"/>
                      <a:gd name="connsiteX73" fmla="*/ 312432 w 409497"/>
                      <a:gd name="connsiteY73" fmla="*/ 227575 h 403597"/>
                      <a:gd name="connsiteX74" fmla="*/ 305955 w 409497"/>
                      <a:gd name="connsiteY74" fmla="*/ 227575 h 403597"/>
                      <a:gd name="connsiteX75" fmla="*/ 291382 w 409497"/>
                      <a:gd name="connsiteY75" fmla="*/ 227575 h 403597"/>
                      <a:gd name="connsiteX76" fmla="*/ 320624 w 409497"/>
                      <a:gd name="connsiteY76" fmla="*/ 214716 h 403597"/>
                      <a:gd name="connsiteX77" fmla="*/ 331244 w 409497"/>
                      <a:gd name="connsiteY77" fmla="*/ 206287 h 403597"/>
                      <a:gd name="connsiteX78" fmla="*/ 322815 w 409497"/>
                      <a:gd name="connsiteY78" fmla="*/ 195666 h 403597"/>
                      <a:gd name="connsiteX79" fmla="*/ 274713 w 409497"/>
                      <a:gd name="connsiteY79" fmla="*/ 218145 h 403597"/>
                      <a:gd name="connsiteX80" fmla="*/ 268713 w 409497"/>
                      <a:gd name="connsiteY80" fmla="*/ 191190 h 403597"/>
                      <a:gd name="connsiteX81" fmla="*/ 302050 w 409497"/>
                      <a:gd name="connsiteY81" fmla="*/ 165948 h 403597"/>
                      <a:gd name="connsiteX82" fmla="*/ 299478 w 409497"/>
                      <a:gd name="connsiteY82" fmla="*/ 152804 h 403597"/>
                      <a:gd name="connsiteX83" fmla="*/ 286248 w 409497"/>
                      <a:gd name="connsiteY83" fmla="*/ 155357 h 403597"/>
                      <a:gd name="connsiteX84" fmla="*/ 286239 w 409497"/>
                      <a:gd name="connsiteY84" fmla="*/ 155376 h 403597"/>
                      <a:gd name="connsiteX85" fmla="*/ 257664 w 409497"/>
                      <a:gd name="connsiteY85" fmla="*/ 174426 h 403597"/>
                      <a:gd name="connsiteX86" fmla="*/ 228327 w 409497"/>
                      <a:gd name="connsiteY86" fmla="*/ 164901 h 403597"/>
                      <a:gd name="connsiteX87" fmla="*/ 230041 w 409497"/>
                      <a:gd name="connsiteY87" fmla="*/ 143088 h 403597"/>
                      <a:gd name="connsiteX88" fmla="*/ 219373 w 409497"/>
                      <a:gd name="connsiteY88" fmla="*/ 134706 h 403597"/>
                      <a:gd name="connsiteX89" fmla="*/ 210991 w 409497"/>
                      <a:gd name="connsiteY89" fmla="*/ 145374 h 403597"/>
                      <a:gd name="connsiteX90" fmla="*/ 191941 w 409497"/>
                      <a:gd name="connsiteY90" fmla="*/ 177378 h 403597"/>
                      <a:gd name="connsiteX91" fmla="*/ 187464 w 409497"/>
                      <a:gd name="connsiteY91" fmla="*/ 173473 h 403597"/>
                      <a:gd name="connsiteX92" fmla="*/ 162509 w 409497"/>
                      <a:gd name="connsiteY92" fmla="*/ 122800 h 403597"/>
                      <a:gd name="connsiteX93" fmla="*/ 149602 w 409497"/>
                      <a:gd name="connsiteY93" fmla="*/ 126848 h 403597"/>
                      <a:gd name="connsiteX94" fmla="*/ 153651 w 409497"/>
                      <a:gd name="connsiteY94" fmla="*/ 139755 h 403597"/>
                      <a:gd name="connsiteX95" fmla="*/ 168605 w 409497"/>
                      <a:gd name="connsiteY95" fmla="*/ 170330 h 403597"/>
                      <a:gd name="connsiteX96" fmla="*/ 150317 w 409497"/>
                      <a:gd name="connsiteY96" fmla="*/ 175283 h 403597"/>
                      <a:gd name="connsiteX97" fmla="*/ 80213 w 409497"/>
                      <a:gd name="connsiteY97" fmla="*/ 129277 h 403597"/>
                      <a:gd name="connsiteX98" fmla="*/ 85642 w 409497"/>
                      <a:gd name="connsiteY98" fmla="*/ 141564 h 403597"/>
                      <a:gd name="connsiteX99" fmla="*/ 89071 w 409497"/>
                      <a:gd name="connsiteY99" fmla="*/ 142136 h 403597"/>
                      <a:gd name="connsiteX100" fmla="*/ 98025 w 409497"/>
                      <a:gd name="connsiteY100" fmla="*/ 136040 h 403597"/>
                      <a:gd name="connsiteX101" fmla="*/ 126600 w 409497"/>
                      <a:gd name="connsiteY101" fmla="*/ 61364 h 403597"/>
                      <a:gd name="connsiteX102" fmla="*/ 80499 w 409497"/>
                      <a:gd name="connsiteY102" fmla="*/ 61364 h 403597"/>
                      <a:gd name="connsiteX103" fmla="*/ 104025 w 409497"/>
                      <a:gd name="connsiteY103" fmla="*/ 13739 h 403597"/>
                      <a:gd name="connsiteX104" fmla="*/ 99672 w 409497"/>
                      <a:gd name="connsiteY104" fmla="*/ 994 h 403597"/>
                      <a:gd name="connsiteX105" fmla="*/ 99644 w 409497"/>
                      <a:gd name="connsiteY105" fmla="*/ 975 h 403597"/>
                      <a:gd name="connsiteX106" fmla="*/ 86899 w 409497"/>
                      <a:gd name="connsiteY106" fmla="*/ 5328 h 403597"/>
                      <a:gd name="connsiteX107" fmla="*/ 86880 w 409497"/>
                      <a:gd name="connsiteY107" fmla="*/ 5357 h 403597"/>
                      <a:gd name="connsiteX108" fmla="*/ 50019 w 409497"/>
                      <a:gd name="connsiteY108" fmla="*/ 80890 h 403597"/>
                      <a:gd name="connsiteX109" fmla="*/ 98882 w 409497"/>
                      <a:gd name="connsiteY109" fmla="*/ 80890 h 403597"/>
                      <a:gd name="connsiteX110" fmla="*/ 80213 w 409497"/>
                      <a:gd name="connsiteY110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264141 w 409497"/>
                      <a:gd name="connsiteY30" fmla="*/ 101083 h 403597"/>
                      <a:gd name="connsiteX31" fmla="*/ 258997 w 409497"/>
                      <a:gd name="connsiteY31" fmla="*/ 102035 h 403597"/>
                      <a:gd name="connsiteX32" fmla="*/ 255378 w 409497"/>
                      <a:gd name="connsiteY32" fmla="*/ 98226 h 403597"/>
                      <a:gd name="connsiteX33" fmla="*/ 265855 w 409497"/>
                      <a:gd name="connsiteY33" fmla="*/ 81652 h 403597"/>
                      <a:gd name="connsiteX34" fmla="*/ 326434 w 409497"/>
                      <a:gd name="connsiteY34" fmla="*/ 95559 h 403597"/>
                      <a:gd name="connsiteX35" fmla="*/ 357105 w 409497"/>
                      <a:gd name="connsiteY35" fmla="*/ 146327 h 403597"/>
                      <a:gd name="connsiteX36" fmla="*/ 408444 w 409497"/>
                      <a:gd name="connsiteY36" fmla="*/ 239291 h 403597"/>
                      <a:gd name="connsiteX37" fmla="*/ 150317 w 409497"/>
                      <a:gd name="connsiteY37" fmla="*/ 175283 h 403597"/>
                      <a:gd name="connsiteX38" fmla="*/ 119075 w 409497"/>
                      <a:gd name="connsiteY38" fmla="*/ 194333 h 403597"/>
                      <a:gd name="connsiteX39" fmla="*/ 86499 w 409497"/>
                      <a:gd name="connsiteY39" fmla="*/ 176902 h 403597"/>
                      <a:gd name="connsiteX40" fmla="*/ 75165 w 409497"/>
                      <a:gd name="connsiteY40" fmla="*/ 169187 h 403597"/>
                      <a:gd name="connsiteX41" fmla="*/ 67449 w 409497"/>
                      <a:gd name="connsiteY41" fmla="*/ 180522 h 403597"/>
                      <a:gd name="connsiteX42" fmla="*/ 110788 w 409497"/>
                      <a:gd name="connsiteY42" fmla="*/ 212716 h 403597"/>
                      <a:gd name="connsiteX43" fmla="*/ 110026 w 409497"/>
                      <a:gd name="connsiteY43" fmla="*/ 218812 h 403597"/>
                      <a:gd name="connsiteX44" fmla="*/ 112884 w 409497"/>
                      <a:gd name="connsiteY44" fmla="*/ 239100 h 403597"/>
                      <a:gd name="connsiteX45" fmla="*/ 84309 w 409497"/>
                      <a:gd name="connsiteY45" fmla="*/ 246530 h 403597"/>
                      <a:gd name="connsiteX46" fmla="*/ 80975 w 409497"/>
                      <a:gd name="connsiteY46" fmla="*/ 259579 h 403597"/>
                      <a:gd name="connsiteX47" fmla="*/ 89071 w 409497"/>
                      <a:gd name="connsiteY47" fmla="*/ 264246 h 403597"/>
                      <a:gd name="connsiteX48" fmla="*/ 93738 w 409497"/>
                      <a:gd name="connsiteY48" fmla="*/ 263103 h 403597"/>
                      <a:gd name="connsiteX49" fmla="*/ 123742 w 409497"/>
                      <a:gd name="connsiteY49" fmla="*/ 260913 h 403597"/>
                      <a:gd name="connsiteX50" fmla="*/ 125647 w 409497"/>
                      <a:gd name="connsiteY50" fmla="*/ 261579 h 403597"/>
                      <a:gd name="connsiteX51" fmla="*/ 144697 w 409497"/>
                      <a:gd name="connsiteY51" fmla="*/ 281296 h 403597"/>
                      <a:gd name="connsiteX52" fmla="*/ 151650 w 409497"/>
                      <a:gd name="connsiteY52" fmla="*/ 284154 h 403597"/>
                      <a:gd name="connsiteX53" fmla="*/ 161137 w 409497"/>
                      <a:gd name="connsiteY53" fmla="*/ 274591 h 403597"/>
                      <a:gd name="connsiteX54" fmla="*/ 158508 w 409497"/>
                      <a:gd name="connsiteY54" fmla="*/ 268056 h 403597"/>
                      <a:gd name="connsiteX55" fmla="*/ 138887 w 409497"/>
                      <a:gd name="connsiteY55" fmla="*/ 247673 h 403597"/>
                      <a:gd name="connsiteX56" fmla="*/ 129362 w 409497"/>
                      <a:gd name="connsiteY56" fmla="*/ 219574 h 403597"/>
                      <a:gd name="connsiteX57" fmla="*/ 153365 w 409497"/>
                      <a:gd name="connsiteY57" fmla="*/ 193761 h 403597"/>
                      <a:gd name="connsiteX58" fmla="*/ 174987 w 409497"/>
                      <a:gd name="connsiteY58" fmla="*/ 187380 h 403597"/>
                      <a:gd name="connsiteX59" fmla="*/ 187369 w 409497"/>
                      <a:gd name="connsiteY59" fmla="*/ 227289 h 403597"/>
                      <a:gd name="connsiteX60" fmla="*/ 192227 w 409497"/>
                      <a:gd name="connsiteY60" fmla="*/ 239862 h 403597"/>
                      <a:gd name="connsiteX61" fmla="*/ 204800 w 409497"/>
                      <a:gd name="connsiteY61" fmla="*/ 235005 h 403597"/>
                      <a:gd name="connsiteX62" fmla="*/ 203466 w 409497"/>
                      <a:gd name="connsiteY62" fmla="*/ 192999 h 403597"/>
                      <a:gd name="connsiteX63" fmla="*/ 219564 w 409497"/>
                      <a:gd name="connsiteY63" fmla="*/ 181760 h 403597"/>
                      <a:gd name="connsiteX64" fmla="*/ 249377 w 409497"/>
                      <a:gd name="connsiteY64" fmla="*/ 192999 h 403597"/>
                      <a:gd name="connsiteX65" fmla="*/ 263760 w 409497"/>
                      <a:gd name="connsiteY65" fmla="*/ 234719 h 403597"/>
                      <a:gd name="connsiteX66" fmla="*/ 306432 w 409497"/>
                      <a:gd name="connsiteY66" fmla="*/ 246339 h 403597"/>
                      <a:gd name="connsiteX67" fmla="*/ 312147 w 409497"/>
                      <a:gd name="connsiteY67" fmla="*/ 246339 h 403597"/>
                      <a:gd name="connsiteX68" fmla="*/ 323767 w 409497"/>
                      <a:gd name="connsiteY68" fmla="*/ 257293 h 403597"/>
                      <a:gd name="connsiteX69" fmla="*/ 333292 w 409497"/>
                      <a:gd name="connsiteY69" fmla="*/ 264437 h 403597"/>
                      <a:gd name="connsiteX70" fmla="*/ 335673 w 409497"/>
                      <a:gd name="connsiteY70" fmla="*/ 264437 h 403597"/>
                      <a:gd name="connsiteX71" fmla="*/ 342531 w 409497"/>
                      <a:gd name="connsiteY71" fmla="*/ 252912 h 403597"/>
                      <a:gd name="connsiteX72" fmla="*/ 312432 w 409497"/>
                      <a:gd name="connsiteY72" fmla="*/ 227575 h 403597"/>
                      <a:gd name="connsiteX73" fmla="*/ 305955 w 409497"/>
                      <a:gd name="connsiteY73" fmla="*/ 227575 h 403597"/>
                      <a:gd name="connsiteX74" fmla="*/ 291382 w 409497"/>
                      <a:gd name="connsiteY74" fmla="*/ 227575 h 403597"/>
                      <a:gd name="connsiteX75" fmla="*/ 320624 w 409497"/>
                      <a:gd name="connsiteY75" fmla="*/ 214716 h 403597"/>
                      <a:gd name="connsiteX76" fmla="*/ 331244 w 409497"/>
                      <a:gd name="connsiteY76" fmla="*/ 206287 h 403597"/>
                      <a:gd name="connsiteX77" fmla="*/ 322815 w 409497"/>
                      <a:gd name="connsiteY77" fmla="*/ 195666 h 403597"/>
                      <a:gd name="connsiteX78" fmla="*/ 274713 w 409497"/>
                      <a:gd name="connsiteY78" fmla="*/ 218145 h 403597"/>
                      <a:gd name="connsiteX79" fmla="*/ 268713 w 409497"/>
                      <a:gd name="connsiteY79" fmla="*/ 191190 h 403597"/>
                      <a:gd name="connsiteX80" fmla="*/ 302050 w 409497"/>
                      <a:gd name="connsiteY80" fmla="*/ 165948 h 403597"/>
                      <a:gd name="connsiteX81" fmla="*/ 299478 w 409497"/>
                      <a:gd name="connsiteY81" fmla="*/ 152804 h 403597"/>
                      <a:gd name="connsiteX82" fmla="*/ 286248 w 409497"/>
                      <a:gd name="connsiteY82" fmla="*/ 155357 h 403597"/>
                      <a:gd name="connsiteX83" fmla="*/ 286239 w 409497"/>
                      <a:gd name="connsiteY83" fmla="*/ 155376 h 403597"/>
                      <a:gd name="connsiteX84" fmla="*/ 257664 w 409497"/>
                      <a:gd name="connsiteY84" fmla="*/ 174426 h 403597"/>
                      <a:gd name="connsiteX85" fmla="*/ 228327 w 409497"/>
                      <a:gd name="connsiteY85" fmla="*/ 164901 h 403597"/>
                      <a:gd name="connsiteX86" fmla="*/ 230041 w 409497"/>
                      <a:gd name="connsiteY86" fmla="*/ 143088 h 403597"/>
                      <a:gd name="connsiteX87" fmla="*/ 219373 w 409497"/>
                      <a:gd name="connsiteY87" fmla="*/ 134706 h 403597"/>
                      <a:gd name="connsiteX88" fmla="*/ 210991 w 409497"/>
                      <a:gd name="connsiteY88" fmla="*/ 145374 h 403597"/>
                      <a:gd name="connsiteX89" fmla="*/ 191941 w 409497"/>
                      <a:gd name="connsiteY89" fmla="*/ 177378 h 403597"/>
                      <a:gd name="connsiteX90" fmla="*/ 187464 w 409497"/>
                      <a:gd name="connsiteY90" fmla="*/ 173473 h 403597"/>
                      <a:gd name="connsiteX91" fmla="*/ 162509 w 409497"/>
                      <a:gd name="connsiteY91" fmla="*/ 122800 h 403597"/>
                      <a:gd name="connsiteX92" fmla="*/ 149602 w 409497"/>
                      <a:gd name="connsiteY92" fmla="*/ 126848 h 403597"/>
                      <a:gd name="connsiteX93" fmla="*/ 153651 w 409497"/>
                      <a:gd name="connsiteY93" fmla="*/ 139755 h 403597"/>
                      <a:gd name="connsiteX94" fmla="*/ 168605 w 409497"/>
                      <a:gd name="connsiteY94" fmla="*/ 170330 h 403597"/>
                      <a:gd name="connsiteX95" fmla="*/ 150317 w 409497"/>
                      <a:gd name="connsiteY95" fmla="*/ 175283 h 403597"/>
                      <a:gd name="connsiteX96" fmla="*/ 80213 w 409497"/>
                      <a:gd name="connsiteY96" fmla="*/ 129277 h 403597"/>
                      <a:gd name="connsiteX97" fmla="*/ 85642 w 409497"/>
                      <a:gd name="connsiteY97" fmla="*/ 141564 h 403597"/>
                      <a:gd name="connsiteX98" fmla="*/ 89071 w 409497"/>
                      <a:gd name="connsiteY98" fmla="*/ 142136 h 403597"/>
                      <a:gd name="connsiteX99" fmla="*/ 98025 w 409497"/>
                      <a:gd name="connsiteY99" fmla="*/ 136040 h 403597"/>
                      <a:gd name="connsiteX100" fmla="*/ 126600 w 409497"/>
                      <a:gd name="connsiteY100" fmla="*/ 61364 h 403597"/>
                      <a:gd name="connsiteX101" fmla="*/ 80499 w 409497"/>
                      <a:gd name="connsiteY101" fmla="*/ 61364 h 403597"/>
                      <a:gd name="connsiteX102" fmla="*/ 104025 w 409497"/>
                      <a:gd name="connsiteY102" fmla="*/ 13739 h 403597"/>
                      <a:gd name="connsiteX103" fmla="*/ 99672 w 409497"/>
                      <a:gd name="connsiteY103" fmla="*/ 994 h 403597"/>
                      <a:gd name="connsiteX104" fmla="*/ 99644 w 409497"/>
                      <a:gd name="connsiteY104" fmla="*/ 975 h 403597"/>
                      <a:gd name="connsiteX105" fmla="*/ 86899 w 409497"/>
                      <a:gd name="connsiteY105" fmla="*/ 5328 h 403597"/>
                      <a:gd name="connsiteX106" fmla="*/ 86880 w 409497"/>
                      <a:gd name="connsiteY106" fmla="*/ 5357 h 403597"/>
                      <a:gd name="connsiteX107" fmla="*/ 50019 w 409497"/>
                      <a:gd name="connsiteY107" fmla="*/ 80890 h 403597"/>
                      <a:gd name="connsiteX108" fmla="*/ 98882 w 409497"/>
                      <a:gd name="connsiteY108" fmla="*/ 80890 h 403597"/>
                      <a:gd name="connsiteX109" fmla="*/ 80213 w 409497"/>
                      <a:gd name="connsiteY109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264141 w 409497"/>
                      <a:gd name="connsiteY30" fmla="*/ 101083 h 403597"/>
                      <a:gd name="connsiteX31" fmla="*/ 258997 w 409497"/>
                      <a:gd name="connsiteY31" fmla="*/ 102035 h 403597"/>
                      <a:gd name="connsiteX32" fmla="*/ 265855 w 409497"/>
                      <a:gd name="connsiteY32" fmla="*/ 81652 h 403597"/>
                      <a:gd name="connsiteX33" fmla="*/ 326434 w 409497"/>
                      <a:gd name="connsiteY33" fmla="*/ 95559 h 403597"/>
                      <a:gd name="connsiteX34" fmla="*/ 357105 w 409497"/>
                      <a:gd name="connsiteY34" fmla="*/ 146327 h 403597"/>
                      <a:gd name="connsiteX35" fmla="*/ 408444 w 409497"/>
                      <a:gd name="connsiteY35" fmla="*/ 239291 h 403597"/>
                      <a:gd name="connsiteX36" fmla="*/ 150317 w 409497"/>
                      <a:gd name="connsiteY36" fmla="*/ 175283 h 403597"/>
                      <a:gd name="connsiteX37" fmla="*/ 119075 w 409497"/>
                      <a:gd name="connsiteY37" fmla="*/ 194333 h 403597"/>
                      <a:gd name="connsiteX38" fmla="*/ 86499 w 409497"/>
                      <a:gd name="connsiteY38" fmla="*/ 176902 h 403597"/>
                      <a:gd name="connsiteX39" fmla="*/ 75165 w 409497"/>
                      <a:gd name="connsiteY39" fmla="*/ 169187 h 403597"/>
                      <a:gd name="connsiteX40" fmla="*/ 67449 w 409497"/>
                      <a:gd name="connsiteY40" fmla="*/ 180522 h 403597"/>
                      <a:gd name="connsiteX41" fmla="*/ 110788 w 409497"/>
                      <a:gd name="connsiteY41" fmla="*/ 212716 h 403597"/>
                      <a:gd name="connsiteX42" fmla="*/ 110026 w 409497"/>
                      <a:gd name="connsiteY42" fmla="*/ 218812 h 403597"/>
                      <a:gd name="connsiteX43" fmla="*/ 112884 w 409497"/>
                      <a:gd name="connsiteY43" fmla="*/ 239100 h 403597"/>
                      <a:gd name="connsiteX44" fmla="*/ 84309 w 409497"/>
                      <a:gd name="connsiteY44" fmla="*/ 246530 h 403597"/>
                      <a:gd name="connsiteX45" fmla="*/ 80975 w 409497"/>
                      <a:gd name="connsiteY45" fmla="*/ 259579 h 403597"/>
                      <a:gd name="connsiteX46" fmla="*/ 89071 w 409497"/>
                      <a:gd name="connsiteY46" fmla="*/ 264246 h 403597"/>
                      <a:gd name="connsiteX47" fmla="*/ 93738 w 409497"/>
                      <a:gd name="connsiteY47" fmla="*/ 263103 h 403597"/>
                      <a:gd name="connsiteX48" fmla="*/ 123742 w 409497"/>
                      <a:gd name="connsiteY48" fmla="*/ 260913 h 403597"/>
                      <a:gd name="connsiteX49" fmla="*/ 125647 w 409497"/>
                      <a:gd name="connsiteY49" fmla="*/ 261579 h 403597"/>
                      <a:gd name="connsiteX50" fmla="*/ 144697 w 409497"/>
                      <a:gd name="connsiteY50" fmla="*/ 281296 h 403597"/>
                      <a:gd name="connsiteX51" fmla="*/ 151650 w 409497"/>
                      <a:gd name="connsiteY51" fmla="*/ 284154 h 403597"/>
                      <a:gd name="connsiteX52" fmla="*/ 161137 w 409497"/>
                      <a:gd name="connsiteY52" fmla="*/ 274591 h 403597"/>
                      <a:gd name="connsiteX53" fmla="*/ 158508 w 409497"/>
                      <a:gd name="connsiteY53" fmla="*/ 268056 h 403597"/>
                      <a:gd name="connsiteX54" fmla="*/ 138887 w 409497"/>
                      <a:gd name="connsiteY54" fmla="*/ 247673 h 403597"/>
                      <a:gd name="connsiteX55" fmla="*/ 129362 w 409497"/>
                      <a:gd name="connsiteY55" fmla="*/ 219574 h 403597"/>
                      <a:gd name="connsiteX56" fmla="*/ 153365 w 409497"/>
                      <a:gd name="connsiteY56" fmla="*/ 193761 h 403597"/>
                      <a:gd name="connsiteX57" fmla="*/ 174987 w 409497"/>
                      <a:gd name="connsiteY57" fmla="*/ 187380 h 403597"/>
                      <a:gd name="connsiteX58" fmla="*/ 187369 w 409497"/>
                      <a:gd name="connsiteY58" fmla="*/ 227289 h 403597"/>
                      <a:gd name="connsiteX59" fmla="*/ 192227 w 409497"/>
                      <a:gd name="connsiteY59" fmla="*/ 239862 h 403597"/>
                      <a:gd name="connsiteX60" fmla="*/ 204800 w 409497"/>
                      <a:gd name="connsiteY60" fmla="*/ 235005 h 403597"/>
                      <a:gd name="connsiteX61" fmla="*/ 203466 w 409497"/>
                      <a:gd name="connsiteY61" fmla="*/ 192999 h 403597"/>
                      <a:gd name="connsiteX62" fmla="*/ 219564 w 409497"/>
                      <a:gd name="connsiteY62" fmla="*/ 181760 h 403597"/>
                      <a:gd name="connsiteX63" fmla="*/ 249377 w 409497"/>
                      <a:gd name="connsiteY63" fmla="*/ 192999 h 403597"/>
                      <a:gd name="connsiteX64" fmla="*/ 263760 w 409497"/>
                      <a:gd name="connsiteY64" fmla="*/ 234719 h 403597"/>
                      <a:gd name="connsiteX65" fmla="*/ 306432 w 409497"/>
                      <a:gd name="connsiteY65" fmla="*/ 246339 h 403597"/>
                      <a:gd name="connsiteX66" fmla="*/ 312147 w 409497"/>
                      <a:gd name="connsiteY66" fmla="*/ 246339 h 403597"/>
                      <a:gd name="connsiteX67" fmla="*/ 323767 w 409497"/>
                      <a:gd name="connsiteY67" fmla="*/ 257293 h 403597"/>
                      <a:gd name="connsiteX68" fmla="*/ 333292 w 409497"/>
                      <a:gd name="connsiteY68" fmla="*/ 264437 h 403597"/>
                      <a:gd name="connsiteX69" fmla="*/ 335673 w 409497"/>
                      <a:gd name="connsiteY69" fmla="*/ 264437 h 403597"/>
                      <a:gd name="connsiteX70" fmla="*/ 342531 w 409497"/>
                      <a:gd name="connsiteY70" fmla="*/ 252912 h 403597"/>
                      <a:gd name="connsiteX71" fmla="*/ 312432 w 409497"/>
                      <a:gd name="connsiteY71" fmla="*/ 227575 h 403597"/>
                      <a:gd name="connsiteX72" fmla="*/ 305955 w 409497"/>
                      <a:gd name="connsiteY72" fmla="*/ 227575 h 403597"/>
                      <a:gd name="connsiteX73" fmla="*/ 291382 w 409497"/>
                      <a:gd name="connsiteY73" fmla="*/ 227575 h 403597"/>
                      <a:gd name="connsiteX74" fmla="*/ 320624 w 409497"/>
                      <a:gd name="connsiteY74" fmla="*/ 214716 h 403597"/>
                      <a:gd name="connsiteX75" fmla="*/ 331244 w 409497"/>
                      <a:gd name="connsiteY75" fmla="*/ 206287 h 403597"/>
                      <a:gd name="connsiteX76" fmla="*/ 322815 w 409497"/>
                      <a:gd name="connsiteY76" fmla="*/ 195666 h 403597"/>
                      <a:gd name="connsiteX77" fmla="*/ 274713 w 409497"/>
                      <a:gd name="connsiteY77" fmla="*/ 218145 h 403597"/>
                      <a:gd name="connsiteX78" fmla="*/ 268713 w 409497"/>
                      <a:gd name="connsiteY78" fmla="*/ 191190 h 403597"/>
                      <a:gd name="connsiteX79" fmla="*/ 302050 w 409497"/>
                      <a:gd name="connsiteY79" fmla="*/ 165948 h 403597"/>
                      <a:gd name="connsiteX80" fmla="*/ 299478 w 409497"/>
                      <a:gd name="connsiteY80" fmla="*/ 152804 h 403597"/>
                      <a:gd name="connsiteX81" fmla="*/ 286248 w 409497"/>
                      <a:gd name="connsiteY81" fmla="*/ 155357 h 403597"/>
                      <a:gd name="connsiteX82" fmla="*/ 286239 w 409497"/>
                      <a:gd name="connsiteY82" fmla="*/ 155376 h 403597"/>
                      <a:gd name="connsiteX83" fmla="*/ 257664 w 409497"/>
                      <a:gd name="connsiteY83" fmla="*/ 174426 h 403597"/>
                      <a:gd name="connsiteX84" fmla="*/ 228327 w 409497"/>
                      <a:gd name="connsiteY84" fmla="*/ 164901 h 403597"/>
                      <a:gd name="connsiteX85" fmla="*/ 230041 w 409497"/>
                      <a:gd name="connsiteY85" fmla="*/ 143088 h 403597"/>
                      <a:gd name="connsiteX86" fmla="*/ 219373 w 409497"/>
                      <a:gd name="connsiteY86" fmla="*/ 134706 h 403597"/>
                      <a:gd name="connsiteX87" fmla="*/ 210991 w 409497"/>
                      <a:gd name="connsiteY87" fmla="*/ 145374 h 403597"/>
                      <a:gd name="connsiteX88" fmla="*/ 191941 w 409497"/>
                      <a:gd name="connsiteY88" fmla="*/ 177378 h 403597"/>
                      <a:gd name="connsiteX89" fmla="*/ 187464 w 409497"/>
                      <a:gd name="connsiteY89" fmla="*/ 173473 h 403597"/>
                      <a:gd name="connsiteX90" fmla="*/ 162509 w 409497"/>
                      <a:gd name="connsiteY90" fmla="*/ 122800 h 403597"/>
                      <a:gd name="connsiteX91" fmla="*/ 149602 w 409497"/>
                      <a:gd name="connsiteY91" fmla="*/ 126848 h 403597"/>
                      <a:gd name="connsiteX92" fmla="*/ 153651 w 409497"/>
                      <a:gd name="connsiteY92" fmla="*/ 139755 h 403597"/>
                      <a:gd name="connsiteX93" fmla="*/ 168605 w 409497"/>
                      <a:gd name="connsiteY93" fmla="*/ 170330 h 403597"/>
                      <a:gd name="connsiteX94" fmla="*/ 150317 w 409497"/>
                      <a:gd name="connsiteY94" fmla="*/ 175283 h 403597"/>
                      <a:gd name="connsiteX95" fmla="*/ 80213 w 409497"/>
                      <a:gd name="connsiteY95" fmla="*/ 129277 h 403597"/>
                      <a:gd name="connsiteX96" fmla="*/ 85642 w 409497"/>
                      <a:gd name="connsiteY96" fmla="*/ 141564 h 403597"/>
                      <a:gd name="connsiteX97" fmla="*/ 89071 w 409497"/>
                      <a:gd name="connsiteY97" fmla="*/ 142136 h 403597"/>
                      <a:gd name="connsiteX98" fmla="*/ 98025 w 409497"/>
                      <a:gd name="connsiteY98" fmla="*/ 136040 h 403597"/>
                      <a:gd name="connsiteX99" fmla="*/ 126600 w 409497"/>
                      <a:gd name="connsiteY99" fmla="*/ 61364 h 403597"/>
                      <a:gd name="connsiteX100" fmla="*/ 80499 w 409497"/>
                      <a:gd name="connsiteY100" fmla="*/ 61364 h 403597"/>
                      <a:gd name="connsiteX101" fmla="*/ 104025 w 409497"/>
                      <a:gd name="connsiteY101" fmla="*/ 13739 h 403597"/>
                      <a:gd name="connsiteX102" fmla="*/ 99672 w 409497"/>
                      <a:gd name="connsiteY102" fmla="*/ 994 h 403597"/>
                      <a:gd name="connsiteX103" fmla="*/ 99644 w 409497"/>
                      <a:gd name="connsiteY103" fmla="*/ 975 h 403597"/>
                      <a:gd name="connsiteX104" fmla="*/ 86899 w 409497"/>
                      <a:gd name="connsiteY104" fmla="*/ 5328 h 403597"/>
                      <a:gd name="connsiteX105" fmla="*/ 86880 w 409497"/>
                      <a:gd name="connsiteY105" fmla="*/ 5357 h 403597"/>
                      <a:gd name="connsiteX106" fmla="*/ 50019 w 409497"/>
                      <a:gd name="connsiteY106" fmla="*/ 80890 h 403597"/>
                      <a:gd name="connsiteX107" fmla="*/ 98882 w 409497"/>
                      <a:gd name="connsiteY107" fmla="*/ 80890 h 403597"/>
                      <a:gd name="connsiteX108" fmla="*/ 80213 w 409497"/>
                      <a:gd name="connsiteY108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264141 w 409497"/>
                      <a:gd name="connsiteY30" fmla="*/ 101083 h 403597"/>
                      <a:gd name="connsiteX31" fmla="*/ 265855 w 409497"/>
                      <a:gd name="connsiteY31" fmla="*/ 81652 h 403597"/>
                      <a:gd name="connsiteX32" fmla="*/ 326434 w 409497"/>
                      <a:gd name="connsiteY32" fmla="*/ 95559 h 403597"/>
                      <a:gd name="connsiteX33" fmla="*/ 357105 w 409497"/>
                      <a:gd name="connsiteY33" fmla="*/ 146327 h 403597"/>
                      <a:gd name="connsiteX34" fmla="*/ 408444 w 409497"/>
                      <a:gd name="connsiteY34" fmla="*/ 239291 h 403597"/>
                      <a:gd name="connsiteX35" fmla="*/ 150317 w 409497"/>
                      <a:gd name="connsiteY35" fmla="*/ 175283 h 403597"/>
                      <a:gd name="connsiteX36" fmla="*/ 119075 w 409497"/>
                      <a:gd name="connsiteY36" fmla="*/ 194333 h 403597"/>
                      <a:gd name="connsiteX37" fmla="*/ 86499 w 409497"/>
                      <a:gd name="connsiteY37" fmla="*/ 176902 h 403597"/>
                      <a:gd name="connsiteX38" fmla="*/ 75165 w 409497"/>
                      <a:gd name="connsiteY38" fmla="*/ 169187 h 403597"/>
                      <a:gd name="connsiteX39" fmla="*/ 67449 w 409497"/>
                      <a:gd name="connsiteY39" fmla="*/ 180522 h 403597"/>
                      <a:gd name="connsiteX40" fmla="*/ 110788 w 409497"/>
                      <a:gd name="connsiteY40" fmla="*/ 212716 h 403597"/>
                      <a:gd name="connsiteX41" fmla="*/ 110026 w 409497"/>
                      <a:gd name="connsiteY41" fmla="*/ 218812 h 403597"/>
                      <a:gd name="connsiteX42" fmla="*/ 112884 w 409497"/>
                      <a:gd name="connsiteY42" fmla="*/ 239100 h 403597"/>
                      <a:gd name="connsiteX43" fmla="*/ 84309 w 409497"/>
                      <a:gd name="connsiteY43" fmla="*/ 246530 h 403597"/>
                      <a:gd name="connsiteX44" fmla="*/ 80975 w 409497"/>
                      <a:gd name="connsiteY44" fmla="*/ 259579 h 403597"/>
                      <a:gd name="connsiteX45" fmla="*/ 89071 w 409497"/>
                      <a:gd name="connsiteY45" fmla="*/ 264246 h 403597"/>
                      <a:gd name="connsiteX46" fmla="*/ 93738 w 409497"/>
                      <a:gd name="connsiteY46" fmla="*/ 263103 h 403597"/>
                      <a:gd name="connsiteX47" fmla="*/ 123742 w 409497"/>
                      <a:gd name="connsiteY47" fmla="*/ 260913 h 403597"/>
                      <a:gd name="connsiteX48" fmla="*/ 125647 w 409497"/>
                      <a:gd name="connsiteY48" fmla="*/ 261579 h 403597"/>
                      <a:gd name="connsiteX49" fmla="*/ 144697 w 409497"/>
                      <a:gd name="connsiteY49" fmla="*/ 281296 h 403597"/>
                      <a:gd name="connsiteX50" fmla="*/ 151650 w 409497"/>
                      <a:gd name="connsiteY50" fmla="*/ 284154 h 403597"/>
                      <a:gd name="connsiteX51" fmla="*/ 161137 w 409497"/>
                      <a:gd name="connsiteY51" fmla="*/ 274591 h 403597"/>
                      <a:gd name="connsiteX52" fmla="*/ 158508 w 409497"/>
                      <a:gd name="connsiteY52" fmla="*/ 268056 h 403597"/>
                      <a:gd name="connsiteX53" fmla="*/ 138887 w 409497"/>
                      <a:gd name="connsiteY53" fmla="*/ 247673 h 403597"/>
                      <a:gd name="connsiteX54" fmla="*/ 129362 w 409497"/>
                      <a:gd name="connsiteY54" fmla="*/ 219574 h 403597"/>
                      <a:gd name="connsiteX55" fmla="*/ 153365 w 409497"/>
                      <a:gd name="connsiteY55" fmla="*/ 193761 h 403597"/>
                      <a:gd name="connsiteX56" fmla="*/ 174987 w 409497"/>
                      <a:gd name="connsiteY56" fmla="*/ 187380 h 403597"/>
                      <a:gd name="connsiteX57" fmla="*/ 187369 w 409497"/>
                      <a:gd name="connsiteY57" fmla="*/ 227289 h 403597"/>
                      <a:gd name="connsiteX58" fmla="*/ 192227 w 409497"/>
                      <a:gd name="connsiteY58" fmla="*/ 239862 h 403597"/>
                      <a:gd name="connsiteX59" fmla="*/ 204800 w 409497"/>
                      <a:gd name="connsiteY59" fmla="*/ 235005 h 403597"/>
                      <a:gd name="connsiteX60" fmla="*/ 203466 w 409497"/>
                      <a:gd name="connsiteY60" fmla="*/ 192999 h 403597"/>
                      <a:gd name="connsiteX61" fmla="*/ 219564 w 409497"/>
                      <a:gd name="connsiteY61" fmla="*/ 181760 h 403597"/>
                      <a:gd name="connsiteX62" fmla="*/ 249377 w 409497"/>
                      <a:gd name="connsiteY62" fmla="*/ 192999 h 403597"/>
                      <a:gd name="connsiteX63" fmla="*/ 263760 w 409497"/>
                      <a:gd name="connsiteY63" fmla="*/ 234719 h 403597"/>
                      <a:gd name="connsiteX64" fmla="*/ 306432 w 409497"/>
                      <a:gd name="connsiteY64" fmla="*/ 246339 h 403597"/>
                      <a:gd name="connsiteX65" fmla="*/ 312147 w 409497"/>
                      <a:gd name="connsiteY65" fmla="*/ 246339 h 403597"/>
                      <a:gd name="connsiteX66" fmla="*/ 323767 w 409497"/>
                      <a:gd name="connsiteY66" fmla="*/ 257293 h 403597"/>
                      <a:gd name="connsiteX67" fmla="*/ 333292 w 409497"/>
                      <a:gd name="connsiteY67" fmla="*/ 264437 h 403597"/>
                      <a:gd name="connsiteX68" fmla="*/ 335673 w 409497"/>
                      <a:gd name="connsiteY68" fmla="*/ 264437 h 403597"/>
                      <a:gd name="connsiteX69" fmla="*/ 342531 w 409497"/>
                      <a:gd name="connsiteY69" fmla="*/ 252912 h 403597"/>
                      <a:gd name="connsiteX70" fmla="*/ 312432 w 409497"/>
                      <a:gd name="connsiteY70" fmla="*/ 227575 h 403597"/>
                      <a:gd name="connsiteX71" fmla="*/ 305955 w 409497"/>
                      <a:gd name="connsiteY71" fmla="*/ 227575 h 403597"/>
                      <a:gd name="connsiteX72" fmla="*/ 291382 w 409497"/>
                      <a:gd name="connsiteY72" fmla="*/ 227575 h 403597"/>
                      <a:gd name="connsiteX73" fmla="*/ 320624 w 409497"/>
                      <a:gd name="connsiteY73" fmla="*/ 214716 h 403597"/>
                      <a:gd name="connsiteX74" fmla="*/ 331244 w 409497"/>
                      <a:gd name="connsiteY74" fmla="*/ 206287 h 403597"/>
                      <a:gd name="connsiteX75" fmla="*/ 322815 w 409497"/>
                      <a:gd name="connsiteY75" fmla="*/ 195666 h 403597"/>
                      <a:gd name="connsiteX76" fmla="*/ 274713 w 409497"/>
                      <a:gd name="connsiteY76" fmla="*/ 218145 h 403597"/>
                      <a:gd name="connsiteX77" fmla="*/ 268713 w 409497"/>
                      <a:gd name="connsiteY77" fmla="*/ 191190 h 403597"/>
                      <a:gd name="connsiteX78" fmla="*/ 302050 w 409497"/>
                      <a:gd name="connsiteY78" fmla="*/ 165948 h 403597"/>
                      <a:gd name="connsiteX79" fmla="*/ 299478 w 409497"/>
                      <a:gd name="connsiteY79" fmla="*/ 152804 h 403597"/>
                      <a:gd name="connsiteX80" fmla="*/ 286248 w 409497"/>
                      <a:gd name="connsiteY80" fmla="*/ 155357 h 403597"/>
                      <a:gd name="connsiteX81" fmla="*/ 286239 w 409497"/>
                      <a:gd name="connsiteY81" fmla="*/ 155376 h 403597"/>
                      <a:gd name="connsiteX82" fmla="*/ 257664 w 409497"/>
                      <a:gd name="connsiteY82" fmla="*/ 174426 h 403597"/>
                      <a:gd name="connsiteX83" fmla="*/ 228327 w 409497"/>
                      <a:gd name="connsiteY83" fmla="*/ 164901 h 403597"/>
                      <a:gd name="connsiteX84" fmla="*/ 230041 w 409497"/>
                      <a:gd name="connsiteY84" fmla="*/ 143088 h 403597"/>
                      <a:gd name="connsiteX85" fmla="*/ 219373 w 409497"/>
                      <a:gd name="connsiteY85" fmla="*/ 134706 h 403597"/>
                      <a:gd name="connsiteX86" fmla="*/ 210991 w 409497"/>
                      <a:gd name="connsiteY86" fmla="*/ 145374 h 403597"/>
                      <a:gd name="connsiteX87" fmla="*/ 191941 w 409497"/>
                      <a:gd name="connsiteY87" fmla="*/ 177378 h 403597"/>
                      <a:gd name="connsiteX88" fmla="*/ 187464 w 409497"/>
                      <a:gd name="connsiteY88" fmla="*/ 173473 h 403597"/>
                      <a:gd name="connsiteX89" fmla="*/ 162509 w 409497"/>
                      <a:gd name="connsiteY89" fmla="*/ 122800 h 403597"/>
                      <a:gd name="connsiteX90" fmla="*/ 149602 w 409497"/>
                      <a:gd name="connsiteY90" fmla="*/ 126848 h 403597"/>
                      <a:gd name="connsiteX91" fmla="*/ 153651 w 409497"/>
                      <a:gd name="connsiteY91" fmla="*/ 139755 h 403597"/>
                      <a:gd name="connsiteX92" fmla="*/ 168605 w 409497"/>
                      <a:gd name="connsiteY92" fmla="*/ 170330 h 403597"/>
                      <a:gd name="connsiteX93" fmla="*/ 150317 w 409497"/>
                      <a:gd name="connsiteY93" fmla="*/ 175283 h 403597"/>
                      <a:gd name="connsiteX94" fmla="*/ 80213 w 409497"/>
                      <a:gd name="connsiteY94" fmla="*/ 129277 h 403597"/>
                      <a:gd name="connsiteX95" fmla="*/ 85642 w 409497"/>
                      <a:gd name="connsiteY95" fmla="*/ 141564 h 403597"/>
                      <a:gd name="connsiteX96" fmla="*/ 89071 w 409497"/>
                      <a:gd name="connsiteY96" fmla="*/ 142136 h 403597"/>
                      <a:gd name="connsiteX97" fmla="*/ 98025 w 409497"/>
                      <a:gd name="connsiteY97" fmla="*/ 136040 h 403597"/>
                      <a:gd name="connsiteX98" fmla="*/ 126600 w 409497"/>
                      <a:gd name="connsiteY98" fmla="*/ 61364 h 403597"/>
                      <a:gd name="connsiteX99" fmla="*/ 80499 w 409497"/>
                      <a:gd name="connsiteY99" fmla="*/ 61364 h 403597"/>
                      <a:gd name="connsiteX100" fmla="*/ 104025 w 409497"/>
                      <a:gd name="connsiteY100" fmla="*/ 13739 h 403597"/>
                      <a:gd name="connsiteX101" fmla="*/ 99672 w 409497"/>
                      <a:gd name="connsiteY101" fmla="*/ 994 h 403597"/>
                      <a:gd name="connsiteX102" fmla="*/ 99644 w 409497"/>
                      <a:gd name="connsiteY102" fmla="*/ 975 h 403597"/>
                      <a:gd name="connsiteX103" fmla="*/ 86899 w 409497"/>
                      <a:gd name="connsiteY103" fmla="*/ 5328 h 403597"/>
                      <a:gd name="connsiteX104" fmla="*/ 86880 w 409497"/>
                      <a:gd name="connsiteY104" fmla="*/ 5357 h 403597"/>
                      <a:gd name="connsiteX105" fmla="*/ 50019 w 409497"/>
                      <a:gd name="connsiteY105" fmla="*/ 80890 h 403597"/>
                      <a:gd name="connsiteX106" fmla="*/ 98882 w 409497"/>
                      <a:gd name="connsiteY106" fmla="*/ 80890 h 403597"/>
                      <a:gd name="connsiteX107" fmla="*/ 80213 w 409497"/>
                      <a:gd name="connsiteY107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265855 w 409497"/>
                      <a:gd name="connsiteY30" fmla="*/ 81652 h 403597"/>
                      <a:gd name="connsiteX31" fmla="*/ 326434 w 409497"/>
                      <a:gd name="connsiteY31" fmla="*/ 95559 h 403597"/>
                      <a:gd name="connsiteX32" fmla="*/ 357105 w 409497"/>
                      <a:gd name="connsiteY32" fmla="*/ 146327 h 403597"/>
                      <a:gd name="connsiteX33" fmla="*/ 408444 w 409497"/>
                      <a:gd name="connsiteY33" fmla="*/ 239291 h 403597"/>
                      <a:gd name="connsiteX34" fmla="*/ 150317 w 409497"/>
                      <a:gd name="connsiteY34" fmla="*/ 175283 h 403597"/>
                      <a:gd name="connsiteX35" fmla="*/ 119075 w 409497"/>
                      <a:gd name="connsiteY35" fmla="*/ 194333 h 403597"/>
                      <a:gd name="connsiteX36" fmla="*/ 86499 w 409497"/>
                      <a:gd name="connsiteY36" fmla="*/ 176902 h 403597"/>
                      <a:gd name="connsiteX37" fmla="*/ 75165 w 409497"/>
                      <a:gd name="connsiteY37" fmla="*/ 169187 h 403597"/>
                      <a:gd name="connsiteX38" fmla="*/ 67449 w 409497"/>
                      <a:gd name="connsiteY38" fmla="*/ 180522 h 403597"/>
                      <a:gd name="connsiteX39" fmla="*/ 110788 w 409497"/>
                      <a:gd name="connsiteY39" fmla="*/ 212716 h 403597"/>
                      <a:gd name="connsiteX40" fmla="*/ 110026 w 409497"/>
                      <a:gd name="connsiteY40" fmla="*/ 218812 h 403597"/>
                      <a:gd name="connsiteX41" fmla="*/ 112884 w 409497"/>
                      <a:gd name="connsiteY41" fmla="*/ 239100 h 403597"/>
                      <a:gd name="connsiteX42" fmla="*/ 84309 w 409497"/>
                      <a:gd name="connsiteY42" fmla="*/ 246530 h 403597"/>
                      <a:gd name="connsiteX43" fmla="*/ 80975 w 409497"/>
                      <a:gd name="connsiteY43" fmla="*/ 259579 h 403597"/>
                      <a:gd name="connsiteX44" fmla="*/ 89071 w 409497"/>
                      <a:gd name="connsiteY44" fmla="*/ 264246 h 403597"/>
                      <a:gd name="connsiteX45" fmla="*/ 93738 w 409497"/>
                      <a:gd name="connsiteY45" fmla="*/ 263103 h 403597"/>
                      <a:gd name="connsiteX46" fmla="*/ 123742 w 409497"/>
                      <a:gd name="connsiteY46" fmla="*/ 260913 h 403597"/>
                      <a:gd name="connsiteX47" fmla="*/ 125647 w 409497"/>
                      <a:gd name="connsiteY47" fmla="*/ 261579 h 403597"/>
                      <a:gd name="connsiteX48" fmla="*/ 144697 w 409497"/>
                      <a:gd name="connsiteY48" fmla="*/ 281296 h 403597"/>
                      <a:gd name="connsiteX49" fmla="*/ 151650 w 409497"/>
                      <a:gd name="connsiteY49" fmla="*/ 284154 h 403597"/>
                      <a:gd name="connsiteX50" fmla="*/ 161137 w 409497"/>
                      <a:gd name="connsiteY50" fmla="*/ 274591 h 403597"/>
                      <a:gd name="connsiteX51" fmla="*/ 158508 w 409497"/>
                      <a:gd name="connsiteY51" fmla="*/ 268056 h 403597"/>
                      <a:gd name="connsiteX52" fmla="*/ 138887 w 409497"/>
                      <a:gd name="connsiteY52" fmla="*/ 247673 h 403597"/>
                      <a:gd name="connsiteX53" fmla="*/ 129362 w 409497"/>
                      <a:gd name="connsiteY53" fmla="*/ 219574 h 403597"/>
                      <a:gd name="connsiteX54" fmla="*/ 153365 w 409497"/>
                      <a:gd name="connsiteY54" fmla="*/ 193761 h 403597"/>
                      <a:gd name="connsiteX55" fmla="*/ 174987 w 409497"/>
                      <a:gd name="connsiteY55" fmla="*/ 187380 h 403597"/>
                      <a:gd name="connsiteX56" fmla="*/ 187369 w 409497"/>
                      <a:gd name="connsiteY56" fmla="*/ 227289 h 403597"/>
                      <a:gd name="connsiteX57" fmla="*/ 192227 w 409497"/>
                      <a:gd name="connsiteY57" fmla="*/ 239862 h 403597"/>
                      <a:gd name="connsiteX58" fmla="*/ 204800 w 409497"/>
                      <a:gd name="connsiteY58" fmla="*/ 235005 h 403597"/>
                      <a:gd name="connsiteX59" fmla="*/ 203466 w 409497"/>
                      <a:gd name="connsiteY59" fmla="*/ 192999 h 403597"/>
                      <a:gd name="connsiteX60" fmla="*/ 219564 w 409497"/>
                      <a:gd name="connsiteY60" fmla="*/ 181760 h 403597"/>
                      <a:gd name="connsiteX61" fmla="*/ 249377 w 409497"/>
                      <a:gd name="connsiteY61" fmla="*/ 192999 h 403597"/>
                      <a:gd name="connsiteX62" fmla="*/ 263760 w 409497"/>
                      <a:gd name="connsiteY62" fmla="*/ 234719 h 403597"/>
                      <a:gd name="connsiteX63" fmla="*/ 306432 w 409497"/>
                      <a:gd name="connsiteY63" fmla="*/ 246339 h 403597"/>
                      <a:gd name="connsiteX64" fmla="*/ 312147 w 409497"/>
                      <a:gd name="connsiteY64" fmla="*/ 246339 h 403597"/>
                      <a:gd name="connsiteX65" fmla="*/ 323767 w 409497"/>
                      <a:gd name="connsiteY65" fmla="*/ 257293 h 403597"/>
                      <a:gd name="connsiteX66" fmla="*/ 333292 w 409497"/>
                      <a:gd name="connsiteY66" fmla="*/ 264437 h 403597"/>
                      <a:gd name="connsiteX67" fmla="*/ 335673 w 409497"/>
                      <a:gd name="connsiteY67" fmla="*/ 264437 h 403597"/>
                      <a:gd name="connsiteX68" fmla="*/ 342531 w 409497"/>
                      <a:gd name="connsiteY68" fmla="*/ 252912 h 403597"/>
                      <a:gd name="connsiteX69" fmla="*/ 312432 w 409497"/>
                      <a:gd name="connsiteY69" fmla="*/ 227575 h 403597"/>
                      <a:gd name="connsiteX70" fmla="*/ 305955 w 409497"/>
                      <a:gd name="connsiteY70" fmla="*/ 227575 h 403597"/>
                      <a:gd name="connsiteX71" fmla="*/ 291382 w 409497"/>
                      <a:gd name="connsiteY71" fmla="*/ 227575 h 403597"/>
                      <a:gd name="connsiteX72" fmla="*/ 320624 w 409497"/>
                      <a:gd name="connsiteY72" fmla="*/ 214716 h 403597"/>
                      <a:gd name="connsiteX73" fmla="*/ 331244 w 409497"/>
                      <a:gd name="connsiteY73" fmla="*/ 206287 h 403597"/>
                      <a:gd name="connsiteX74" fmla="*/ 322815 w 409497"/>
                      <a:gd name="connsiteY74" fmla="*/ 195666 h 403597"/>
                      <a:gd name="connsiteX75" fmla="*/ 274713 w 409497"/>
                      <a:gd name="connsiteY75" fmla="*/ 218145 h 403597"/>
                      <a:gd name="connsiteX76" fmla="*/ 268713 w 409497"/>
                      <a:gd name="connsiteY76" fmla="*/ 191190 h 403597"/>
                      <a:gd name="connsiteX77" fmla="*/ 302050 w 409497"/>
                      <a:gd name="connsiteY77" fmla="*/ 165948 h 403597"/>
                      <a:gd name="connsiteX78" fmla="*/ 299478 w 409497"/>
                      <a:gd name="connsiteY78" fmla="*/ 152804 h 403597"/>
                      <a:gd name="connsiteX79" fmla="*/ 286248 w 409497"/>
                      <a:gd name="connsiteY79" fmla="*/ 155357 h 403597"/>
                      <a:gd name="connsiteX80" fmla="*/ 286239 w 409497"/>
                      <a:gd name="connsiteY80" fmla="*/ 155376 h 403597"/>
                      <a:gd name="connsiteX81" fmla="*/ 257664 w 409497"/>
                      <a:gd name="connsiteY81" fmla="*/ 174426 h 403597"/>
                      <a:gd name="connsiteX82" fmla="*/ 228327 w 409497"/>
                      <a:gd name="connsiteY82" fmla="*/ 164901 h 403597"/>
                      <a:gd name="connsiteX83" fmla="*/ 230041 w 409497"/>
                      <a:gd name="connsiteY83" fmla="*/ 143088 h 403597"/>
                      <a:gd name="connsiteX84" fmla="*/ 219373 w 409497"/>
                      <a:gd name="connsiteY84" fmla="*/ 134706 h 403597"/>
                      <a:gd name="connsiteX85" fmla="*/ 210991 w 409497"/>
                      <a:gd name="connsiteY85" fmla="*/ 145374 h 403597"/>
                      <a:gd name="connsiteX86" fmla="*/ 191941 w 409497"/>
                      <a:gd name="connsiteY86" fmla="*/ 177378 h 403597"/>
                      <a:gd name="connsiteX87" fmla="*/ 187464 w 409497"/>
                      <a:gd name="connsiteY87" fmla="*/ 173473 h 403597"/>
                      <a:gd name="connsiteX88" fmla="*/ 162509 w 409497"/>
                      <a:gd name="connsiteY88" fmla="*/ 122800 h 403597"/>
                      <a:gd name="connsiteX89" fmla="*/ 149602 w 409497"/>
                      <a:gd name="connsiteY89" fmla="*/ 126848 h 403597"/>
                      <a:gd name="connsiteX90" fmla="*/ 153651 w 409497"/>
                      <a:gd name="connsiteY90" fmla="*/ 139755 h 403597"/>
                      <a:gd name="connsiteX91" fmla="*/ 168605 w 409497"/>
                      <a:gd name="connsiteY91" fmla="*/ 170330 h 403597"/>
                      <a:gd name="connsiteX92" fmla="*/ 150317 w 409497"/>
                      <a:gd name="connsiteY92" fmla="*/ 175283 h 403597"/>
                      <a:gd name="connsiteX93" fmla="*/ 80213 w 409497"/>
                      <a:gd name="connsiteY93" fmla="*/ 129277 h 403597"/>
                      <a:gd name="connsiteX94" fmla="*/ 85642 w 409497"/>
                      <a:gd name="connsiteY94" fmla="*/ 141564 h 403597"/>
                      <a:gd name="connsiteX95" fmla="*/ 89071 w 409497"/>
                      <a:gd name="connsiteY95" fmla="*/ 142136 h 403597"/>
                      <a:gd name="connsiteX96" fmla="*/ 98025 w 409497"/>
                      <a:gd name="connsiteY96" fmla="*/ 136040 h 403597"/>
                      <a:gd name="connsiteX97" fmla="*/ 126600 w 409497"/>
                      <a:gd name="connsiteY97" fmla="*/ 61364 h 403597"/>
                      <a:gd name="connsiteX98" fmla="*/ 80499 w 409497"/>
                      <a:gd name="connsiteY98" fmla="*/ 61364 h 403597"/>
                      <a:gd name="connsiteX99" fmla="*/ 104025 w 409497"/>
                      <a:gd name="connsiteY99" fmla="*/ 13739 h 403597"/>
                      <a:gd name="connsiteX100" fmla="*/ 99672 w 409497"/>
                      <a:gd name="connsiteY100" fmla="*/ 994 h 403597"/>
                      <a:gd name="connsiteX101" fmla="*/ 99644 w 409497"/>
                      <a:gd name="connsiteY101" fmla="*/ 975 h 403597"/>
                      <a:gd name="connsiteX102" fmla="*/ 86899 w 409497"/>
                      <a:gd name="connsiteY102" fmla="*/ 5328 h 403597"/>
                      <a:gd name="connsiteX103" fmla="*/ 86880 w 409497"/>
                      <a:gd name="connsiteY103" fmla="*/ 5357 h 403597"/>
                      <a:gd name="connsiteX104" fmla="*/ 50019 w 409497"/>
                      <a:gd name="connsiteY104" fmla="*/ 80890 h 403597"/>
                      <a:gd name="connsiteX105" fmla="*/ 98882 w 409497"/>
                      <a:gd name="connsiteY105" fmla="*/ 80890 h 403597"/>
                      <a:gd name="connsiteX106" fmla="*/ 80213 w 409497"/>
                      <a:gd name="connsiteY106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15576 w 409497"/>
                      <a:gd name="connsiteY29" fmla="*/ 111180 h 403597"/>
                      <a:gd name="connsiteX30" fmla="*/ 326434 w 409497"/>
                      <a:gd name="connsiteY30" fmla="*/ 95559 h 403597"/>
                      <a:gd name="connsiteX31" fmla="*/ 357105 w 409497"/>
                      <a:gd name="connsiteY31" fmla="*/ 146327 h 403597"/>
                      <a:gd name="connsiteX32" fmla="*/ 408444 w 409497"/>
                      <a:gd name="connsiteY32" fmla="*/ 239291 h 403597"/>
                      <a:gd name="connsiteX33" fmla="*/ 150317 w 409497"/>
                      <a:gd name="connsiteY33" fmla="*/ 175283 h 403597"/>
                      <a:gd name="connsiteX34" fmla="*/ 119075 w 409497"/>
                      <a:gd name="connsiteY34" fmla="*/ 194333 h 403597"/>
                      <a:gd name="connsiteX35" fmla="*/ 86499 w 409497"/>
                      <a:gd name="connsiteY35" fmla="*/ 176902 h 403597"/>
                      <a:gd name="connsiteX36" fmla="*/ 75165 w 409497"/>
                      <a:gd name="connsiteY36" fmla="*/ 169187 h 403597"/>
                      <a:gd name="connsiteX37" fmla="*/ 67449 w 409497"/>
                      <a:gd name="connsiteY37" fmla="*/ 180522 h 403597"/>
                      <a:gd name="connsiteX38" fmla="*/ 110788 w 409497"/>
                      <a:gd name="connsiteY38" fmla="*/ 212716 h 403597"/>
                      <a:gd name="connsiteX39" fmla="*/ 110026 w 409497"/>
                      <a:gd name="connsiteY39" fmla="*/ 218812 h 403597"/>
                      <a:gd name="connsiteX40" fmla="*/ 112884 w 409497"/>
                      <a:gd name="connsiteY40" fmla="*/ 239100 h 403597"/>
                      <a:gd name="connsiteX41" fmla="*/ 84309 w 409497"/>
                      <a:gd name="connsiteY41" fmla="*/ 246530 h 403597"/>
                      <a:gd name="connsiteX42" fmla="*/ 80975 w 409497"/>
                      <a:gd name="connsiteY42" fmla="*/ 259579 h 403597"/>
                      <a:gd name="connsiteX43" fmla="*/ 89071 w 409497"/>
                      <a:gd name="connsiteY43" fmla="*/ 264246 h 403597"/>
                      <a:gd name="connsiteX44" fmla="*/ 93738 w 409497"/>
                      <a:gd name="connsiteY44" fmla="*/ 263103 h 403597"/>
                      <a:gd name="connsiteX45" fmla="*/ 123742 w 409497"/>
                      <a:gd name="connsiteY45" fmla="*/ 260913 h 403597"/>
                      <a:gd name="connsiteX46" fmla="*/ 125647 w 409497"/>
                      <a:gd name="connsiteY46" fmla="*/ 261579 h 403597"/>
                      <a:gd name="connsiteX47" fmla="*/ 144697 w 409497"/>
                      <a:gd name="connsiteY47" fmla="*/ 281296 h 403597"/>
                      <a:gd name="connsiteX48" fmla="*/ 151650 w 409497"/>
                      <a:gd name="connsiteY48" fmla="*/ 284154 h 403597"/>
                      <a:gd name="connsiteX49" fmla="*/ 161137 w 409497"/>
                      <a:gd name="connsiteY49" fmla="*/ 274591 h 403597"/>
                      <a:gd name="connsiteX50" fmla="*/ 158508 w 409497"/>
                      <a:gd name="connsiteY50" fmla="*/ 268056 h 403597"/>
                      <a:gd name="connsiteX51" fmla="*/ 138887 w 409497"/>
                      <a:gd name="connsiteY51" fmla="*/ 247673 h 403597"/>
                      <a:gd name="connsiteX52" fmla="*/ 129362 w 409497"/>
                      <a:gd name="connsiteY52" fmla="*/ 219574 h 403597"/>
                      <a:gd name="connsiteX53" fmla="*/ 153365 w 409497"/>
                      <a:gd name="connsiteY53" fmla="*/ 193761 h 403597"/>
                      <a:gd name="connsiteX54" fmla="*/ 174987 w 409497"/>
                      <a:gd name="connsiteY54" fmla="*/ 187380 h 403597"/>
                      <a:gd name="connsiteX55" fmla="*/ 187369 w 409497"/>
                      <a:gd name="connsiteY55" fmla="*/ 227289 h 403597"/>
                      <a:gd name="connsiteX56" fmla="*/ 192227 w 409497"/>
                      <a:gd name="connsiteY56" fmla="*/ 239862 h 403597"/>
                      <a:gd name="connsiteX57" fmla="*/ 204800 w 409497"/>
                      <a:gd name="connsiteY57" fmla="*/ 235005 h 403597"/>
                      <a:gd name="connsiteX58" fmla="*/ 203466 w 409497"/>
                      <a:gd name="connsiteY58" fmla="*/ 192999 h 403597"/>
                      <a:gd name="connsiteX59" fmla="*/ 219564 w 409497"/>
                      <a:gd name="connsiteY59" fmla="*/ 181760 h 403597"/>
                      <a:gd name="connsiteX60" fmla="*/ 249377 w 409497"/>
                      <a:gd name="connsiteY60" fmla="*/ 192999 h 403597"/>
                      <a:gd name="connsiteX61" fmla="*/ 263760 w 409497"/>
                      <a:gd name="connsiteY61" fmla="*/ 234719 h 403597"/>
                      <a:gd name="connsiteX62" fmla="*/ 306432 w 409497"/>
                      <a:gd name="connsiteY62" fmla="*/ 246339 h 403597"/>
                      <a:gd name="connsiteX63" fmla="*/ 312147 w 409497"/>
                      <a:gd name="connsiteY63" fmla="*/ 246339 h 403597"/>
                      <a:gd name="connsiteX64" fmla="*/ 323767 w 409497"/>
                      <a:gd name="connsiteY64" fmla="*/ 257293 h 403597"/>
                      <a:gd name="connsiteX65" fmla="*/ 333292 w 409497"/>
                      <a:gd name="connsiteY65" fmla="*/ 264437 h 403597"/>
                      <a:gd name="connsiteX66" fmla="*/ 335673 w 409497"/>
                      <a:gd name="connsiteY66" fmla="*/ 264437 h 403597"/>
                      <a:gd name="connsiteX67" fmla="*/ 342531 w 409497"/>
                      <a:gd name="connsiteY67" fmla="*/ 252912 h 403597"/>
                      <a:gd name="connsiteX68" fmla="*/ 312432 w 409497"/>
                      <a:gd name="connsiteY68" fmla="*/ 227575 h 403597"/>
                      <a:gd name="connsiteX69" fmla="*/ 305955 w 409497"/>
                      <a:gd name="connsiteY69" fmla="*/ 227575 h 403597"/>
                      <a:gd name="connsiteX70" fmla="*/ 291382 w 409497"/>
                      <a:gd name="connsiteY70" fmla="*/ 227575 h 403597"/>
                      <a:gd name="connsiteX71" fmla="*/ 320624 w 409497"/>
                      <a:gd name="connsiteY71" fmla="*/ 214716 h 403597"/>
                      <a:gd name="connsiteX72" fmla="*/ 331244 w 409497"/>
                      <a:gd name="connsiteY72" fmla="*/ 206287 h 403597"/>
                      <a:gd name="connsiteX73" fmla="*/ 322815 w 409497"/>
                      <a:gd name="connsiteY73" fmla="*/ 195666 h 403597"/>
                      <a:gd name="connsiteX74" fmla="*/ 274713 w 409497"/>
                      <a:gd name="connsiteY74" fmla="*/ 218145 h 403597"/>
                      <a:gd name="connsiteX75" fmla="*/ 268713 w 409497"/>
                      <a:gd name="connsiteY75" fmla="*/ 191190 h 403597"/>
                      <a:gd name="connsiteX76" fmla="*/ 302050 w 409497"/>
                      <a:gd name="connsiteY76" fmla="*/ 165948 h 403597"/>
                      <a:gd name="connsiteX77" fmla="*/ 299478 w 409497"/>
                      <a:gd name="connsiteY77" fmla="*/ 152804 h 403597"/>
                      <a:gd name="connsiteX78" fmla="*/ 286248 w 409497"/>
                      <a:gd name="connsiteY78" fmla="*/ 155357 h 403597"/>
                      <a:gd name="connsiteX79" fmla="*/ 286239 w 409497"/>
                      <a:gd name="connsiteY79" fmla="*/ 155376 h 403597"/>
                      <a:gd name="connsiteX80" fmla="*/ 257664 w 409497"/>
                      <a:gd name="connsiteY80" fmla="*/ 174426 h 403597"/>
                      <a:gd name="connsiteX81" fmla="*/ 228327 w 409497"/>
                      <a:gd name="connsiteY81" fmla="*/ 164901 h 403597"/>
                      <a:gd name="connsiteX82" fmla="*/ 230041 w 409497"/>
                      <a:gd name="connsiteY82" fmla="*/ 143088 h 403597"/>
                      <a:gd name="connsiteX83" fmla="*/ 219373 w 409497"/>
                      <a:gd name="connsiteY83" fmla="*/ 134706 h 403597"/>
                      <a:gd name="connsiteX84" fmla="*/ 210991 w 409497"/>
                      <a:gd name="connsiteY84" fmla="*/ 145374 h 403597"/>
                      <a:gd name="connsiteX85" fmla="*/ 191941 w 409497"/>
                      <a:gd name="connsiteY85" fmla="*/ 177378 h 403597"/>
                      <a:gd name="connsiteX86" fmla="*/ 187464 w 409497"/>
                      <a:gd name="connsiteY86" fmla="*/ 173473 h 403597"/>
                      <a:gd name="connsiteX87" fmla="*/ 162509 w 409497"/>
                      <a:gd name="connsiteY87" fmla="*/ 122800 h 403597"/>
                      <a:gd name="connsiteX88" fmla="*/ 149602 w 409497"/>
                      <a:gd name="connsiteY88" fmla="*/ 126848 h 403597"/>
                      <a:gd name="connsiteX89" fmla="*/ 153651 w 409497"/>
                      <a:gd name="connsiteY89" fmla="*/ 139755 h 403597"/>
                      <a:gd name="connsiteX90" fmla="*/ 168605 w 409497"/>
                      <a:gd name="connsiteY90" fmla="*/ 170330 h 403597"/>
                      <a:gd name="connsiteX91" fmla="*/ 150317 w 409497"/>
                      <a:gd name="connsiteY91" fmla="*/ 175283 h 403597"/>
                      <a:gd name="connsiteX92" fmla="*/ 80213 w 409497"/>
                      <a:gd name="connsiteY92" fmla="*/ 129277 h 403597"/>
                      <a:gd name="connsiteX93" fmla="*/ 85642 w 409497"/>
                      <a:gd name="connsiteY93" fmla="*/ 141564 h 403597"/>
                      <a:gd name="connsiteX94" fmla="*/ 89071 w 409497"/>
                      <a:gd name="connsiteY94" fmla="*/ 142136 h 403597"/>
                      <a:gd name="connsiteX95" fmla="*/ 98025 w 409497"/>
                      <a:gd name="connsiteY95" fmla="*/ 136040 h 403597"/>
                      <a:gd name="connsiteX96" fmla="*/ 126600 w 409497"/>
                      <a:gd name="connsiteY96" fmla="*/ 61364 h 403597"/>
                      <a:gd name="connsiteX97" fmla="*/ 80499 w 409497"/>
                      <a:gd name="connsiteY97" fmla="*/ 61364 h 403597"/>
                      <a:gd name="connsiteX98" fmla="*/ 104025 w 409497"/>
                      <a:gd name="connsiteY98" fmla="*/ 13739 h 403597"/>
                      <a:gd name="connsiteX99" fmla="*/ 99672 w 409497"/>
                      <a:gd name="connsiteY99" fmla="*/ 994 h 403597"/>
                      <a:gd name="connsiteX100" fmla="*/ 99644 w 409497"/>
                      <a:gd name="connsiteY100" fmla="*/ 975 h 403597"/>
                      <a:gd name="connsiteX101" fmla="*/ 86899 w 409497"/>
                      <a:gd name="connsiteY101" fmla="*/ 5328 h 403597"/>
                      <a:gd name="connsiteX102" fmla="*/ 86880 w 409497"/>
                      <a:gd name="connsiteY102" fmla="*/ 5357 h 403597"/>
                      <a:gd name="connsiteX103" fmla="*/ 50019 w 409497"/>
                      <a:gd name="connsiteY103" fmla="*/ 80890 h 403597"/>
                      <a:gd name="connsiteX104" fmla="*/ 98882 w 409497"/>
                      <a:gd name="connsiteY104" fmla="*/ 80890 h 403597"/>
                      <a:gd name="connsiteX105" fmla="*/ 80213 w 409497"/>
                      <a:gd name="connsiteY105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26434 w 409497"/>
                      <a:gd name="connsiteY29" fmla="*/ 95559 h 403597"/>
                      <a:gd name="connsiteX30" fmla="*/ 357105 w 409497"/>
                      <a:gd name="connsiteY30" fmla="*/ 146327 h 403597"/>
                      <a:gd name="connsiteX31" fmla="*/ 408444 w 409497"/>
                      <a:gd name="connsiteY31" fmla="*/ 239291 h 403597"/>
                      <a:gd name="connsiteX32" fmla="*/ 150317 w 409497"/>
                      <a:gd name="connsiteY32" fmla="*/ 175283 h 403597"/>
                      <a:gd name="connsiteX33" fmla="*/ 119075 w 409497"/>
                      <a:gd name="connsiteY33" fmla="*/ 194333 h 403597"/>
                      <a:gd name="connsiteX34" fmla="*/ 86499 w 409497"/>
                      <a:gd name="connsiteY34" fmla="*/ 176902 h 403597"/>
                      <a:gd name="connsiteX35" fmla="*/ 75165 w 409497"/>
                      <a:gd name="connsiteY35" fmla="*/ 169187 h 403597"/>
                      <a:gd name="connsiteX36" fmla="*/ 67449 w 409497"/>
                      <a:gd name="connsiteY36" fmla="*/ 180522 h 403597"/>
                      <a:gd name="connsiteX37" fmla="*/ 110788 w 409497"/>
                      <a:gd name="connsiteY37" fmla="*/ 212716 h 403597"/>
                      <a:gd name="connsiteX38" fmla="*/ 110026 w 409497"/>
                      <a:gd name="connsiteY38" fmla="*/ 218812 h 403597"/>
                      <a:gd name="connsiteX39" fmla="*/ 112884 w 409497"/>
                      <a:gd name="connsiteY39" fmla="*/ 239100 h 403597"/>
                      <a:gd name="connsiteX40" fmla="*/ 84309 w 409497"/>
                      <a:gd name="connsiteY40" fmla="*/ 246530 h 403597"/>
                      <a:gd name="connsiteX41" fmla="*/ 80975 w 409497"/>
                      <a:gd name="connsiteY41" fmla="*/ 259579 h 403597"/>
                      <a:gd name="connsiteX42" fmla="*/ 89071 w 409497"/>
                      <a:gd name="connsiteY42" fmla="*/ 264246 h 403597"/>
                      <a:gd name="connsiteX43" fmla="*/ 93738 w 409497"/>
                      <a:gd name="connsiteY43" fmla="*/ 263103 h 403597"/>
                      <a:gd name="connsiteX44" fmla="*/ 123742 w 409497"/>
                      <a:gd name="connsiteY44" fmla="*/ 260913 h 403597"/>
                      <a:gd name="connsiteX45" fmla="*/ 125647 w 409497"/>
                      <a:gd name="connsiteY45" fmla="*/ 261579 h 403597"/>
                      <a:gd name="connsiteX46" fmla="*/ 144697 w 409497"/>
                      <a:gd name="connsiteY46" fmla="*/ 281296 h 403597"/>
                      <a:gd name="connsiteX47" fmla="*/ 151650 w 409497"/>
                      <a:gd name="connsiteY47" fmla="*/ 284154 h 403597"/>
                      <a:gd name="connsiteX48" fmla="*/ 161137 w 409497"/>
                      <a:gd name="connsiteY48" fmla="*/ 274591 h 403597"/>
                      <a:gd name="connsiteX49" fmla="*/ 158508 w 409497"/>
                      <a:gd name="connsiteY49" fmla="*/ 268056 h 403597"/>
                      <a:gd name="connsiteX50" fmla="*/ 138887 w 409497"/>
                      <a:gd name="connsiteY50" fmla="*/ 247673 h 403597"/>
                      <a:gd name="connsiteX51" fmla="*/ 129362 w 409497"/>
                      <a:gd name="connsiteY51" fmla="*/ 219574 h 403597"/>
                      <a:gd name="connsiteX52" fmla="*/ 153365 w 409497"/>
                      <a:gd name="connsiteY52" fmla="*/ 193761 h 403597"/>
                      <a:gd name="connsiteX53" fmla="*/ 174987 w 409497"/>
                      <a:gd name="connsiteY53" fmla="*/ 187380 h 403597"/>
                      <a:gd name="connsiteX54" fmla="*/ 187369 w 409497"/>
                      <a:gd name="connsiteY54" fmla="*/ 227289 h 403597"/>
                      <a:gd name="connsiteX55" fmla="*/ 192227 w 409497"/>
                      <a:gd name="connsiteY55" fmla="*/ 239862 h 403597"/>
                      <a:gd name="connsiteX56" fmla="*/ 204800 w 409497"/>
                      <a:gd name="connsiteY56" fmla="*/ 235005 h 403597"/>
                      <a:gd name="connsiteX57" fmla="*/ 203466 w 409497"/>
                      <a:gd name="connsiteY57" fmla="*/ 192999 h 403597"/>
                      <a:gd name="connsiteX58" fmla="*/ 219564 w 409497"/>
                      <a:gd name="connsiteY58" fmla="*/ 181760 h 403597"/>
                      <a:gd name="connsiteX59" fmla="*/ 249377 w 409497"/>
                      <a:gd name="connsiteY59" fmla="*/ 192999 h 403597"/>
                      <a:gd name="connsiteX60" fmla="*/ 263760 w 409497"/>
                      <a:gd name="connsiteY60" fmla="*/ 234719 h 403597"/>
                      <a:gd name="connsiteX61" fmla="*/ 306432 w 409497"/>
                      <a:gd name="connsiteY61" fmla="*/ 246339 h 403597"/>
                      <a:gd name="connsiteX62" fmla="*/ 312147 w 409497"/>
                      <a:gd name="connsiteY62" fmla="*/ 246339 h 403597"/>
                      <a:gd name="connsiteX63" fmla="*/ 323767 w 409497"/>
                      <a:gd name="connsiteY63" fmla="*/ 257293 h 403597"/>
                      <a:gd name="connsiteX64" fmla="*/ 333292 w 409497"/>
                      <a:gd name="connsiteY64" fmla="*/ 264437 h 403597"/>
                      <a:gd name="connsiteX65" fmla="*/ 335673 w 409497"/>
                      <a:gd name="connsiteY65" fmla="*/ 264437 h 403597"/>
                      <a:gd name="connsiteX66" fmla="*/ 342531 w 409497"/>
                      <a:gd name="connsiteY66" fmla="*/ 252912 h 403597"/>
                      <a:gd name="connsiteX67" fmla="*/ 312432 w 409497"/>
                      <a:gd name="connsiteY67" fmla="*/ 227575 h 403597"/>
                      <a:gd name="connsiteX68" fmla="*/ 305955 w 409497"/>
                      <a:gd name="connsiteY68" fmla="*/ 227575 h 403597"/>
                      <a:gd name="connsiteX69" fmla="*/ 291382 w 409497"/>
                      <a:gd name="connsiteY69" fmla="*/ 227575 h 403597"/>
                      <a:gd name="connsiteX70" fmla="*/ 320624 w 409497"/>
                      <a:gd name="connsiteY70" fmla="*/ 214716 h 403597"/>
                      <a:gd name="connsiteX71" fmla="*/ 331244 w 409497"/>
                      <a:gd name="connsiteY71" fmla="*/ 206287 h 403597"/>
                      <a:gd name="connsiteX72" fmla="*/ 322815 w 409497"/>
                      <a:gd name="connsiteY72" fmla="*/ 195666 h 403597"/>
                      <a:gd name="connsiteX73" fmla="*/ 274713 w 409497"/>
                      <a:gd name="connsiteY73" fmla="*/ 218145 h 403597"/>
                      <a:gd name="connsiteX74" fmla="*/ 268713 w 409497"/>
                      <a:gd name="connsiteY74" fmla="*/ 191190 h 403597"/>
                      <a:gd name="connsiteX75" fmla="*/ 302050 w 409497"/>
                      <a:gd name="connsiteY75" fmla="*/ 165948 h 403597"/>
                      <a:gd name="connsiteX76" fmla="*/ 299478 w 409497"/>
                      <a:gd name="connsiteY76" fmla="*/ 152804 h 403597"/>
                      <a:gd name="connsiteX77" fmla="*/ 286248 w 409497"/>
                      <a:gd name="connsiteY77" fmla="*/ 155357 h 403597"/>
                      <a:gd name="connsiteX78" fmla="*/ 286239 w 409497"/>
                      <a:gd name="connsiteY78" fmla="*/ 155376 h 403597"/>
                      <a:gd name="connsiteX79" fmla="*/ 257664 w 409497"/>
                      <a:gd name="connsiteY79" fmla="*/ 174426 h 403597"/>
                      <a:gd name="connsiteX80" fmla="*/ 228327 w 409497"/>
                      <a:gd name="connsiteY80" fmla="*/ 164901 h 403597"/>
                      <a:gd name="connsiteX81" fmla="*/ 230041 w 409497"/>
                      <a:gd name="connsiteY81" fmla="*/ 143088 h 403597"/>
                      <a:gd name="connsiteX82" fmla="*/ 219373 w 409497"/>
                      <a:gd name="connsiteY82" fmla="*/ 134706 h 403597"/>
                      <a:gd name="connsiteX83" fmla="*/ 210991 w 409497"/>
                      <a:gd name="connsiteY83" fmla="*/ 145374 h 403597"/>
                      <a:gd name="connsiteX84" fmla="*/ 191941 w 409497"/>
                      <a:gd name="connsiteY84" fmla="*/ 177378 h 403597"/>
                      <a:gd name="connsiteX85" fmla="*/ 187464 w 409497"/>
                      <a:gd name="connsiteY85" fmla="*/ 173473 h 403597"/>
                      <a:gd name="connsiteX86" fmla="*/ 162509 w 409497"/>
                      <a:gd name="connsiteY86" fmla="*/ 122800 h 403597"/>
                      <a:gd name="connsiteX87" fmla="*/ 149602 w 409497"/>
                      <a:gd name="connsiteY87" fmla="*/ 126848 h 403597"/>
                      <a:gd name="connsiteX88" fmla="*/ 153651 w 409497"/>
                      <a:gd name="connsiteY88" fmla="*/ 139755 h 403597"/>
                      <a:gd name="connsiteX89" fmla="*/ 168605 w 409497"/>
                      <a:gd name="connsiteY89" fmla="*/ 170330 h 403597"/>
                      <a:gd name="connsiteX90" fmla="*/ 150317 w 409497"/>
                      <a:gd name="connsiteY90" fmla="*/ 175283 h 403597"/>
                      <a:gd name="connsiteX91" fmla="*/ 80213 w 409497"/>
                      <a:gd name="connsiteY91" fmla="*/ 129277 h 403597"/>
                      <a:gd name="connsiteX92" fmla="*/ 85642 w 409497"/>
                      <a:gd name="connsiteY92" fmla="*/ 141564 h 403597"/>
                      <a:gd name="connsiteX93" fmla="*/ 89071 w 409497"/>
                      <a:gd name="connsiteY93" fmla="*/ 142136 h 403597"/>
                      <a:gd name="connsiteX94" fmla="*/ 98025 w 409497"/>
                      <a:gd name="connsiteY94" fmla="*/ 136040 h 403597"/>
                      <a:gd name="connsiteX95" fmla="*/ 126600 w 409497"/>
                      <a:gd name="connsiteY95" fmla="*/ 61364 h 403597"/>
                      <a:gd name="connsiteX96" fmla="*/ 80499 w 409497"/>
                      <a:gd name="connsiteY96" fmla="*/ 61364 h 403597"/>
                      <a:gd name="connsiteX97" fmla="*/ 104025 w 409497"/>
                      <a:gd name="connsiteY97" fmla="*/ 13739 h 403597"/>
                      <a:gd name="connsiteX98" fmla="*/ 99672 w 409497"/>
                      <a:gd name="connsiteY98" fmla="*/ 994 h 403597"/>
                      <a:gd name="connsiteX99" fmla="*/ 99644 w 409497"/>
                      <a:gd name="connsiteY99" fmla="*/ 975 h 403597"/>
                      <a:gd name="connsiteX100" fmla="*/ 86899 w 409497"/>
                      <a:gd name="connsiteY100" fmla="*/ 5328 h 403597"/>
                      <a:gd name="connsiteX101" fmla="*/ 86880 w 409497"/>
                      <a:gd name="connsiteY101" fmla="*/ 5357 h 403597"/>
                      <a:gd name="connsiteX102" fmla="*/ 50019 w 409497"/>
                      <a:gd name="connsiteY102" fmla="*/ 80890 h 403597"/>
                      <a:gd name="connsiteX103" fmla="*/ 98882 w 409497"/>
                      <a:gd name="connsiteY103" fmla="*/ 80890 h 403597"/>
                      <a:gd name="connsiteX104" fmla="*/ 80213 w 409497"/>
                      <a:gd name="connsiteY104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39198 w 409497"/>
                      <a:gd name="connsiteY28" fmla="*/ 154137 h 403597"/>
                      <a:gd name="connsiteX29" fmla="*/ 357105 w 409497"/>
                      <a:gd name="connsiteY29" fmla="*/ 146327 h 403597"/>
                      <a:gd name="connsiteX30" fmla="*/ 408444 w 409497"/>
                      <a:gd name="connsiteY30" fmla="*/ 239291 h 403597"/>
                      <a:gd name="connsiteX31" fmla="*/ 150317 w 409497"/>
                      <a:gd name="connsiteY31" fmla="*/ 175283 h 403597"/>
                      <a:gd name="connsiteX32" fmla="*/ 119075 w 409497"/>
                      <a:gd name="connsiteY32" fmla="*/ 194333 h 403597"/>
                      <a:gd name="connsiteX33" fmla="*/ 86499 w 409497"/>
                      <a:gd name="connsiteY33" fmla="*/ 176902 h 403597"/>
                      <a:gd name="connsiteX34" fmla="*/ 75165 w 409497"/>
                      <a:gd name="connsiteY34" fmla="*/ 169187 h 403597"/>
                      <a:gd name="connsiteX35" fmla="*/ 67449 w 409497"/>
                      <a:gd name="connsiteY35" fmla="*/ 180522 h 403597"/>
                      <a:gd name="connsiteX36" fmla="*/ 110788 w 409497"/>
                      <a:gd name="connsiteY36" fmla="*/ 212716 h 403597"/>
                      <a:gd name="connsiteX37" fmla="*/ 110026 w 409497"/>
                      <a:gd name="connsiteY37" fmla="*/ 218812 h 403597"/>
                      <a:gd name="connsiteX38" fmla="*/ 112884 w 409497"/>
                      <a:gd name="connsiteY38" fmla="*/ 239100 h 403597"/>
                      <a:gd name="connsiteX39" fmla="*/ 84309 w 409497"/>
                      <a:gd name="connsiteY39" fmla="*/ 246530 h 403597"/>
                      <a:gd name="connsiteX40" fmla="*/ 80975 w 409497"/>
                      <a:gd name="connsiteY40" fmla="*/ 259579 h 403597"/>
                      <a:gd name="connsiteX41" fmla="*/ 89071 w 409497"/>
                      <a:gd name="connsiteY41" fmla="*/ 264246 h 403597"/>
                      <a:gd name="connsiteX42" fmla="*/ 93738 w 409497"/>
                      <a:gd name="connsiteY42" fmla="*/ 263103 h 403597"/>
                      <a:gd name="connsiteX43" fmla="*/ 123742 w 409497"/>
                      <a:gd name="connsiteY43" fmla="*/ 260913 h 403597"/>
                      <a:gd name="connsiteX44" fmla="*/ 125647 w 409497"/>
                      <a:gd name="connsiteY44" fmla="*/ 261579 h 403597"/>
                      <a:gd name="connsiteX45" fmla="*/ 144697 w 409497"/>
                      <a:gd name="connsiteY45" fmla="*/ 281296 h 403597"/>
                      <a:gd name="connsiteX46" fmla="*/ 151650 w 409497"/>
                      <a:gd name="connsiteY46" fmla="*/ 284154 h 403597"/>
                      <a:gd name="connsiteX47" fmla="*/ 161137 w 409497"/>
                      <a:gd name="connsiteY47" fmla="*/ 274591 h 403597"/>
                      <a:gd name="connsiteX48" fmla="*/ 158508 w 409497"/>
                      <a:gd name="connsiteY48" fmla="*/ 268056 h 403597"/>
                      <a:gd name="connsiteX49" fmla="*/ 138887 w 409497"/>
                      <a:gd name="connsiteY49" fmla="*/ 247673 h 403597"/>
                      <a:gd name="connsiteX50" fmla="*/ 129362 w 409497"/>
                      <a:gd name="connsiteY50" fmla="*/ 219574 h 403597"/>
                      <a:gd name="connsiteX51" fmla="*/ 153365 w 409497"/>
                      <a:gd name="connsiteY51" fmla="*/ 193761 h 403597"/>
                      <a:gd name="connsiteX52" fmla="*/ 174987 w 409497"/>
                      <a:gd name="connsiteY52" fmla="*/ 187380 h 403597"/>
                      <a:gd name="connsiteX53" fmla="*/ 187369 w 409497"/>
                      <a:gd name="connsiteY53" fmla="*/ 227289 h 403597"/>
                      <a:gd name="connsiteX54" fmla="*/ 192227 w 409497"/>
                      <a:gd name="connsiteY54" fmla="*/ 239862 h 403597"/>
                      <a:gd name="connsiteX55" fmla="*/ 204800 w 409497"/>
                      <a:gd name="connsiteY55" fmla="*/ 235005 h 403597"/>
                      <a:gd name="connsiteX56" fmla="*/ 203466 w 409497"/>
                      <a:gd name="connsiteY56" fmla="*/ 192999 h 403597"/>
                      <a:gd name="connsiteX57" fmla="*/ 219564 w 409497"/>
                      <a:gd name="connsiteY57" fmla="*/ 181760 h 403597"/>
                      <a:gd name="connsiteX58" fmla="*/ 249377 w 409497"/>
                      <a:gd name="connsiteY58" fmla="*/ 192999 h 403597"/>
                      <a:gd name="connsiteX59" fmla="*/ 263760 w 409497"/>
                      <a:gd name="connsiteY59" fmla="*/ 234719 h 403597"/>
                      <a:gd name="connsiteX60" fmla="*/ 306432 w 409497"/>
                      <a:gd name="connsiteY60" fmla="*/ 246339 h 403597"/>
                      <a:gd name="connsiteX61" fmla="*/ 312147 w 409497"/>
                      <a:gd name="connsiteY61" fmla="*/ 246339 h 403597"/>
                      <a:gd name="connsiteX62" fmla="*/ 323767 w 409497"/>
                      <a:gd name="connsiteY62" fmla="*/ 257293 h 403597"/>
                      <a:gd name="connsiteX63" fmla="*/ 333292 w 409497"/>
                      <a:gd name="connsiteY63" fmla="*/ 264437 h 403597"/>
                      <a:gd name="connsiteX64" fmla="*/ 335673 w 409497"/>
                      <a:gd name="connsiteY64" fmla="*/ 264437 h 403597"/>
                      <a:gd name="connsiteX65" fmla="*/ 342531 w 409497"/>
                      <a:gd name="connsiteY65" fmla="*/ 252912 h 403597"/>
                      <a:gd name="connsiteX66" fmla="*/ 312432 w 409497"/>
                      <a:gd name="connsiteY66" fmla="*/ 227575 h 403597"/>
                      <a:gd name="connsiteX67" fmla="*/ 305955 w 409497"/>
                      <a:gd name="connsiteY67" fmla="*/ 227575 h 403597"/>
                      <a:gd name="connsiteX68" fmla="*/ 291382 w 409497"/>
                      <a:gd name="connsiteY68" fmla="*/ 227575 h 403597"/>
                      <a:gd name="connsiteX69" fmla="*/ 320624 w 409497"/>
                      <a:gd name="connsiteY69" fmla="*/ 214716 h 403597"/>
                      <a:gd name="connsiteX70" fmla="*/ 331244 w 409497"/>
                      <a:gd name="connsiteY70" fmla="*/ 206287 h 403597"/>
                      <a:gd name="connsiteX71" fmla="*/ 322815 w 409497"/>
                      <a:gd name="connsiteY71" fmla="*/ 195666 h 403597"/>
                      <a:gd name="connsiteX72" fmla="*/ 274713 w 409497"/>
                      <a:gd name="connsiteY72" fmla="*/ 218145 h 403597"/>
                      <a:gd name="connsiteX73" fmla="*/ 268713 w 409497"/>
                      <a:gd name="connsiteY73" fmla="*/ 191190 h 403597"/>
                      <a:gd name="connsiteX74" fmla="*/ 302050 w 409497"/>
                      <a:gd name="connsiteY74" fmla="*/ 165948 h 403597"/>
                      <a:gd name="connsiteX75" fmla="*/ 299478 w 409497"/>
                      <a:gd name="connsiteY75" fmla="*/ 152804 h 403597"/>
                      <a:gd name="connsiteX76" fmla="*/ 286248 w 409497"/>
                      <a:gd name="connsiteY76" fmla="*/ 155357 h 403597"/>
                      <a:gd name="connsiteX77" fmla="*/ 286239 w 409497"/>
                      <a:gd name="connsiteY77" fmla="*/ 155376 h 403597"/>
                      <a:gd name="connsiteX78" fmla="*/ 257664 w 409497"/>
                      <a:gd name="connsiteY78" fmla="*/ 174426 h 403597"/>
                      <a:gd name="connsiteX79" fmla="*/ 228327 w 409497"/>
                      <a:gd name="connsiteY79" fmla="*/ 164901 h 403597"/>
                      <a:gd name="connsiteX80" fmla="*/ 230041 w 409497"/>
                      <a:gd name="connsiteY80" fmla="*/ 143088 h 403597"/>
                      <a:gd name="connsiteX81" fmla="*/ 219373 w 409497"/>
                      <a:gd name="connsiteY81" fmla="*/ 134706 h 403597"/>
                      <a:gd name="connsiteX82" fmla="*/ 210991 w 409497"/>
                      <a:gd name="connsiteY82" fmla="*/ 145374 h 403597"/>
                      <a:gd name="connsiteX83" fmla="*/ 191941 w 409497"/>
                      <a:gd name="connsiteY83" fmla="*/ 177378 h 403597"/>
                      <a:gd name="connsiteX84" fmla="*/ 187464 w 409497"/>
                      <a:gd name="connsiteY84" fmla="*/ 173473 h 403597"/>
                      <a:gd name="connsiteX85" fmla="*/ 162509 w 409497"/>
                      <a:gd name="connsiteY85" fmla="*/ 122800 h 403597"/>
                      <a:gd name="connsiteX86" fmla="*/ 149602 w 409497"/>
                      <a:gd name="connsiteY86" fmla="*/ 126848 h 403597"/>
                      <a:gd name="connsiteX87" fmla="*/ 153651 w 409497"/>
                      <a:gd name="connsiteY87" fmla="*/ 139755 h 403597"/>
                      <a:gd name="connsiteX88" fmla="*/ 168605 w 409497"/>
                      <a:gd name="connsiteY88" fmla="*/ 170330 h 403597"/>
                      <a:gd name="connsiteX89" fmla="*/ 150317 w 409497"/>
                      <a:gd name="connsiteY89" fmla="*/ 175283 h 403597"/>
                      <a:gd name="connsiteX90" fmla="*/ 80213 w 409497"/>
                      <a:gd name="connsiteY90" fmla="*/ 129277 h 403597"/>
                      <a:gd name="connsiteX91" fmla="*/ 85642 w 409497"/>
                      <a:gd name="connsiteY91" fmla="*/ 141564 h 403597"/>
                      <a:gd name="connsiteX92" fmla="*/ 89071 w 409497"/>
                      <a:gd name="connsiteY92" fmla="*/ 142136 h 403597"/>
                      <a:gd name="connsiteX93" fmla="*/ 98025 w 409497"/>
                      <a:gd name="connsiteY93" fmla="*/ 136040 h 403597"/>
                      <a:gd name="connsiteX94" fmla="*/ 126600 w 409497"/>
                      <a:gd name="connsiteY94" fmla="*/ 61364 h 403597"/>
                      <a:gd name="connsiteX95" fmla="*/ 80499 w 409497"/>
                      <a:gd name="connsiteY95" fmla="*/ 61364 h 403597"/>
                      <a:gd name="connsiteX96" fmla="*/ 104025 w 409497"/>
                      <a:gd name="connsiteY96" fmla="*/ 13739 h 403597"/>
                      <a:gd name="connsiteX97" fmla="*/ 99672 w 409497"/>
                      <a:gd name="connsiteY97" fmla="*/ 994 h 403597"/>
                      <a:gd name="connsiteX98" fmla="*/ 99644 w 409497"/>
                      <a:gd name="connsiteY98" fmla="*/ 975 h 403597"/>
                      <a:gd name="connsiteX99" fmla="*/ 86899 w 409497"/>
                      <a:gd name="connsiteY99" fmla="*/ 5328 h 403597"/>
                      <a:gd name="connsiteX100" fmla="*/ 86880 w 409497"/>
                      <a:gd name="connsiteY100" fmla="*/ 5357 h 403597"/>
                      <a:gd name="connsiteX101" fmla="*/ 50019 w 409497"/>
                      <a:gd name="connsiteY101" fmla="*/ 80890 h 403597"/>
                      <a:gd name="connsiteX102" fmla="*/ 98882 w 409497"/>
                      <a:gd name="connsiteY102" fmla="*/ 80890 h 403597"/>
                      <a:gd name="connsiteX103" fmla="*/ 80213 w 409497"/>
                      <a:gd name="connsiteY103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39960 w 409497"/>
                      <a:gd name="connsiteY27" fmla="*/ 159186 h 403597"/>
                      <a:gd name="connsiteX28" fmla="*/ 357105 w 409497"/>
                      <a:gd name="connsiteY28" fmla="*/ 146327 h 403597"/>
                      <a:gd name="connsiteX29" fmla="*/ 408444 w 409497"/>
                      <a:gd name="connsiteY29" fmla="*/ 239291 h 403597"/>
                      <a:gd name="connsiteX30" fmla="*/ 150317 w 409497"/>
                      <a:gd name="connsiteY30" fmla="*/ 175283 h 403597"/>
                      <a:gd name="connsiteX31" fmla="*/ 119075 w 409497"/>
                      <a:gd name="connsiteY31" fmla="*/ 194333 h 403597"/>
                      <a:gd name="connsiteX32" fmla="*/ 86499 w 409497"/>
                      <a:gd name="connsiteY32" fmla="*/ 176902 h 403597"/>
                      <a:gd name="connsiteX33" fmla="*/ 75165 w 409497"/>
                      <a:gd name="connsiteY33" fmla="*/ 169187 h 403597"/>
                      <a:gd name="connsiteX34" fmla="*/ 67449 w 409497"/>
                      <a:gd name="connsiteY34" fmla="*/ 180522 h 403597"/>
                      <a:gd name="connsiteX35" fmla="*/ 110788 w 409497"/>
                      <a:gd name="connsiteY35" fmla="*/ 212716 h 403597"/>
                      <a:gd name="connsiteX36" fmla="*/ 110026 w 409497"/>
                      <a:gd name="connsiteY36" fmla="*/ 218812 h 403597"/>
                      <a:gd name="connsiteX37" fmla="*/ 112884 w 409497"/>
                      <a:gd name="connsiteY37" fmla="*/ 239100 h 403597"/>
                      <a:gd name="connsiteX38" fmla="*/ 84309 w 409497"/>
                      <a:gd name="connsiteY38" fmla="*/ 246530 h 403597"/>
                      <a:gd name="connsiteX39" fmla="*/ 80975 w 409497"/>
                      <a:gd name="connsiteY39" fmla="*/ 259579 h 403597"/>
                      <a:gd name="connsiteX40" fmla="*/ 89071 w 409497"/>
                      <a:gd name="connsiteY40" fmla="*/ 264246 h 403597"/>
                      <a:gd name="connsiteX41" fmla="*/ 93738 w 409497"/>
                      <a:gd name="connsiteY41" fmla="*/ 263103 h 403597"/>
                      <a:gd name="connsiteX42" fmla="*/ 123742 w 409497"/>
                      <a:gd name="connsiteY42" fmla="*/ 260913 h 403597"/>
                      <a:gd name="connsiteX43" fmla="*/ 125647 w 409497"/>
                      <a:gd name="connsiteY43" fmla="*/ 261579 h 403597"/>
                      <a:gd name="connsiteX44" fmla="*/ 144697 w 409497"/>
                      <a:gd name="connsiteY44" fmla="*/ 281296 h 403597"/>
                      <a:gd name="connsiteX45" fmla="*/ 151650 w 409497"/>
                      <a:gd name="connsiteY45" fmla="*/ 284154 h 403597"/>
                      <a:gd name="connsiteX46" fmla="*/ 161137 w 409497"/>
                      <a:gd name="connsiteY46" fmla="*/ 274591 h 403597"/>
                      <a:gd name="connsiteX47" fmla="*/ 158508 w 409497"/>
                      <a:gd name="connsiteY47" fmla="*/ 268056 h 403597"/>
                      <a:gd name="connsiteX48" fmla="*/ 138887 w 409497"/>
                      <a:gd name="connsiteY48" fmla="*/ 247673 h 403597"/>
                      <a:gd name="connsiteX49" fmla="*/ 129362 w 409497"/>
                      <a:gd name="connsiteY49" fmla="*/ 219574 h 403597"/>
                      <a:gd name="connsiteX50" fmla="*/ 153365 w 409497"/>
                      <a:gd name="connsiteY50" fmla="*/ 193761 h 403597"/>
                      <a:gd name="connsiteX51" fmla="*/ 174987 w 409497"/>
                      <a:gd name="connsiteY51" fmla="*/ 187380 h 403597"/>
                      <a:gd name="connsiteX52" fmla="*/ 187369 w 409497"/>
                      <a:gd name="connsiteY52" fmla="*/ 227289 h 403597"/>
                      <a:gd name="connsiteX53" fmla="*/ 192227 w 409497"/>
                      <a:gd name="connsiteY53" fmla="*/ 239862 h 403597"/>
                      <a:gd name="connsiteX54" fmla="*/ 204800 w 409497"/>
                      <a:gd name="connsiteY54" fmla="*/ 235005 h 403597"/>
                      <a:gd name="connsiteX55" fmla="*/ 203466 w 409497"/>
                      <a:gd name="connsiteY55" fmla="*/ 192999 h 403597"/>
                      <a:gd name="connsiteX56" fmla="*/ 219564 w 409497"/>
                      <a:gd name="connsiteY56" fmla="*/ 181760 h 403597"/>
                      <a:gd name="connsiteX57" fmla="*/ 249377 w 409497"/>
                      <a:gd name="connsiteY57" fmla="*/ 192999 h 403597"/>
                      <a:gd name="connsiteX58" fmla="*/ 263760 w 409497"/>
                      <a:gd name="connsiteY58" fmla="*/ 234719 h 403597"/>
                      <a:gd name="connsiteX59" fmla="*/ 306432 w 409497"/>
                      <a:gd name="connsiteY59" fmla="*/ 246339 h 403597"/>
                      <a:gd name="connsiteX60" fmla="*/ 312147 w 409497"/>
                      <a:gd name="connsiteY60" fmla="*/ 246339 h 403597"/>
                      <a:gd name="connsiteX61" fmla="*/ 323767 w 409497"/>
                      <a:gd name="connsiteY61" fmla="*/ 257293 h 403597"/>
                      <a:gd name="connsiteX62" fmla="*/ 333292 w 409497"/>
                      <a:gd name="connsiteY62" fmla="*/ 264437 h 403597"/>
                      <a:gd name="connsiteX63" fmla="*/ 335673 w 409497"/>
                      <a:gd name="connsiteY63" fmla="*/ 264437 h 403597"/>
                      <a:gd name="connsiteX64" fmla="*/ 342531 w 409497"/>
                      <a:gd name="connsiteY64" fmla="*/ 252912 h 403597"/>
                      <a:gd name="connsiteX65" fmla="*/ 312432 w 409497"/>
                      <a:gd name="connsiteY65" fmla="*/ 227575 h 403597"/>
                      <a:gd name="connsiteX66" fmla="*/ 305955 w 409497"/>
                      <a:gd name="connsiteY66" fmla="*/ 227575 h 403597"/>
                      <a:gd name="connsiteX67" fmla="*/ 291382 w 409497"/>
                      <a:gd name="connsiteY67" fmla="*/ 227575 h 403597"/>
                      <a:gd name="connsiteX68" fmla="*/ 320624 w 409497"/>
                      <a:gd name="connsiteY68" fmla="*/ 214716 h 403597"/>
                      <a:gd name="connsiteX69" fmla="*/ 331244 w 409497"/>
                      <a:gd name="connsiteY69" fmla="*/ 206287 h 403597"/>
                      <a:gd name="connsiteX70" fmla="*/ 322815 w 409497"/>
                      <a:gd name="connsiteY70" fmla="*/ 195666 h 403597"/>
                      <a:gd name="connsiteX71" fmla="*/ 274713 w 409497"/>
                      <a:gd name="connsiteY71" fmla="*/ 218145 h 403597"/>
                      <a:gd name="connsiteX72" fmla="*/ 268713 w 409497"/>
                      <a:gd name="connsiteY72" fmla="*/ 191190 h 403597"/>
                      <a:gd name="connsiteX73" fmla="*/ 302050 w 409497"/>
                      <a:gd name="connsiteY73" fmla="*/ 165948 h 403597"/>
                      <a:gd name="connsiteX74" fmla="*/ 299478 w 409497"/>
                      <a:gd name="connsiteY74" fmla="*/ 152804 h 403597"/>
                      <a:gd name="connsiteX75" fmla="*/ 286248 w 409497"/>
                      <a:gd name="connsiteY75" fmla="*/ 155357 h 403597"/>
                      <a:gd name="connsiteX76" fmla="*/ 286239 w 409497"/>
                      <a:gd name="connsiteY76" fmla="*/ 155376 h 403597"/>
                      <a:gd name="connsiteX77" fmla="*/ 257664 w 409497"/>
                      <a:gd name="connsiteY77" fmla="*/ 174426 h 403597"/>
                      <a:gd name="connsiteX78" fmla="*/ 228327 w 409497"/>
                      <a:gd name="connsiteY78" fmla="*/ 164901 h 403597"/>
                      <a:gd name="connsiteX79" fmla="*/ 230041 w 409497"/>
                      <a:gd name="connsiteY79" fmla="*/ 143088 h 403597"/>
                      <a:gd name="connsiteX80" fmla="*/ 219373 w 409497"/>
                      <a:gd name="connsiteY80" fmla="*/ 134706 h 403597"/>
                      <a:gd name="connsiteX81" fmla="*/ 210991 w 409497"/>
                      <a:gd name="connsiteY81" fmla="*/ 145374 h 403597"/>
                      <a:gd name="connsiteX82" fmla="*/ 191941 w 409497"/>
                      <a:gd name="connsiteY82" fmla="*/ 177378 h 403597"/>
                      <a:gd name="connsiteX83" fmla="*/ 187464 w 409497"/>
                      <a:gd name="connsiteY83" fmla="*/ 173473 h 403597"/>
                      <a:gd name="connsiteX84" fmla="*/ 162509 w 409497"/>
                      <a:gd name="connsiteY84" fmla="*/ 122800 h 403597"/>
                      <a:gd name="connsiteX85" fmla="*/ 149602 w 409497"/>
                      <a:gd name="connsiteY85" fmla="*/ 126848 h 403597"/>
                      <a:gd name="connsiteX86" fmla="*/ 153651 w 409497"/>
                      <a:gd name="connsiteY86" fmla="*/ 139755 h 403597"/>
                      <a:gd name="connsiteX87" fmla="*/ 168605 w 409497"/>
                      <a:gd name="connsiteY87" fmla="*/ 170330 h 403597"/>
                      <a:gd name="connsiteX88" fmla="*/ 150317 w 409497"/>
                      <a:gd name="connsiteY88" fmla="*/ 175283 h 403597"/>
                      <a:gd name="connsiteX89" fmla="*/ 80213 w 409497"/>
                      <a:gd name="connsiteY89" fmla="*/ 129277 h 403597"/>
                      <a:gd name="connsiteX90" fmla="*/ 85642 w 409497"/>
                      <a:gd name="connsiteY90" fmla="*/ 141564 h 403597"/>
                      <a:gd name="connsiteX91" fmla="*/ 89071 w 409497"/>
                      <a:gd name="connsiteY91" fmla="*/ 142136 h 403597"/>
                      <a:gd name="connsiteX92" fmla="*/ 98025 w 409497"/>
                      <a:gd name="connsiteY92" fmla="*/ 136040 h 403597"/>
                      <a:gd name="connsiteX93" fmla="*/ 126600 w 409497"/>
                      <a:gd name="connsiteY93" fmla="*/ 61364 h 403597"/>
                      <a:gd name="connsiteX94" fmla="*/ 80499 w 409497"/>
                      <a:gd name="connsiteY94" fmla="*/ 61364 h 403597"/>
                      <a:gd name="connsiteX95" fmla="*/ 104025 w 409497"/>
                      <a:gd name="connsiteY95" fmla="*/ 13739 h 403597"/>
                      <a:gd name="connsiteX96" fmla="*/ 99672 w 409497"/>
                      <a:gd name="connsiteY96" fmla="*/ 994 h 403597"/>
                      <a:gd name="connsiteX97" fmla="*/ 99644 w 409497"/>
                      <a:gd name="connsiteY97" fmla="*/ 975 h 403597"/>
                      <a:gd name="connsiteX98" fmla="*/ 86899 w 409497"/>
                      <a:gd name="connsiteY98" fmla="*/ 5328 h 403597"/>
                      <a:gd name="connsiteX99" fmla="*/ 86880 w 409497"/>
                      <a:gd name="connsiteY99" fmla="*/ 5357 h 403597"/>
                      <a:gd name="connsiteX100" fmla="*/ 50019 w 409497"/>
                      <a:gd name="connsiteY100" fmla="*/ 80890 h 403597"/>
                      <a:gd name="connsiteX101" fmla="*/ 98882 w 409497"/>
                      <a:gd name="connsiteY101" fmla="*/ 80890 h 403597"/>
                      <a:gd name="connsiteX102" fmla="*/ 80213 w 409497"/>
                      <a:gd name="connsiteY102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44627 w 409497"/>
                      <a:gd name="connsiteY26" fmla="*/ 161281 h 403597"/>
                      <a:gd name="connsiteX27" fmla="*/ 357105 w 409497"/>
                      <a:gd name="connsiteY27" fmla="*/ 146327 h 403597"/>
                      <a:gd name="connsiteX28" fmla="*/ 408444 w 409497"/>
                      <a:gd name="connsiteY28" fmla="*/ 239291 h 403597"/>
                      <a:gd name="connsiteX29" fmla="*/ 150317 w 409497"/>
                      <a:gd name="connsiteY29" fmla="*/ 175283 h 403597"/>
                      <a:gd name="connsiteX30" fmla="*/ 119075 w 409497"/>
                      <a:gd name="connsiteY30" fmla="*/ 194333 h 403597"/>
                      <a:gd name="connsiteX31" fmla="*/ 86499 w 409497"/>
                      <a:gd name="connsiteY31" fmla="*/ 176902 h 403597"/>
                      <a:gd name="connsiteX32" fmla="*/ 75165 w 409497"/>
                      <a:gd name="connsiteY32" fmla="*/ 169187 h 403597"/>
                      <a:gd name="connsiteX33" fmla="*/ 67449 w 409497"/>
                      <a:gd name="connsiteY33" fmla="*/ 180522 h 403597"/>
                      <a:gd name="connsiteX34" fmla="*/ 110788 w 409497"/>
                      <a:gd name="connsiteY34" fmla="*/ 212716 h 403597"/>
                      <a:gd name="connsiteX35" fmla="*/ 110026 w 409497"/>
                      <a:gd name="connsiteY35" fmla="*/ 218812 h 403597"/>
                      <a:gd name="connsiteX36" fmla="*/ 112884 w 409497"/>
                      <a:gd name="connsiteY36" fmla="*/ 239100 h 403597"/>
                      <a:gd name="connsiteX37" fmla="*/ 84309 w 409497"/>
                      <a:gd name="connsiteY37" fmla="*/ 246530 h 403597"/>
                      <a:gd name="connsiteX38" fmla="*/ 80975 w 409497"/>
                      <a:gd name="connsiteY38" fmla="*/ 259579 h 403597"/>
                      <a:gd name="connsiteX39" fmla="*/ 89071 w 409497"/>
                      <a:gd name="connsiteY39" fmla="*/ 264246 h 403597"/>
                      <a:gd name="connsiteX40" fmla="*/ 93738 w 409497"/>
                      <a:gd name="connsiteY40" fmla="*/ 263103 h 403597"/>
                      <a:gd name="connsiteX41" fmla="*/ 123742 w 409497"/>
                      <a:gd name="connsiteY41" fmla="*/ 260913 h 403597"/>
                      <a:gd name="connsiteX42" fmla="*/ 125647 w 409497"/>
                      <a:gd name="connsiteY42" fmla="*/ 261579 h 403597"/>
                      <a:gd name="connsiteX43" fmla="*/ 144697 w 409497"/>
                      <a:gd name="connsiteY43" fmla="*/ 281296 h 403597"/>
                      <a:gd name="connsiteX44" fmla="*/ 151650 w 409497"/>
                      <a:gd name="connsiteY44" fmla="*/ 284154 h 403597"/>
                      <a:gd name="connsiteX45" fmla="*/ 161137 w 409497"/>
                      <a:gd name="connsiteY45" fmla="*/ 274591 h 403597"/>
                      <a:gd name="connsiteX46" fmla="*/ 158508 w 409497"/>
                      <a:gd name="connsiteY46" fmla="*/ 268056 h 403597"/>
                      <a:gd name="connsiteX47" fmla="*/ 138887 w 409497"/>
                      <a:gd name="connsiteY47" fmla="*/ 247673 h 403597"/>
                      <a:gd name="connsiteX48" fmla="*/ 129362 w 409497"/>
                      <a:gd name="connsiteY48" fmla="*/ 219574 h 403597"/>
                      <a:gd name="connsiteX49" fmla="*/ 153365 w 409497"/>
                      <a:gd name="connsiteY49" fmla="*/ 193761 h 403597"/>
                      <a:gd name="connsiteX50" fmla="*/ 174987 w 409497"/>
                      <a:gd name="connsiteY50" fmla="*/ 187380 h 403597"/>
                      <a:gd name="connsiteX51" fmla="*/ 187369 w 409497"/>
                      <a:gd name="connsiteY51" fmla="*/ 227289 h 403597"/>
                      <a:gd name="connsiteX52" fmla="*/ 192227 w 409497"/>
                      <a:gd name="connsiteY52" fmla="*/ 239862 h 403597"/>
                      <a:gd name="connsiteX53" fmla="*/ 204800 w 409497"/>
                      <a:gd name="connsiteY53" fmla="*/ 235005 h 403597"/>
                      <a:gd name="connsiteX54" fmla="*/ 203466 w 409497"/>
                      <a:gd name="connsiteY54" fmla="*/ 192999 h 403597"/>
                      <a:gd name="connsiteX55" fmla="*/ 219564 w 409497"/>
                      <a:gd name="connsiteY55" fmla="*/ 181760 h 403597"/>
                      <a:gd name="connsiteX56" fmla="*/ 249377 w 409497"/>
                      <a:gd name="connsiteY56" fmla="*/ 192999 h 403597"/>
                      <a:gd name="connsiteX57" fmla="*/ 263760 w 409497"/>
                      <a:gd name="connsiteY57" fmla="*/ 234719 h 403597"/>
                      <a:gd name="connsiteX58" fmla="*/ 306432 w 409497"/>
                      <a:gd name="connsiteY58" fmla="*/ 246339 h 403597"/>
                      <a:gd name="connsiteX59" fmla="*/ 312147 w 409497"/>
                      <a:gd name="connsiteY59" fmla="*/ 246339 h 403597"/>
                      <a:gd name="connsiteX60" fmla="*/ 323767 w 409497"/>
                      <a:gd name="connsiteY60" fmla="*/ 257293 h 403597"/>
                      <a:gd name="connsiteX61" fmla="*/ 333292 w 409497"/>
                      <a:gd name="connsiteY61" fmla="*/ 264437 h 403597"/>
                      <a:gd name="connsiteX62" fmla="*/ 335673 w 409497"/>
                      <a:gd name="connsiteY62" fmla="*/ 264437 h 403597"/>
                      <a:gd name="connsiteX63" fmla="*/ 342531 w 409497"/>
                      <a:gd name="connsiteY63" fmla="*/ 252912 h 403597"/>
                      <a:gd name="connsiteX64" fmla="*/ 312432 w 409497"/>
                      <a:gd name="connsiteY64" fmla="*/ 227575 h 403597"/>
                      <a:gd name="connsiteX65" fmla="*/ 305955 w 409497"/>
                      <a:gd name="connsiteY65" fmla="*/ 227575 h 403597"/>
                      <a:gd name="connsiteX66" fmla="*/ 291382 w 409497"/>
                      <a:gd name="connsiteY66" fmla="*/ 227575 h 403597"/>
                      <a:gd name="connsiteX67" fmla="*/ 320624 w 409497"/>
                      <a:gd name="connsiteY67" fmla="*/ 214716 h 403597"/>
                      <a:gd name="connsiteX68" fmla="*/ 331244 w 409497"/>
                      <a:gd name="connsiteY68" fmla="*/ 206287 h 403597"/>
                      <a:gd name="connsiteX69" fmla="*/ 322815 w 409497"/>
                      <a:gd name="connsiteY69" fmla="*/ 195666 h 403597"/>
                      <a:gd name="connsiteX70" fmla="*/ 274713 w 409497"/>
                      <a:gd name="connsiteY70" fmla="*/ 218145 h 403597"/>
                      <a:gd name="connsiteX71" fmla="*/ 268713 w 409497"/>
                      <a:gd name="connsiteY71" fmla="*/ 191190 h 403597"/>
                      <a:gd name="connsiteX72" fmla="*/ 302050 w 409497"/>
                      <a:gd name="connsiteY72" fmla="*/ 165948 h 403597"/>
                      <a:gd name="connsiteX73" fmla="*/ 299478 w 409497"/>
                      <a:gd name="connsiteY73" fmla="*/ 152804 h 403597"/>
                      <a:gd name="connsiteX74" fmla="*/ 286248 w 409497"/>
                      <a:gd name="connsiteY74" fmla="*/ 155357 h 403597"/>
                      <a:gd name="connsiteX75" fmla="*/ 286239 w 409497"/>
                      <a:gd name="connsiteY75" fmla="*/ 155376 h 403597"/>
                      <a:gd name="connsiteX76" fmla="*/ 257664 w 409497"/>
                      <a:gd name="connsiteY76" fmla="*/ 174426 h 403597"/>
                      <a:gd name="connsiteX77" fmla="*/ 228327 w 409497"/>
                      <a:gd name="connsiteY77" fmla="*/ 164901 h 403597"/>
                      <a:gd name="connsiteX78" fmla="*/ 230041 w 409497"/>
                      <a:gd name="connsiteY78" fmla="*/ 143088 h 403597"/>
                      <a:gd name="connsiteX79" fmla="*/ 219373 w 409497"/>
                      <a:gd name="connsiteY79" fmla="*/ 134706 h 403597"/>
                      <a:gd name="connsiteX80" fmla="*/ 210991 w 409497"/>
                      <a:gd name="connsiteY80" fmla="*/ 145374 h 403597"/>
                      <a:gd name="connsiteX81" fmla="*/ 191941 w 409497"/>
                      <a:gd name="connsiteY81" fmla="*/ 177378 h 403597"/>
                      <a:gd name="connsiteX82" fmla="*/ 187464 w 409497"/>
                      <a:gd name="connsiteY82" fmla="*/ 173473 h 403597"/>
                      <a:gd name="connsiteX83" fmla="*/ 162509 w 409497"/>
                      <a:gd name="connsiteY83" fmla="*/ 122800 h 403597"/>
                      <a:gd name="connsiteX84" fmla="*/ 149602 w 409497"/>
                      <a:gd name="connsiteY84" fmla="*/ 126848 h 403597"/>
                      <a:gd name="connsiteX85" fmla="*/ 153651 w 409497"/>
                      <a:gd name="connsiteY85" fmla="*/ 139755 h 403597"/>
                      <a:gd name="connsiteX86" fmla="*/ 168605 w 409497"/>
                      <a:gd name="connsiteY86" fmla="*/ 170330 h 403597"/>
                      <a:gd name="connsiteX87" fmla="*/ 150317 w 409497"/>
                      <a:gd name="connsiteY87" fmla="*/ 175283 h 403597"/>
                      <a:gd name="connsiteX88" fmla="*/ 80213 w 409497"/>
                      <a:gd name="connsiteY88" fmla="*/ 129277 h 403597"/>
                      <a:gd name="connsiteX89" fmla="*/ 85642 w 409497"/>
                      <a:gd name="connsiteY89" fmla="*/ 141564 h 403597"/>
                      <a:gd name="connsiteX90" fmla="*/ 89071 w 409497"/>
                      <a:gd name="connsiteY90" fmla="*/ 142136 h 403597"/>
                      <a:gd name="connsiteX91" fmla="*/ 98025 w 409497"/>
                      <a:gd name="connsiteY91" fmla="*/ 136040 h 403597"/>
                      <a:gd name="connsiteX92" fmla="*/ 126600 w 409497"/>
                      <a:gd name="connsiteY92" fmla="*/ 61364 h 403597"/>
                      <a:gd name="connsiteX93" fmla="*/ 80499 w 409497"/>
                      <a:gd name="connsiteY93" fmla="*/ 61364 h 403597"/>
                      <a:gd name="connsiteX94" fmla="*/ 104025 w 409497"/>
                      <a:gd name="connsiteY94" fmla="*/ 13739 h 403597"/>
                      <a:gd name="connsiteX95" fmla="*/ 99672 w 409497"/>
                      <a:gd name="connsiteY95" fmla="*/ 994 h 403597"/>
                      <a:gd name="connsiteX96" fmla="*/ 99644 w 409497"/>
                      <a:gd name="connsiteY96" fmla="*/ 975 h 403597"/>
                      <a:gd name="connsiteX97" fmla="*/ 86899 w 409497"/>
                      <a:gd name="connsiteY97" fmla="*/ 5328 h 403597"/>
                      <a:gd name="connsiteX98" fmla="*/ 86880 w 409497"/>
                      <a:gd name="connsiteY98" fmla="*/ 5357 h 403597"/>
                      <a:gd name="connsiteX99" fmla="*/ 50019 w 409497"/>
                      <a:gd name="connsiteY99" fmla="*/ 80890 h 403597"/>
                      <a:gd name="connsiteX100" fmla="*/ 98882 w 409497"/>
                      <a:gd name="connsiteY100" fmla="*/ 80890 h 403597"/>
                      <a:gd name="connsiteX101" fmla="*/ 80213 w 409497"/>
                      <a:gd name="connsiteY101" fmla="*/ 129277 h 403597"/>
                      <a:gd name="connsiteX0" fmla="*/ 408444 w 409497"/>
                      <a:gd name="connsiteY0" fmla="*/ 239291 h 403597"/>
                      <a:gd name="connsiteX1" fmla="*/ 371297 w 409497"/>
                      <a:gd name="connsiteY1" fmla="*/ 291393 h 403597"/>
                      <a:gd name="connsiteX2" fmla="*/ 253187 w 409497"/>
                      <a:gd name="connsiteY2" fmla="*/ 298441 h 403597"/>
                      <a:gd name="connsiteX3" fmla="*/ 182321 w 409497"/>
                      <a:gd name="connsiteY3" fmla="*/ 330064 h 403597"/>
                      <a:gd name="connsiteX4" fmla="*/ 143364 w 409497"/>
                      <a:gd name="connsiteY4" fmla="*/ 403597 h 403597"/>
                      <a:gd name="connsiteX5" fmla="*/ 96596 w 409497"/>
                      <a:gd name="connsiteY5" fmla="*/ 403597 h 403597"/>
                      <a:gd name="connsiteX6" fmla="*/ 98596 w 409497"/>
                      <a:gd name="connsiteY6" fmla="*/ 392358 h 403597"/>
                      <a:gd name="connsiteX7" fmla="*/ 108121 w 409497"/>
                      <a:gd name="connsiteY7" fmla="*/ 326826 h 403597"/>
                      <a:gd name="connsiteX8" fmla="*/ 91833 w 409497"/>
                      <a:gd name="connsiteY8" fmla="*/ 326826 h 403597"/>
                      <a:gd name="connsiteX9" fmla="*/ 15633 w 409497"/>
                      <a:gd name="connsiteY9" fmla="*/ 281010 h 403597"/>
                      <a:gd name="connsiteX10" fmla="*/ 20205 w 409497"/>
                      <a:gd name="connsiteY10" fmla="*/ 145660 h 403597"/>
                      <a:gd name="connsiteX11" fmla="*/ 33255 w 409497"/>
                      <a:gd name="connsiteY11" fmla="*/ 142326 h 403597"/>
                      <a:gd name="connsiteX12" fmla="*/ 36588 w 409497"/>
                      <a:gd name="connsiteY12" fmla="*/ 155376 h 403597"/>
                      <a:gd name="connsiteX13" fmla="*/ 32207 w 409497"/>
                      <a:gd name="connsiteY13" fmla="*/ 271581 h 403597"/>
                      <a:gd name="connsiteX14" fmla="*/ 91833 w 409497"/>
                      <a:gd name="connsiteY14" fmla="*/ 307776 h 403597"/>
                      <a:gd name="connsiteX15" fmla="*/ 129933 w 409497"/>
                      <a:gd name="connsiteY15" fmla="*/ 307776 h 403597"/>
                      <a:gd name="connsiteX16" fmla="*/ 128409 w 409497"/>
                      <a:gd name="connsiteY16" fmla="*/ 318634 h 403597"/>
                      <a:gd name="connsiteX17" fmla="*/ 118884 w 409497"/>
                      <a:gd name="connsiteY17" fmla="*/ 384452 h 403597"/>
                      <a:gd name="connsiteX18" fmla="*/ 131553 w 409497"/>
                      <a:gd name="connsiteY18" fmla="*/ 384452 h 403597"/>
                      <a:gd name="connsiteX19" fmla="*/ 172986 w 409497"/>
                      <a:gd name="connsiteY19" fmla="*/ 305775 h 403597"/>
                      <a:gd name="connsiteX20" fmla="*/ 180511 w 409497"/>
                      <a:gd name="connsiteY20" fmla="*/ 310252 h 403597"/>
                      <a:gd name="connsiteX21" fmla="*/ 238518 w 409497"/>
                      <a:gd name="connsiteY21" fmla="*/ 283582 h 403597"/>
                      <a:gd name="connsiteX22" fmla="*/ 241662 w 409497"/>
                      <a:gd name="connsiteY22" fmla="*/ 274629 h 403597"/>
                      <a:gd name="connsiteX23" fmla="*/ 250615 w 409497"/>
                      <a:gd name="connsiteY23" fmla="*/ 277677 h 403597"/>
                      <a:gd name="connsiteX24" fmla="*/ 360915 w 409497"/>
                      <a:gd name="connsiteY24" fmla="*/ 275010 h 403597"/>
                      <a:gd name="connsiteX25" fmla="*/ 389490 w 409497"/>
                      <a:gd name="connsiteY25" fmla="*/ 236243 h 403597"/>
                      <a:gd name="connsiteX26" fmla="*/ 357105 w 409497"/>
                      <a:gd name="connsiteY26" fmla="*/ 146327 h 403597"/>
                      <a:gd name="connsiteX27" fmla="*/ 408444 w 409497"/>
                      <a:gd name="connsiteY27" fmla="*/ 239291 h 403597"/>
                      <a:gd name="connsiteX28" fmla="*/ 150317 w 409497"/>
                      <a:gd name="connsiteY28" fmla="*/ 175283 h 403597"/>
                      <a:gd name="connsiteX29" fmla="*/ 119075 w 409497"/>
                      <a:gd name="connsiteY29" fmla="*/ 194333 h 403597"/>
                      <a:gd name="connsiteX30" fmla="*/ 86499 w 409497"/>
                      <a:gd name="connsiteY30" fmla="*/ 176902 h 403597"/>
                      <a:gd name="connsiteX31" fmla="*/ 75165 w 409497"/>
                      <a:gd name="connsiteY31" fmla="*/ 169187 h 403597"/>
                      <a:gd name="connsiteX32" fmla="*/ 67449 w 409497"/>
                      <a:gd name="connsiteY32" fmla="*/ 180522 h 403597"/>
                      <a:gd name="connsiteX33" fmla="*/ 110788 w 409497"/>
                      <a:gd name="connsiteY33" fmla="*/ 212716 h 403597"/>
                      <a:gd name="connsiteX34" fmla="*/ 110026 w 409497"/>
                      <a:gd name="connsiteY34" fmla="*/ 218812 h 403597"/>
                      <a:gd name="connsiteX35" fmla="*/ 112884 w 409497"/>
                      <a:gd name="connsiteY35" fmla="*/ 239100 h 403597"/>
                      <a:gd name="connsiteX36" fmla="*/ 84309 w 409497"/>
                      <a:gd name="connsiteY36" fmla="*/ 246530 h 403597"/>
                      <a:gd name="connsiteX37" fmla="*/ 80975 w 409497"/>
                      <a:gd name="connsiteY37" fmla="*/ 259579 h 403597"/>
                      <a:gd name="connsiteX38" fmla="*/ 89071 w 409497"/>
                      <a:gd name="connsiteY38" fmla="*/ 264246 h 403597"/>
                      <a:gd name="connsiteX39" fmla="*/ 93738 w 409497"/>
                      <a:gd name="connsiteY39" fmla="*/ 263103 h 403597"/>
                      <a:gd name="connsiteX40" fmla="*/ 123742 w 409497"/>
                      <a:gd name="connsiteY40" fmla="*/ 260913 h 403597"/>
                      <a:gd name="connsiteX41" fmla="*/ 125647 w 409497"/>
                      <a:gd name="connsiteY41" fmla="*/ 261579 h 403597"/>
                      <a:gd name="connsiteX42" fmla="*/ 144697 w 409497"/>
                      <a:gd name="connsiteY42" fmla="*/ 281296 h 403597"/>
                      <a:gd name="connsiteX43" fmla="*/ 151650 w 409497"/>
                      <a:gd name="connsiteY43" fmla="*/ 284154 h 403597"/>
                      <a:gd name="connsiteX44" fmla="*/ 161137 w 409497"/>
                      <a:gd name="connsiteY44" fmla="*/ 274591 h 403597"/>
                      <a:gd name="connsiteX45" fmla="*/ 158508 w 409497"/>
                      <a:gd name="connsiteY45" fmla="*/ 268056 h 403597"/>
                      <a:gd name="connsiteX46" fmla="*/ 138887 w 409497"/>
                      <a:gd name="connsiteY46" fmla="*/ 247673 h 403597"/>
                      <a:gd name="connsiteX47" fmla="*/ 129362 w 409497"/>
                      <a:gd name="connsiteY47" fmla="*/ 219574 h 403597"/>
                      <a:gd name="connsiteX48" fmla="*/ 153365 w 409497"/>
                      <a:gd name="connsiteY48" fmla="*/ 193761 h 403597"/>
                      <a:gd name="connsiteX49" fmla="*/ 174987 w 409497"/>
                      <a:gd name="connsiteY49" fmla="*/ 187380 h 403597"/>
                      <a:gd name="connsiteX50" fmla="*/ 187369 w 409497"/>
                      <a:gd name="connsiteY50" fmla="*/ 227289 h 403597"/>
                      <a:gd name="connsiteX51" fmla="*/ 192227 w 409497"/>
                      <a:gd name="connsiteY51" fmla="*/ 239862 h 403597"/>
                      <a:gd name="connsiteX52" fmla="*/ 204800 w 409497"/>
                      <a:gd name="connsiteY52" fmla="*/ 235005 h 403597"/>
                      <a:gd name="connsiteX53" fmla="*/ 203466 w 409497"/>
                      <a:gd name="connsiteY53" fmla="*/ 192999 h 403597"/>
                      <a:gd name="connsiteX54" fmla="*/ 219564 w 409497"/>
                      <a:gd name="connsiteY54" fmla="*/ 181760 h 403597"/>
                      <a:gd name="connsiteX55" fmla="*/ 249377 w 409497"/>
                      <a:gd name="connsiteY55" fmla="*/ 192999 h 403597"/>
                      <a:gd name="connsiteX56" fmla="*/ 263760 w 409497"/>
                      <a:gd name="connsiteY56" fmla="*/ 234719 h 403597"/>
                      <a:gd name="connsiteX57" fmla="*/ 306432 w 409497"/>
                      <a:gd name="connsiteY57" fmla="*/ 246339 h 403597"/>
                      <a:gd name="connsiteX58" fmla="*/ 312147 w 409497"/>
                      <a:gd name="connsiteY58" fmla="*/ 246339 h 403597"/>
                      <a:gd name="connsiteX59" fmla="*/ 323767 w 409497"/>
                      <a:gd name="connsiteY59" fmla="*/ 257293 h 403597"/>
                      <a:gd name="connsiteX60" fmla="*/ 333292 w 409497"/>
                      <a:gd name="connsiteY60" fmla="*/ 264437 h 403597"/>
                      <a:gd name="connsiteX61" fmla="*/ 335673 w 409497"/>
                      <a:gd name="connsiteY61" fmla="*/ 264437 h 403597"/>
                      <a:gd name="connsiteX62" fmla="*/ 342531 w 409497"/>
                      <a:gd name="connsiteY62" fmla="*/ 252912 h 403597"/>
                      <a:gd name="connsiteX63" fmla="*/ 312432 w 409497"/>
                      <a:gd name="connsiteY63" fmla="*/ 227575 h 403597"/>
                      <a:gd name="connsiteX64" fmla="*/ 305955 w 409497"/>
                      <a:gd name="connsiteY64" fmla="*/ 227575 h 403597"/>
                      <a:gd name="connsiteX65" fmla="*/ 291382 w 409497"/>
                      <a:gd name="connsiteY65" fmla="*/ 227575 h 403597"/>
                      <a:gd name="connsiteX66" fmla="*/ 320624 w 409497"/>
                      <a:gd name="connsiteY66" fmla="*/ 214716 h 403597"/>
                      <a:gd name="connsiteX67" fmla="*/ 331244 w 409497"/>
                      <a:gd name="connsiteY67" fmla="*/ 206287 h 403597"/>
                      <a:gd name="connsiteX68" fmla="*/ 322815 w 409497"/>
                      <a:gd name="connsiteY68" fmla="*/ 195666 h 403597"/>
                      <a:gd name="connsiteX69" fmla="*/ 274713 w 409497"/>
                      <a:gd name="connsiteY69" fmla="*/ 218145 h 403597"/>
                      <a:gd name="connsiteX70" fmla="*/ 268713 w 409497"/>
                      <a:gd name="connsiteY70" fmla="*/ 191190 h 403597"/>
                      <a:gd name="connsiteX71" fmla="*/ 302050 w 409497"/>
                      <a:gd name="connsiteY71" fmla="*/ 165948 h 403597"/>
                      <a:gd name="connsiteX72" fmla="*/ 299478 w 409497"/>
                      <a:gd name="connsiteY72" fmla="*/ 152804 h 403597"/>
                      <a:gd name="connsiteX73" fmla="*/ 286248 w 409497"/>
                      <a:gd name="connsiteY73" fmla="*/ 155357 h 403597"/>
                      <a:gd name="connsiteX74" fmla="*/ 286239 w 409497"/>
                      <a:gd name="connsiteY74" fmla="*/ 155376 h 403597"/>
                      <a:gd name="connsiteX75" fmla="*/ 257664 w 409497"/>
                      <a:gd name="connsiteY75" fmla="*/ 174426 h 403597"/>
                      <a:gd name="connsiteX76" fmla="*/ 228327 w 409497"/>
                      <a:gd name="connsiteY76" fmla="*/ 164901 h 403597"/>
                      <a:gd name="connsiteX77" fmla="*/ 230041 w 409497"/>
                      <a:gd name="connsiteY77" fmla="*/ 143088 h 403597"/>
                      <a:gd name="connsiteX78" fmla="*/ 219373 w 409497"/>
                      <a:gd name="connsiteY78" fmla="*/ 134706 h 403597"/>
                      <a:gd name="connsiteX79" fmla="*/ 210991 w 409497"/>
                      <a:gd name="connsiteY79" fmla="*/ 145374 h 403597"/>
                      <a:gd name="connsiteX80" fmla="*/ 191941 w 409497"/>
                      <a:gd name="connsiteY80" fmla="*/ 177378 h 403597"/>
                      <a:gd name="connsiteX81" fmla="*/ 187464 w 409497"/>
                      <a:gd name="connsiteY81" fmla="*/ 173473 h 403597"/>
                      <a:gd name="connsiteX82" fmla="*/ 162509 w 409497"/>
                      <a:gd name="connsiteY82" fmla="*/ 122800 h 403597"/>
                      <a:gd name="connsiteX83" fmla="*/ 149602 w 409497"/>
                      <a:gd name="connsiteY83" fmla="*/ 126848 h 403597"/>
                      <a:gd name="connsiteX84" fmla="*/ 153651 w 409497"/>
                      <a:gd name="connsiteY84" fmla="*/ 139755 h 403597"/>
                      <a:gd name="connsiteX85" fmla="*/ 168605 w 409497"/>
                      <a:gd name="connsiteY85" fmla="*/ 170330 h 403597"/>
                      <a:gd name="connsiteX86" fmla="*/ 150317 w 409497"/>
                      <a:gd name="connsiteY86" fmla="*/ 175283 h 403597"/>
                      <a:gd name="connsiteX87" fmla="*/ 80213 w 409497"/>
                      <a:gd name="connsiteY87" fmla="*/ 129277 h 403597"/>
                      <a:gd name="connsiteX88" fmla="*/ 85642 w 409497"/>
                      <a:gd name="connsiteY88" fmla="*/ 141564 h 403597"/>
                      <a:gd name="connsiteX89" fmla="*/ 89071 w 409497"/>
                      <a:gd name="connsiteY89" fmla="*/ 142136 h 403597"/>
                      <a:gd name="connsiteX90" fmla="*/ 98025 w 409497"/>
                      <a:gd name="connsiteY90" fmla="*/ 136040 h 403597"/>
                      <a:gd name="connsiteX91" fmla="*/ 126600 w 409497"/>
                      <a:gd name="connsiteY91" fmla="*/ 61364 h 403597"/>
                      <a:gd name="connsiteX92" fmla="*/ 80499 w 409497"/>
                      <a:gd name="connsiteY92" fmla="*/ 61364 h 403597"/>
                      <a:gd name="connsiteX93" fmla="*/ 104025 w 409497"/>
                      <a:gd name="connsiteY93" fmla="*/ 13739 h 403597"/>
                      <a:gd name="connsiteX94" fmla="*/ 99672 w 409497"/>
                      <a:gd name="connsiteY94" fmla="*/ 994 h 403597"/>
                      <a:gd name="connsiteX95" fmla="*/ 99644 w 409497"/>
                      <a:gd name="connsiteY95" fmla="*/ 975 h 403597"/>
                      <a:gd name="connsiteX96" fmla="*/ 86899 w 409497"/>
                      <a:gd name="connsiteY96" fmla="*/ 5328 h 403597"/>
                      <a:gd name="connsiteX97" fmla="*/ 86880 w 409497"/>
                      <a:gd name="connsiteY97" fmla="*/ 5357 h 403597"/>
                      <a:gd name="connsiteX98" fmla="*/ 50019 w 409497"/>
                      <a:gd name="connsiteY98" fmla="*/ 80890 h 403597"/>
                      <a:gd name="connsiteX99" fmla="*/ 98882 w 409497"/>
                      <a:gd name="connsiteY99" fmla="*/ 80890 h 403597"/>
                      <a:gd name="connsiteX100" fmla="*/ 80213 w 409497"/>
                      <a:gd name="connsiteY100" fmla="*/ 129277 h 403597"/>
                      <a:gd name="connsiteX0" fmla="*/ 408444 w 408865"/>
                      <a:gd name="connsiteY0" fmla="*/ 239291 h 403597"/>
                      <a:gd name="connsiteX1" fmla="*/ 371297 w 408865"/>
                      <a:gd name="connsiteY1" fmla="*/ 291393 h 403597"/>
                      <a:gd name="connsiteX2" fmla="*/ 253187 w 408865"/>
                      <a:gd name="connsiteY2" fmla="*/ 298441 h 403597"/>
                      <a:gd name="connsiteX3" fmla="*/ 182321 w 408865"/>
                      <a:gd name="connsiteY3" fmla="*/ 330064 h 403597"/>
                      <a:gd name="connsiteX4" fmla="*/ 143364 w 408865"/>
                      <a:gd name="connsiteY4" fmla="*/ 403597 h 403597"/>
                      <a:gd name="connsiteX5" fmla="*/ 96596 w 408865"/>
                      <a:gd name="connsiteY5" fmla="*/ 403597 h 403597"/>
                      <a:gd name="connsiteX6" fmla="*/ 98596 w 408865"/>
                      <a:gd name="connsiteY6" fmla="*/ 392358 h 403597"/>
                      <a:gd name="connsiteX7" fmla="*/ 108121 w 408865"/>
                      <a:gd name="connsiteY7" fmla="*/ 326826 h 403597"/>
                      <a:gd name="connsiteX8" fmla="*/ 91833 w 408865"/>
                      <a:gd name="connsiteY8" fmla="*/ 326826 h 403597"/>
                      <a:gd name="connsiteX9" fmla="*/ 15633 w 408865"/>
                      <a:gd name="connsiteY9" fmla="*/ 281010 h 403597"/>
                      <a:gd name="connsiteX10" fmla="*/ 20205 w 408865"/>
                      <a:gd name="connsiteY10" fmla="*/ 145660 h 403597"/>
                      <a:gd name="connsiteX11" fmla="*/ 33255 w 408865"/>
                      <a:gd name="connsiteY11" fmla="*/ 142326 h 403597"/>
                      <a:gd name="connsiteX12" fmla="*/ 36588 w 408865"/>
                      <a:gd name="connsiteY12" fmla="*/ 155376 h 403597"/>
                      <a:gd name="connsiteX13" fmla="*/ 32207 w 408865"/>
                      <a:gd name="connsiteY13" fmla="*/ 271581 h 403597"/>
                      <a:gd name="connsiteX14" fmla="*/ 91833 w 408865"/>
                      <a:gd name="connsiteY14" fmla="*/ 307776 h 403597"/>
                      <a:gd name="connsiteX15" fmla="*/ 129933 w 408865"/>
                      <a:gd name="connsiteY15" fmla="*/ 307776 h 403597"/>
                      <a:gd name="connsiteX16" fmla="*/ 128409 w 408865"/>
                      <a:gd name="connsiteY16" fmla="*/ 318634 h 403597"/>
                      <a:gd name="connsiteX17" fmla="*/ 118884 w 408865"/>
                      <a:gd name="connsiteY17" fmla="*/ 384452 h 403597"/>
                      <a:gd name="connsiteX18" fmla="*/ 131553 w 408865"/>
                      <a:gd name="connsiteY18" fmla="*/ 384452 h 403597"/>
                      <a:gd name="connsiteX19" fmla="*/ 172986 w 408865"/>
                      <a:gd name="connsiteY19" fmla="*/ 305775 h 403597"/>
                      <a:gd name="connsiteX20" fmla="*/ 180511 w 408865"/>
                      <a:gd name="connsiteY20" fmla="*/ 310252 h 403597"/>
                      <a:gd name="connsiteX21" fmla="*/ 238518 w 408865"/>
                      <a:gd name="connsiteY21" fmla="*/ 283582 h 403597"/>
                      <a:gd name="connsiteX22" fmla="*/ 241662 w 408865"/>
                      <a:gd name="connsiteY22" fmla="*/ 274629 h 403597"/>
                      <a:gd name="connsiteX23" fmla="*/ 250615 w 408865"/>
                      <a:gd name="connsiteY23" fmla="*/ 277677 h 403597"/>
                      <a:gd name="connsiteX24" fmla="*/ 360915 w 408865"/>
                      <a:gd name="connsiteY24" fmla="*/ 275010 h 403597"/>
                      <a:gd name="connsiteX25" fmla="*/ 389490 w 408865"/>
                      <a:gd name="connsiteY25" fmla="*/ 236243 h 403597"/>
                      <a:gd name="connsiteX26" fmla="*/ 408444 w 408865"/>
                      <a:gd name="connsiteY26" fmla="*/ 239291 h 403597"/>
                      <a:gd name="connsiteX27" fmla="*/ 150317 w 408865"/>
                      <a:gd name="connsiteY27" fmla="*/ 175283 h 403597"/>
                      <a:gd name="connsiteX28" fmla="*/ 119075 w 408865"/>
                      <a:gd name="connsiteY28" fmla="*/ 194333 h 403597"/>
                      <a:gd name="connsiteX29" fmla="*/ 86499 w 408865"/>
                      <a:gd name="connsiteY29" fmla="*/ 176902 h 403597"/>
                      <a:gd name="connsiteX30" fmla="*/ 75165 w 408865"/>
                      <a:gd name="connsiteY30" fmla="*/ 169187 h 403597"/>
                      <a:gd name="connsiteX31" fmla="*/ 67449 w 408865"/>
                      <a:gd name="connsiteY31" fmla="*/ 180522 h 403597"/>
                      <a:gd name="connsiteX32" fmla="*/ 110788 w 408865"/>
                      <a:gd name="connsiteY32" fmla="*/ 212716 h 403597"/>
                      <a:gd name="connsiteX33" fmla="*/ 110026 w 408865"/>
                      <a:gd name="connsiteY33" fmla="*/ 218812 h 403597"/>
                      <a:gd name="connsiteX34" fmla="*/ 112884 w 408865"/>
                      <a:gd name="connsiteY34" fmla="*/ 239100 h 403597"/>
                      <a:gd name="connsiteX35" fmla="*/ 84309 w 408865"/>
                      <a:gd name="connsiteY35" fmla="*/ 246530 h 403597"/>
                      <a:gd name="connsiteX36" fmla="*/ 80975 w 408865"/>
                      <a:gd name="connsiteY36" fmla="*/ 259579 h 403597"/>
                      <a:gd name="connsiteX37" fmla="*/ 89071 w 408865"/>
                      <a:gd name="connsiteY37" fmla="*/ 264246 h 403597"/>
                      <a:gd name="connsiteX38" fmla="*/ 93738 w 408865"/>
                      <a:gd name="connsiteY38" fmla="*/ 263103 h 403597"/>
                      <a:gd name="connsiteX39" fmla="*/ 123742 w 408865"/>
                      <a:gd name="connsiteY39" fmla="*/ 260913 h 403597"/>
                      <a:gd name="connsiteX40" fmla="*/ 125647 w 408865"/>
                      <a:gd name="connsiteY40" fmla="*/ 261579 h 403597"/>
                      <a:gd name="connsiteX41" fmla="*/ 144697 w 408865"/>
                      <a:gd name="connsiteY41" fmla="*/ 281296 h 403597"/>
                      <a:gd name="connsiteX42" fmla="*/ 151650 w 408865"/>
                      <a:gd name="connsiteY42" fmla="*/ 284154 h 403597"/>
                      <a:gd name="connsiteX43" fmla="*/ 161137 w 408865"/>
                      <a:gd name="connsiteY43" fmla="*/ 274591 h 403597"/>
                      <a:gd name="connsiteX44" fmla="*/ 158508 w 408865"/>
                      <a:gd name="connsiteY44" fmla="*/ 268056 h 403597"/>
                      <a:gd name="connsiteX45" fmla="*/ 138887 w 408865"/>
                      <a:gd name="connsiteY45" fmla="*/ 247673 h 403597"/>
                      <a:gd name="connsiteX46" fmla="*/ 129362 w 408865"/>
                      <a:gd name="connsiteY46" fmla="*/ 219574 h 403597"/>
                      <a:gd name="connsiteX47" fmla="*/ 153365 w 408865"/>
                      <a:gd name="connsiteY47" fmla="*/ 193761 h 403597"/>
                      <a:gd name="connsiteX48" fmla="*/ 174987 w 408865"/>
                      <a:gd name="connsiteY48" fmla="*/ 187380 h 403597"/>
                      <a:gd name="connsiteX49" fmla="*/ 187369 w 408865"/>
                      <a:gd name="connsiteY49" fmla="*/ 227289 h 403597"/>
                      <a:gd name="connsiteX50" fmla="*/ 192227 w 408865"/>
                      <a:gd name="connsiteY50" fmla="*/ 239862 h 403597"/>
                      <a:gd name="connsiteX51" fmla="*/ 204800 w 408865"/>
                      <a:gd name="connsiteY51" fmla="*/ 235005 h 403597"/>
                      <a:gd name="connsiteX52" fmla="*/ 203466 w 408865"/>
                      <a:gd name="connsiteY52" fmla="*/ 192999 h 403597"/>
                      <a:gd name="connsiteX53" fmla="*/ 219564 w 408865"/>
                      <a:gd name="connsiteY53" fmla="*/ 181760 h 403597"/>
                      <a:gd name="connsiteX54" fmla="*/ 249377 w 408865"/>
                      <a:gd name="connsiteY54" fmla="*/ 192999 h 403597"/>
                      <a:gd name="connsiteX55" fmla="*/ 263760 w 408865"/>
                      <a:gd name="connsiteY55" fmla="*/ 234719 h 403597"/>
                      <a:gd name="connsiteX56" fmla="*/ 306432 w 408865"/>
                      <a:gd name="connsiteY56" fmla="*/ 246339 h 403597"/>
                      <a:gd name="connsiteX57" fmla="*/ 312147 w 408865"/>
                      <a:gd name="connsiteY57" fmla="*/ 246339 h 403597"/>
                      <a:gd name="connsiteX58" fmla="*/ 323767 w 408865"/>
                      <a:gd name="connsiteY58" fmla="*/ 257293 h 403597"/>
                      <a:gd name="connsiteX59" fmla="*/ 333292 w 408865"/>
                      <a:gd name="connsiteY59" fmla="*/ 264437 h 403597"/>
                      <a:gd name="connsiteX60" fmla="*/ 335673 w 408865"/>
                      <a:gd name="connsiteY60" fmla="*/ 264437 h 403597"/>
                      <a:gd name="connsiteX61" fmla="*/ 342531 w 408865"/>
                      <a:gd name="connsiteY61" fmla="*/ 252912 h 403597"/>
                      <a:gd name="connsiteX62" fmla="*/ 312432 w 408865"/>
                      <a:gd name="connsiteY62" fmla="*/ 227575 h 403597"/>
                      <a:gd name="connsiteX63" fmla="*/ 305955 w 408865"/>
                      <a:gd name="connsiteY63" fmla="*/ 227575 h 403597"/>
                      <a:gd name="connsiteX64" fmla="*/ 291382 w 408865"/>
                      <a:gd name="connsiteY64" fmla="*/ 227575 h 403597"/>
                      <a:gd name="connsiteX65" fmla="*/ 320624 w 408865"/>
                      <a:gd name="connsiteY65" fmla="*/ 214716 h 403597"/>
                      <a:gd name="connsiteX66" fmla="*/ 331244 w 408865"/>
                      <a:gd name="connsiteY66" fmla="*/ 206287 h 403597"/>
                      <a:gd name="connsiteX67" fmla="*/ 322815 w 408865"/>
                      <a:gd name="connsiteY67" fmla="*/ 195666 h 403597"/>
                      <a:gd name="connsiteX68" fmla="*/ 274713 w 408865"/>
                      <a:gd name="connsiteY68" fmla="*/ 218145 h 403597"/>
                      <a:gd name="connsiteX69" fmla="*/ 268713 w 408865"/>
                      <a:gd name="connsiteY69" fmla="*/ 191190 h 403597"/>
                      <a:gd name="connsiteX70" fmla="*/ 302050 w 408865"/>
                      <a:gd name="connsiteY70" fmla="*/ 165948 h 403597"/>
                      <a:gd name="connsiteX71" fmla="*/ 299478 w 408865"/>
                      <a:gd name="connsiteY71" fmla="*/ 152804 h 403597"/>
                      <a:gd name="connsiteX72" fmla="*/ 286248 w 408865"/>
                      <a:gd name="connsiteY72" fmla="*/ 155357 h 403597"/>
                      <a:gd name="connsiteX73" fmla="*/ 286239 w 408865"/>
                      <a:gd name="connsiteY73" fmla="*/ 155376 h 403597"/>
                      <a:gd name="connsiteX74" fmla="*/ 257664 w 408865"/>
                      <a:gd name="connsiteY74" fmla="*/ 174426 h 403597"/>
                      <a:gd name="connsiteX75" fmla="*/ 228327 w 408865"/>
                      <a:gd name="connsiteY75" fmla="*/ 164901 h 403597"/>
                      <a:gd name="connsiteX76" fmla="*/ 230041 w 408865"/>
                      <a:gd name="connsiteY76" fmla="*/ 143088 h 403597"/>
                      <a:gd name="connsiteX77" fmla="*/ 219373 w 408865"/>
                      <a:gd name="connsiteY77" fmla="*/ 134706 h 403597"/>
                      <a:gd name="connsiteX78" fmla="*/ 210991 w 408865"/>
                      <a:gd name="connsiteY78" fmla="*/ 145374 h 403597"/>
                      <a:gd name="connsiteX79" fmla="*/ 191941 w 408865"/>
                      <a:gd name="connsiteY79" fmla="*/ 177378 h 403597"/>
                      <a:gd name="connsiteX80" fmla="*/ 187464 w 408865"/>
                      <a:gd name="connsiteY80" fmla="*/ 173473 h 403597"/>
                      <a:gd name="connsiteX81" fmla="*/ 162509 w 408865"/>
                      <a:gd name="connsiteY81" fmla="*/ 122800 h 403597"/>
                      <a:gd name="connsiteX82" fmla="*/ 149602 w 408865"/>
                      <a:gd name="connsiteY82" fmla="*/ 126848 h 403597"/>
                      <a:gd name="connsiteX83" fmla="*/ 153651 w 408865"/>
                      <a:gd name="connsiteY83" fmla="*/ 139755 h 403597"/>
                      <a:gd name="connsiteX84" fmla="*/ 168605 w 408865"/>
                      <a:gd name="connsiteY84" fmla="*/ 170330 h 403597"/>
                      <a:gd name="connsiteX85" fmla="*/ 150317 w 408865"/>
                      <a:gd name="connsiteY85" fmla="*/ 175283 h 403597"/>
                      <a:gd name="connsiteX86" fmla="*/ 80213 w 408865"/>
                      <a:gd name="connsiteY86" fmla="*/ 129277 h 403597"/>
                      <a:gd name="connsiteX87" fmla="*/ 85642 w 408865"/>
                      <a:gd name="connsiteY87" fmla="*/ 141564 h 403597"/>
                      <a:gd name="connsiteX88" fmla="*/ 89071 w 408865"/>
                      <a:gd name="connsiteY88" fmla="*/ 142136 h 403597"/>
                      <a:gd name="connsiteX89" fmla="*/ 98025 w 408865"/>
                      <a:gd name="connsiteY89" fmla="*/ 136040 h 403597"/>
                      <a:gd name="connsiteX90" fmla="*/ 126600 w 408865"/>
                      <a:gd name="connsiteY90" fmla="*/ 61364 h 403597"/>
                      <a:gd name="connsiteX91" fmla="*/ 80499 w 408865"/>
                      <a:gd name="connsiteY91" fmla="*/ 61364 h 403597"/>
                      <a:gd name="connsiteX92" fmla="*/ 104025 w 408865"/>
                      <a:gd name="connsiteY92" fmla="*/ 13739 h 403597"/>
                      <a:gd name="connsiteX93" fmla="*/ 99672 w 408865"/>
                      <a:gd name="connsiteY93" fmla="*/ 994 h 403597"/>
                      <a:gd name="connsiteX94" fmla="*/ 99644 w 408865"/>
                      <a:gd name="connsiteY94" fmla="*/ 975 h 403597"/>
                      <a:gd name="connsiteX95" fmla="*/ 86899 w 408865"/>
                      <a:gd name="connsiteY95" fmla="*/ 5328 h 403597"/>
                      <a:gd name="connsiteX96" fmla="*/ 86880 w 408865"/>
                      <a:gd name="connsiteY96" fmla="*/ 5357 h 403597"/>
                      <a:gd name="connsiteX97" fmla="*/ 50019 w 408865"/>
                      <a:gd name="connsiteY97" fmla="*/ 80890 h 403597"/>
                      <a:gd name="connsiteX98" fmla="*/ 98882 w 408865"/>
                      <a:gd name="connsiteY98" fmla="*/ 80890 h 403597"/>
                      <a:gd name="connsiteX99" fmla="*/ 80213 w 408865"/>
                      <a:gd name="connsiteY99" fmla="*/ 129277 h 403597"/>
                      <a:gd name="connsiteX0" fmla="*/ 408444 w 408444"/>
                      <a:gd name="connsiteY0" fmla="*/ 239291 h 403597"/>
                      <a:gd name="connsiteX1" fmla="*/ 371297 w 408444"/>
                      <a:gd name="connsiteY1" fmla="*/ 291393 h 403597"/>
                      <a:gd name="connsiteX2" fmla="*/ 253187 w 408444"/>
                      <a:gd name="connsiteY2" fmla="*/ 298441 h 403597"/>
                      <a:gd name="connsiteX3" fmla="*/ 182321 w 408444"/>
                      <a:gd name="connsiteY3" fmla="*/ 330064 h 403597"/>
                      <a:gd name="connsiteX4" fmla="*/ 143364 w 408444"/>
                      <a:gd name="connsiteY4" fmla="*/ 403597 h 403597"/>
                      <a:gd name="connsiteX5" fmla="*/ 96596 w 408444"/>
                      <a:gd name="connsiteY5" fmla="*/ 403597 h 403597"/>
                      <a:gd name="connsiteX6" fmla="*/ 98596 w 408444"/>
                      <a:gd name="connsiteY6" fmla="*/ 392358 h 403597"/>
                      <a:gd name="connsiteX7" fmla="*/ 108121 w 408444"/>
                      <a:gd name="connsiteY7" fmla="*/ 326826 h 403597"/>
                      <a:gd name="connsiteX8" fmla="*/ 91833 w 408444"/>
                      <a:gd name="connsiteY8" fmla="*/ 326826 h 403597"/>
                      <a:gd name="connsiteX9" fmla="*/ 15633 w 408444"/>
                      <a:gd name="connsiteY9" fmla="*/ 281010 h 403597"/>
                      <a:gd name="connsiteX10" fmla="*/ 20205 w 408444"/>
                      <a:gd name="connsiteY10" fmla="*/ 145660 h 403597"/>
                      <a:gd name="connsiteX11" fmla="*/ 33255 w 408444"/>
                      <a:gd name="connsiteY11" fmla="*/ 142326 h 403597"/>
                      <a:gd name="connsiteX12" fmla="*/ 36588 w 408444"/>
                      <a:gd name="connsiteY12" fmla="*/ 155376 h 403597"/>
                      <a:gd name="connsiteX13" fmla="*/ 32207 w 408444"/>
                      <a:gd name="connsiteY13" fmla="*/ 271581 h 403597"/>
                      <a:gd name="connsiteX14" fmla="*/ 91833 w 408444"/>
                      <a:gd name="connsiteY14" fmla="*/ 307776 h 403597"/>
                      <a:gd name="connsiteX15" fmla="*/ 129933 w 408444"/>
                      <a:gd name="connsiteY15" fmla="*/ 307776 h 403597"/>
                      <a:gd name="connsiteX16" fmla="*/ 128409 w 408444"/>
                      <a:gd name="connsiteY16" fmla="*/ 318634 h 403597"/>
                      <a:gd name="connsiteX17" fmla="*/ 118884 w 408444"/>
                      <a:gd name="connsiteY17" fmla="*/ 384452 h 403597"/>
                      <a:gd name="connsiteX18" fmla="*/ 131553 w 408444"/>
                      <a:gd name="connsiteY18" fmla="*/ 384452 h 403597"/>
                      <a:gd name="connsiteX19" fmla="*/ 172986 w 408444"/>
                      <a:gd name="connsiteY19" fmla="*/ 305775 h 403597"/>
                      <a:gd name="connsiteX20" fmla="*/ 180511 w 408444"/>
                      <a:gd name="connsiteY20" fmla="*/ 310252 h 403597"/>
                      <a:gd name="connsiteX21" fmla="*/ 238518 w 408444"/>
                      <a:gd name="connsiteY21" fmla="*/ 283582 h 403597"/>
                      <a:gd name="connsiteX22" fmla="*/ 241662 w 408444"/>
                      <a:gd name="connsiteY22" fmla="*/ 274629 h 403597"/>
                      <a:gd name="connsiteX23" fmla="*/ 250615 w 408444"/>
                      <a:gd name="connsiteY23" fmla="*/ 277677 h 403597"/>
                      <a:gd name="connsiteX24" fmla="*/ 360915 w 408444"/>
                      <a:gd name="connsiteY24" fmla="*/ 275010 h 403597"/>
                      <a:gd name="connsiteX25" fmla="*/ 408444 w 408444"/>
                      <a:gd name="connsiteY25" fmla="*/ 239291 h 403597"/>
                      <a:gd name="connsiteX26" fmla="*/ 150317 w 408444"/>
                      <a:gd name="connsiteY26" fmla="*/ 175283 h 403597"/>
                      <a:gd name="connsiteX27" fmla="*/ 119075 w 408444"/>
                      <a:gd name="connsiteY27" fmla="*/ 194333 h 403597"/>
                      <a:gd name="connsiteX28" fmla="*/ 86499 w 408444"/>
                      <a:gd name="connsiteY28" fmla="*/ 176902 h 403597"/>
                      <a:gd name="connsiteX29" fmla="*/ 75165 w 408444"/>
                      <a:gd name="connsiteY29" fmla="*/ 169187 h 403597"/>
                      <a:gd name="connsiteX30" fmla="*/ 67449 w 408444"/>
                      <a:gd name="connsiteY30" fmla="*/ 180522 h 403597"/>
                      <a:gd name="connsiteX31" fmla="*/ 110788 w 408444"/>
                      <a:gd name="connsiteY31" fmla="*/ 212716 h 403597"/>
                      <a:gd name="connsiteX32" fmla="*/ 110026 w 408444"/>
                      <a:gd name="connsiteY32" fmla="*/ 218812 h 403597"/>
                      <a:gd name="connsiteX33" fmla="*/ 112884 w 408444"/>
                      <a:gd name="connsiteY33" fmla="*/ 239100 h 403597"/>
                      <a:gd name="connsiteX34" fmla="*/ 84309 w 408444"/>
                      <a:gd name="connsiteY34" fmla="*/ 246530 h 403597"/>
                      <a:gd name="connsiteX35" fmla="*/ 80975 w 408444"/>
                      <a:gd name="connsiteY35" fmla="*/ 259579 h 403597"/>
                      <a:gd name="connsiteX36" fmla="*/ 89071 w 408444"/>
                      <a:gd name="connsiteY36" fmla="*/ 264246 h 403597"/>
                      <a:gd name="connsiteX37" fmla="*/ 93738 w 408444"/>
                      <a:gd name="connsiteY37" fmla="*/ 263103 h 403597"/>
                      <a:gd name="connsiteX38" fmla="*/ 123742 w 408444"/>
                      <a:gd name="connsiteY38" fmla="*/ 260913 h 403597"/>
                      <a:gd name="connsiteX39" fmla="*/ 125647 w 408444"/>
                      <a:gd name="connsiteY39" fmla="*/ 261579 h 403597"/>
                      <a:gd name="connsiteX40" fmla="*/ 144697 w 408444"/>
                      <a:gd name="connsiteY40" fmla="*/ 281296 h 403597"/>
                      <a:gd name="connsiteX41" fmla="*/ 151650 w 408444"/>
                      <a:gd name="connsiteY41" fmla="*/ 284154 h 403597"/>
                      <a:gd name="connsiteX42" fmla="*/ 161137 w 408444"/>
                      <a:gd name="connsiteY42" fmla="*/ 274591 h 403597"/>
                      <a:gd name="connsiteX43" fmla="*/ 158508 w 408444"/>
                      <a:gd name="connsiteY43" fmla="*/ 268056 h 403597"/>
                      <a:gd name="connsiteX44" fmla="*/ 138887 w 408444"/>
                      <a:gd name="connsiteY44" fmla="*/ 247673 h 403597"/>
                      <a:gd name="connsiteX45" fmla="*/ 129362 w 408444"/>
                      <a:gd name="connsiteY45" fmla="*/ 219574 h 403597"/>
                      <a:gd name="connsiteX46" fmla="*/ 153365 w 408444"/>
                      <a:gd name="connsiteY46" fmla="*/ 193761 h 403597"/>
                      <a:gd name="connsiteX47" fmla="*/ 174987 w 408444"/>
                      <a:gd name="connsiteY47" fmla="*/ 187380 h 403597"/>
                      <a:gd name="connsiteX48" fmla="*/ 187369 w 408444"/>
                      <a:gd name="connsiteY48" fmla="*/ 227289 h 403597"/>
                      <a:gd name="connsiteX49" fmla="*/ 192227 w 408444"/>
                      <a:gd name="connsiteY49" fmla="*/ 239862 h 403597"/>
                      <a:gd name="connsiteX50" fmla="*/ 204800 w 408444"/>
                      <a:gd name="connsiteY50" fmla="*/ 235005 h 403597"/>
                      <a:gd name="connsiteX51" fmla="*/ 203466 w 408444"/>
                      <a:gd name="connsiteY51" fmla="*/ 192999 h 403597"/>
                      <a:gd name="connsiteX52" fmla="*/ 219564 w 408444"/>
                      <a:gd name="connsiteY52" fmla="*/ 181760 h 403597"/>
                      <a:gd name="connsiteX53" fmla="*/ 249377 w 408444"/>
                      <a:gd name="connsiteY53" fmla="*/ 192999 h 403597"/>
                      <a:gd name="connsiteX54" fmla="*/ 263760 w 408444"/>
                      <a:gd name="connsiteY54" fmla="*/ 234719 h 403597"/>
                      <a:gd name="connsiteX55" fmla="*/ 306432 w 408444"/>
                      <a:gd name="connsiteY55" fmla="*/ 246339 h 403597"/>
                      <a:gd name="connsiteX56" fmla="*/ 312147 w 408444"/>
                      <a:gd name="connsiteY56" fmla="*/ 246339 h 403597"/>
                      <a:gd name="connsiteX57" fmla="*/ 323767 w 408444"/>
                      <a:gd name="connsiteY57" fmla="*/ 257293 h 403597"/>
                      <a:gd name="connsiteX58" fmla="*/ 333292 w 408444"/>
                      <a:gd name="connsiteY58" fmla="*/ 264437 h 403597"/>
                      <a:gd name="connsiteX59" fmla="*/ 335673 w 408444"/>
                      <a:gd name="connsiteY59" fmla="*/ 264437 h 403597"/>
                      <a:gd name="connsiteX60" fmla="*/ 342531 w 408444"/>
                      <a:gd name="connsiteY60" fmla="*/ 252912 h 403597"/>
                      <a:gd name="connsiteX61" fmla="*/ 312432 w 408444"/>
                      <a:gd name="connsiteY61" fmla="*/ 227575 h 403597"/>
                      <a:gd name="connsiteX62" fmla="*/ 305955 w 408444"/>
                      <a:gd name="connsiteY62" fmla="*/ 227575 h 403597"/>
                      <a:gd name="connsiteX63" fmla="*/ 291382 w 408444"/>
                      <a:gd name="connsiteY63" fmla="*/ 227575 h 403597"/>
                      <a:gd name="connsiteX64" fmla="*/ 320624 w 408444"/>
                      <a:gd name="connsiteY64" fmla="*/ 214716 h 403597"/>
                      <a:gd name="connsiteX65" fmla="*/ 331244 w 408444"/>
                      <a:gd name="connsiteY65" fmla="*/ 206287 h 403597"/>
                      <a:gd name="connsiteX66" fmla="*/ 322815 w 408444"/>
                      <a:gd name="connsiteY66" fmla="*/ 195666 h 403597"/>
                      <a:gd name="connsiteX67" fmla="*/ 274713 w 408444"/>
                      <a:gd name="connsiteY67" fmla="*/ 218145 h 403597"/>
                      <a:gd name="connsiteX68" fmla="*/ 268713 w 408444"/>
                      <a:gd name="connsiteY68" fmla="*/ 191190 h 403597"/>
                      <a:gd name="connsiteX69" fmla="*/ 302050 w 408444"/>
                      <a:gd name="connsiteY69" fmla="*/ 165948 h 403597"/>
                      <a:gd name="connsiteX70" fmla="*/ 299478 w 408444"/>
                      <a:gd name="connsiteY70" fmla="*/ 152804 h 403597"/>
                      <a:gd name="connsiteX71" fmla="*/ 286248 w 408444"/>
                      <a:gd name="connsiteY71" fmla="*/ 155357 h 403597"/>
                      <a:gd name="connsiteX72" fmla="*/ 286239 w 408444"/>
                      <a:gd name="connsiteY72" fmla="*/ 155376 h 403597"/>
                      <a:gd name="connsiteX73" fmla="*/ 257664 w 408444"/>
                      <a:gd name="connsiteY73" fmla="*/ 174426 h 403597"/>
                      <a:gd name="connsiteX74" fmla="*/ 228327 w 408444"/>
                      <a:gd name="connsiteY74" fmla="*/ 164901 h 403597"/>
                      <a:gd name="connsiteX75" fmla="*/ 230041 w 408444"/>
                      <a:gd name="connsiteY75" fmla="*/ 143088 h 403597"/>
                      <a:gd name="connsiteX76" fmla="*/ 219373 w 408444"/>
                      <a:gd name="connsiteY76" fmla="*/ 134706 h 403597"/>
                      <a:gd name="connsiteX77" fmla="*/ 210991 w 408444"/>
                      <a:gd name="connsiteY77" fmla="*/ 145374 h 403597"/>
                      <a:gd name="connsiteX78" fmla="*/ 191941 w 408444"/>
                      <a:gd name="connsiteY78" fmla="*/ 177378 h 403597"/>
                      <a:gd name="connsiteX79" fmla="*/ 187464 w 408444"/>
                      <a:gd name="connsiteY79" fmla="*/ 173473 h 403597"/>
                      <a:gd name="connsiteX80" fmla="*/ 162509 w 408444"/>
                      <a:gd name="connsiteY80" fmla="*/ 122800 h 403597"/>
                      <a:gd name="connsiteX81" fmla="*/ 149602 w 408444"/>
                      <a:gd name="connsiteY81" fmla="*/ 126848 h 403597"/>
                      <a:gd name="connsiteX82" fmla="*/ 153651 w 408444"/>
                      <a:gd name="connsiteY82" fmla="*/ 139755 h 403597"/>
                      <a:gd name="connsiteX83" fmla="*/ 168605 w 408444"/>
                      <a:gd name="connsiteY83" fmla="*/ 170330 h 403597"/>
                      <a:gd name="connsiteX84" fmla="*/ 150317 w 408444"/>
                      <a:gd name="connsiteY84" fmla="*/ 175283 h 403597"/>
                      <a:gd name="connsiteX85" fmla="*/ 80213 w 408444"/>
                      <a:gd name="connsiteY85" fmla="*/ 129277 h 403597"/>
                      <a:gd name="connsiteX86" fmla="*/ 85642 w 408444"/>
                      <a:gd name="connsiteY86" fmla="*/ 141564 h 403597"/>
                      <a:gd name="connsiteX87" fmla="*/ 89071 w 408444"/>
                      <a:gd name="connsiteY87" fmla="*/ 142136 h 403597"/>
                      <a:gd name="connsiteX88" fmla="*/ 98025 w 408444"/>
                      <a:gd name="connsiteY88" fmla="*/ 136040 h 403597"/>
                      <a:gd name="connsiteX89" fmla="*/ 126600 w 408444"/>
                      <a:gd name="connsiteY89" fmla="*/ 61364 h 403597"/>
                      <a:gd name="connsiteX90" fmla="*/ 80499 w 408444"/>
                      <a:gd name="connsiteY90" fmla="*/ 61364 h 403597"/>
                      <a:gd name="connsiteX91" fmla="*/ 104025 w 408444"/>
                      <a:gd name="connsiteY91" fmla="*/ 13739 h 403597"/>
                      <a:gd name="connsiteX92" fmla="*/ 99672 w 408444"/>
                      <a:gd name="connsiteY92" fmla="*/ 994 h 403597"/>
                      <a:gd name="connsiteX93" fmla="*/ 99644 w 408444"/>
                      <a:gd name="connsiteY93" fmla="*/ 975 h 403597"/>
                      <a:gd name="connsiteX94" fmla="*/ 86899 w 408444"/>
                      <a:gd name="connsiteY94" fmla="*/ 5328 h 403597"/>
                      <a:gd name="connsiteX95" fmla="*/ 86880 w 408444"/>
                      <a:gd name="connsiteY95" fmla="*/ 5357 h 403597"/>
                      <a:gd name="connsiteX96" fmla="*/ 50019 w 408444"/>
                      <a:gd name="connsiteY96" fmla="*/ 80890 h 403597"/>
                      <a:gd name="connsiteX97" fmla="*/ 98882 w 408444"/>
                      <a:gd name="connsiteY97" fmla="*/ 80890 h 403597"/>
                      <a:gd name="connsiteX98" fmla="*/ 80213 w 408444"/>
                      <a:gd name="connsiteY98" fmla="*/ 129277 h 403597"/>
                      <a:gd name="connsiteX0" fmla="*/ 360915 w 381209"/>
                      <a:gd name="connsiteY0" fmla="*/ 275010 h 403597"/>
                      <a:gd name="connsiteX1" fmla="*/ 371297 w 381209"/>
                      <a:gd name="connsiteY1" fmla="*/ 291393 h 403597"/>
                      <a:gd name="connsiteX2" fmla="*/ 253187 w 381209"/>
                      <a:gd name="connsiteY2" fmla="*/ 298441 h 403597"/>
                      <a:gd name="connsiteX3" fmla="*/ 182321 w 381209"/>
                      <a:gd name="connsiteY3" fmla="*/ 330064 h 403597"/>
                      <a:gd name="connsiteX4" fmla="*/ 143364 w 381209"/>
                      <a:gd name="connsiteY4" fmla="*/ 403597 h 403597"/>
                      <a:gd name="connsiteX5" fmla="*/ 96596 w 381209"/>
                      <a:gd name="connsiteY5" fmla="*/ 403597 h 403597"/>
                      <a:gd name="connsiteX6" fmla="*/ 98596 w 381209"/>
                      <a:gd name="connsiteY6" fmla="*/ 392358 h 403597"/>
                      <a:gd name="connsiteX7" fmla="*/ 108121 w 381209"/>
                      <a:gd name="connsiteY7" fmla="*/ 326826 h 403597"/>
                      <a:gd name="connsiteX8" fmla="*/ 91833 w 381209"/>
                      <a:gd name="connsiteY8" fmla="*/ 326826 h 403597"/>
                      <a:gd name="connsiteX9" fmla="*/ 15633 w 381209"/>
                      <a:gd name="connsiteY9" fmla="*/ 281010 h 403597"/>
                      <a:gd name="connsiteX10" fmla="*/ 20205 w 381209"/>
                      <a:gd name="connsiteY10" fmla="*/ 145660 h 403597"/>
                      <a:gd name="connsiteX11" fmla="*/ 33255 w 381209"/>
                      <a:gd name="connsiteY11" fmla="*/ 142326 h 403597"/>
                      <a:gd name="connsiteX12" fmla="*/ 36588 w 381209"/>
                      <a:gd name="connsiteY12" fmla="*/ 155376 h 403597"/>
                      <a:gd name="connsiteX13" fmla="*/ 32207 w 381209"/>
                      <a:gd name="connsiteY13" fmla="*/ 271581 h 403597"/>
                      <a:gd name="connsiteX14" fmla="*/ 91833 w 381209"/>
                      <a:gd name="connsiteY14" fmla="*/ 307776 h 403597"/>
                      <a:gd name="connsiteX15" fmla="*/ 129933 w 381209"/>
                      <a:gd name="connsiteY15" fmla="*/ 307776 h 403597"/>
                      <a:gd name="connsiteX16" fmla="*/ 128409 w 381209"/>
                      <a:gd name="connsiteY16" fmla="*/ 318634 h 403597"/>
                      <a:gd name="connsiteX17" fmla="*/ 118884 w 381209"/>
                      <a:gd name="connsiteY17" fmla="*/ 384452 h 403597"/>
                      <a:gd name="connsiteX18" fmla="*/ 131553 w 381209"/>
                      <a:gd name="connsiteY18" fmla="*/ 384452 h 403597"/>
                      <a:gd name="connsiteX19" fmla="*/ 172986 w 381209"/>
                      <a:gd name="connsiteY19" fmla="*/ 305775 h 403597"/>
                      <a:gd name="connsiteX20" fmla="*/ 180511 w 381209"/>
                      <a:gd name="connsiteY20" fmla="*/ 310252 h 403597"/>
                      <a:gd name="connsiteX21" fmla="*/ 238518 w 381209"/>
                      <a:gd name="connsiteY21" fmla="*/ 283582 h 403597"/>
                      <a:gd name="connsiteX22" fmla="*/ 241662 w 381209"/>
                      <a:gd name="connsiteY22" fmla="*/ 274629 h 403597"/>
                      <a:gd name="connsiteX23" fmla="*/ 250615 w 381209"/>
                      <a:gd name="connsiteY23" fmla="*/ 277677 h 403597"/>
                      <a:gd name="connsiteX24" fmla="*/ 360915 w 381209"/>
                      <a:gd name="connsiteY24" fmla="*/ 275010 h 403597"/>
                      <a:gd name="connsiteX25" fmla="*/ 150317 w 381209"/>
                      <a:gd name="connsiteY25" fmla="*/ 175283 h 403597"/>
                      <a:gd name="connsiteX26" fmla="*/ 119075 w 381209"/>
                      <a:gd name="connsiteY26" fmla="*/ 194333 h 403597"/>
                      <a:gd name="connsiteX27" fmla="*/ 86499 w 381209"/>
                      <a:gd name="connsiteY27" fmla="*/ 176902 h 403597"/>
                      <a:gd name="connsiteX28" fmla="*/ 75165 w 381209"/>
                      <a:gd name="connsiteY28" fmla="*/ 169187 h 403597"/>
                      <a:gd name="connsiteX29" fmla="*/ 67449 w 381209"/>
                      <a:gd name="connsiteY29" fmla="*/ 180522 h 403597"/>
                      <a:gd name="connsiteX30" fmla="*/ 110788 w 381209"/>
                      <a:gd name="connsiteY30" fmla="*/ 212716 h 403597"/>
                      <a:gd name="connsiteX31" fmla="*/ 110026 w 381209"/>
                      <a:gd name="connsiteY31" fmla="*/ 218812 h 403597"/>
                      <a:gd name="connsiteX32" fmla="*/ 112884 w 381209"/>
                      <a:gd name="connsiteY32" fmla="*/ 239100 h 403597"/>
                      <a:gd name="connsiteX33" fmla="*/ 84309 w 381209"/>
                      <a:gd name="connsiteY33" fmla="*/ 246530 h 403597"/>
                      <a:gd name="connsiteX34" fmla="*/ 80975 w 381209"/>
                      <a:gd name="connsiteY34" fmla="*/ 259579 h 403597"/>
                      <a:gd name="connsiteX35" fmla="*/ 89071 w 381209"/>
                      <a:gd name="connsiteY35" fmla="*/ 264246 h 403597"/>
                      <a:gd name="connsiteX36" fmla="*/ 93738 w 381209"/>
                      <a:gd name="connsiteY36" fmla="*/ 263103 h 403597"/>
                      <a:gd name="connsiteX37" fmla="*/ 123742 w 381209"/>
                      <a:gd name="connsiteY37" fmla="*/ 260913 h 403597"/>
                      <a:gd name="connsiteX38" fmla="*/ 125647 w 381209"/>
                      <a:gd name="connsiteY38" fmla="*/ 261579 h 403597"/>
                      <a:gd name="connsiteX39" fmla="*/ 144697 w 381209"/>
                      <a:gd name="connsiteY39" fmla="*/ 281296 h 403597"/>
                      <a:gd name="connsiteX40" fmla="*/ 151650 w 381209"/>
                      <a:gd name="connsiteY40" fmla="*/ 284154 h 403597"/>
                      <a:gd name="connsiteX41" fmla="*/ 161137 w 381209"/>
                      <a:gd name="connsiteY41" fmla="*/ 274591 h 403597"/>
                      <a:gd name="connsiteX42" fmla="*/ 158508 w 381209"/>
                      <a:gd name="connsiteY42" fmla="*/ 268056 h 403597"/>
                      <a:gd name="connsiteX43" fmla="*/ 138887 w 381209"/>
                      <a:gd name="connsiteY43" fmla="*/ 247673 h 403597"/>
                      <a:gd name="connsiteX44" fmla="*/ 129362 w 381209"/>
                      <a:gd name="connsiteY44" fmla="*/ 219574 h 403597"/>
                      <a:gd name="connsiteX45" fmla="*/ 153365 w 381209"/>
                      <a:gd name="connsiteY45" fmla="*/ 193761 h 403597"/>
                      <a:gd name="connsiteX46" fmla="*/ 174987 w 381209"/>
                      <a:gd name="connsiteY46" fmla="*/ 187380 h 403597"/>
                      <a:gd name="connsiteX47" fmla="*/ 187369 w 381209"/>
                      <a:gd name="connsiteY47" fmla="*/ 227289 h 403597"/>
                      <a:gd name="connsiteX48" fmla="*/ 192227 w 381209"/>
                      <a:gd name="connsiteY48" fmla="*/ 239862 h 403597"/>
                      <a:gd name="connsiteX49" fmla="*/ 204800 w 381209"/>
                      <a:gd name="connsiteY49" fmla="*/ 235005 h 403597"/>
                      <a:gd name="connsiteX50" fmla="*/ 203466 w 381209"/>
                      <a:gd name="connsiteY50" fmla="*/ 192999 h 403597"/>
                      <a:gd name="connsiteX51" fmla="*/ 219564 w 381209"/>
                      <a:gd name="connsiteY51" fmla="*/ 181760 h 403597"/>
                      <a:gd name="connsiteX52" fmla="*/ 249377 w 381209"/>
                      <a:gd name="connsiteY52" fmla="*/ 192999 h 403597"/>
                      <a:gd name="connsiteX53" fmla="*/ 263760 w 381209"/>
                      <a:gd name="connsiteY53" fmla="*/ 234719 h 403597"/>
                      <a:gd name="connsiteX54" fmla="*/ 306432 w 381209"/>
                      <a:gd name="connsiteY54" fmla="*/ 246339 h 403597"/>
                      <a:gd name="connsiteX55" fmla="*/ 312147 w 381209"/>
                      <a:gd name="connsiteY55" fmla="*/ 246339 h 403597"/>
                      <a:gd name="connsiteX56" fmla="*/ 323767 w 381209"/>
                      <a:gd name="connsiteY56" fmla="*/ 257293 h 403597"/>
                      <a:gd name="connsiteX57" fmla="*/ 333292 w 381209"/>
                      <a:gd name="connsiteY57" fmla="*/ 264437 h 403597"/>
                      <a:gd name="connsiteX58" fmla="*/ 335673 w 381209"/>
                      <a:gd name="connsiteY58" fmla="*/ 264437 h 403597"/>
                      <a:gd name="connsiteX59" fmla="*/ 342531 w 381209"/>
                      <a:gd name="connsiteY59" fmla="*/ 252912 h 403597"/>
                      <a:gd name="connsiteX60" fmla="*/ 312432 w 381209"/>
                      <a:gd name="connsiteY60" fmla="*/ 227575 h 403597"/>
                      <a:gd name="connsiteX61" fmla="*/ 305955 w 381209"/>
                      <a:gd name="connsiteY61" fmla="*/ 227575 h 403597"/>
                      <a:gd name="connsiteX62" fmla="*/ 291382 w 381209"/>
                      <a:gd name="connsiteY62" fmla="*/ 227575 h 403597"/>
                      <a:gd name="connsiteX63" fmla="*/ 320624 w 381209"/>
                      <a:gd name="connsiteY63" fmla="*/ 214716 h 403597"/>
                      <a:gd name="connsiteX64" fmla="*/ 331244 w 381209"/>
                      <a:gd name="connsiteY64" fmla="*/ 206287 h 403597"/>
                      <a:gd name="connsiteX65" fmla="*/ 322815 w 381209"/>
                      <a:gd name="connsiteY65" fmla="*/ 195666 h 403597"/>
                      <a:gd name="connsiteX66" fmla="*/ 274713 w 381209"/>
                      <a:gd name="connsiteY66" fmla="*/ 218145 h 403597"/>
                      <a:gd name="connsiteX67" fmla="*/ 268713 w 381209"/>
                      <a:gd name="connsiteY67" fmla="*/ 191190 h 403597"/>
                      <a:gd name="connsiteX68" fmla="*/ 302050 w 381209"/>
                      <a:gd name="connsiteY68" fmla="*/ 165948 h 403597"/>
                      <a:gd name="connsiteX69" fmla="*/ 299478 w 381209"/>
                      <a:gd name="connsiteY69" fmla="*/ 152804 h 403597"/>
                      <a:gd name="connsiteX70" fmla="*/ 286248 w 381209"/>
                      <a:gd name="connsiteY70" fmla="*/ 155357 h 403597"/>
                      <a:gd name="connsiteX71" fmla="*/ 286239 w 381209"/>
                      <a:gd name="connsiteY71" fmla="*/ 155376 h 403597"/>
                      <a:gd name="connsiteX72" fmla="*/ 257664 w 381209"/>
                      <a:gd name="connsiteY72" fmla="*/ 174426 h 403597"/>
                      <a:gd name="connsiteX73" fmla="*/ 228327 w 381209"/>
                      <a:gd name="connsiteY73" fmla="*/ 164901 h 403597"/>
                      <a:gd name="connsiteX74" fmla="*/ 230041 w 381209"/>
                      <a:gd name="connsiteY74" fmla="*/ 143088 h 403597"/>
                      <a:gd name="connsiteX75" fmla="*/ 219373 w 381209"/>
                      <a:gd name="connsiteY75" fmla="*/ 134706 h 403597"/>
                      <a:gd name="connsiteX76" fmla="*/ 210991 w 381209"/>
                      <a:gd name="connsiteY76" fmla="*/ 145374 h 403597"/>
                      <a:gd name="connsiteX77" fmla="*/ 191941 w 381209"/>
                      <a:gd name="connsiteY77" fmla="*/ 177378 h 403597"/>
                      <a:gd name="connsiteX78" fmla="*/ 187464 w 381209"/>
                      <a:gd name="connsiteY78" fmla="*/ 173473 h 403597"/>
                      <a:gd name="connsiteX79" fmla="*/ 162509 w 381209"/>
                      <a:gd name="connsiteY79" fmla="*/ 122800 h 403597"/>
                      <a:gd name="connsiteX80" fmla="*/ 149602 w 381209"/>
                      <a:gd name="connsiteY80" fmla="*/ 126848 h 403597"/>
                      <a:gd name="connsiteX81" fmla="*/ 153651 w 381209"/>
                      <a:gd name="connsiteY81" fmla="*/ 139755 h 403597"/>
                      <a:gd name="connsiteX82" fmla="*/ 168605 w 381209"/>
                      <a:gd name="connsiteY82" fmla="*/ 170330 h 403597"/>
                      <a:gd name="connsiteX83" fmla="*/ 150317 w 381209"/>
                      <a:gd name="connsiteY83" fmla="*/ 175283 h 403597"/>
                      <a:gd name="connsiteX84" fmla="*/ 80213 w 381209"/>
                      <a:gd name="connsiteY84" fmla="*/ 129277 h 403597"/>
                      <a:gd name="connsiteX85" fmla="*/ 85642 w 381209"/>
                      <a:gd name="connsiteY85" fmla="*/ 141564 h 403597"/>
                      <a:gd name="connsiteX86" fmla="*/ 89071 w 381209"/>
                      <a:gd name="connsiteY86" fmla="*/ 142136 h 403597"/>
                      <a:gd name="connsiteX87" fmla="*/ 98025 w 381209"/>
                      <a:gd name="connsiteY87" fmla="*/ 136040 h 403597"/>
                      <a:gd name="connsiteX88" fmla="*/ 126600 w 381209"/>
                      <a:gd name="connsiteY88" fmla="*/ 61364 h 403597"/>
                      <a:gd name="connsiteX89" fmla="*/ 80499 w 381209"/>
                      <a:gd name="connsiteY89" fmla="*/ 61364 h 403597"/>
                      <a:gd name="connsiteX90" fmla="*/ 104025 w 381209"/>
                      <a:gd name="connsiteY90" fmla="*/ 13739 h 403597"/>
                      <a:gd name="connsiteX91" fmla="*/ 99672 w 381209"/>
                      <a:gd name="connsiteY91" fmla="*/ 994 h 403597"/>
                      <a:gd name="connsiteX92" fmla="*/ 99644 w 381209"/>
                      <a:gd name="connsiteY92" fmla="*/ 975 h 403597"/>
                      <a:gd name="connsiteX93" fmla="*/ 86899 w 381209"/>
                      <a:gd name="connsiteY93" fmla="*/ 5328 h 403597"/>
                      <a:gd name="connsiteX94" fmla="*/ 86880 w 381209"/>
                      <a:gd name="connsiteY94" fmla="*/ 5357 h 403597"/>
                      <a:gd name="connsiteX95" fmla="*/ 50019 w 381209"/>
                      <a:gd name="connsiteY95" fmla="*/ 80890 h 403597"/>
                      <a:gd name="connsiteX96" fmla="*/ 98882 w 381209"/>
                      <a:gd name="connsiteY96" fmla="*/ 80890 h 403597"/>
                      <a:gd name="connsiteX97" fmla="*/ 80213 w 381209"/>
                      <a:gd name="connsiteY97" fmla="*/ 129277 h 403597"/>
                      <a:gd name="connsiteX0" fmla="*/ 250615 w 371297"/>
                      <a:gd name="connsiteY0" fmla="*/ 277677 h 403597"/>
                      <a:gd name="connsiteX1" fmla="*/ 371297 w 371297"/>
                      <a:gd name="connsiteY1" fmla="*/ 291393 h 403597"/>
                      <a:gd name="connsiteX2" fmla="*/ 253187 w 371297"/>
                      <a:gd name="connsiteY2" fmla="*/ 298441 h 403597"/>
                      <a:gd name="connsiteX3" fmla="*/ 182321 w 371297"/>
                      <a:gd name="connsiteY3" fmla="*/ 330064 h 403597"/>
                      <a:gd name="connsiteX4" fmla="*/ 143364 w 371297"/>
                      <a:gd name="connsiteY4" fmla="*/ 403597 h 403597"/>
                      <a:gd name="connsiteX5" fmla="*/ 96596 w 371297"/>
                      <a:gd name="connsiteY5" fmla="*/ 403597 h 403597"/>
                      <a:gd name="connsiteX6" fmla="*/ 98596 w 371297"/>
                      <a:gd name="connsiteY6" fmla="*/ 392358 h 403597"/>
                      <a:gd name="connsiteX7" fmla="*/ 108121 w 371297"/>
                      <a:gd name="connsiteY7" fmla="*/ 326826 h 403597"/>
                      <a:gd name="connsiteX8" fmla="*/ 91833 w 371297"/>
                      <a:gd name="connsiteY8" fmla="*/ 326826 h 403597"/>
                      <a:gd name="connsiteX9" fmla="*/ 15633 w 371297"/>
                      <a:gd name="connsiteY9" fmla="*/ 281010 h 403597"/>
                      <a:gd name="connsiteX10" fmla="*/ 20205 w 371297"/>
                      <a:gd name="connsiteY10" fmla="*/ 145660 h 403597"/>
                      <a:gd name="connsiteX11" fmla="*/ 33255 w 371297"/>
                      <a:gd name="connsiteY11" fmla="*/ 142326 h 403597"/>
                      <a:gd name="connsiteX12" fmla="*/ 36588 w 371297"/>
                      <a:gd name="connsiteY12" fmla="*/ 155376 h 403597"/>
                      <a:gd name="connsiteX13" fmla="*/ 32207 w 371297"/>
                      <a:gd name="connsiteY13" fmla="*/ 271581 h 403597"/>
                      <a:gd name="connsiteX14" fmla="*/ 91833 w 371297"/>
                      <a:gd name="connsiteY14" fmla="*/ 307776 h 403597"/>
                      <a:gd name="connsiteX15" fmla="*/ 129933 w 371297"/>
                      <a:gd name="connsiteY15" fmla="*/ 307776 h 403597"/>
                      <a:gd name="connsiteX16" fmla="*/ 128409 w 371297"/>
                      <a:gd name="connsiteY16" fmla="*/ 318634 h 403597"/>
                      <a:gd name="connsiteX17" fmla="*/ 118884 w 371297"/>
                      <a:gd name="connsiteY17" fmla="*/ 384452 h 403597"/>
                      <a:gd name="connsiteX18" fmla="*/ 131553 w 371297"/>
                      <a:gd name="connsiteY18" fmla="*/ 384452 h 403597"/>
                      <a:gd name="connsiteX19" fmla="*/ 172986 w 371297"/>
                      <a:gd name="connsiteY19" fmla="*/ 305775 h 403597"/>
                      <a:gd name="connsiteX20" fmla="*/ 180511 w 371297"/>
                      <a:gd name="connsiteY20" fmla="*/ 310252 h 403597"/>
                      <a:gd name="connsiteX21" fmla="*/ 238518 w 371297"/>
                      <a:gd name="connsiteY21" fmla="*/ 283582 h 403597"/>
                      <a:gd name="connsiteX22" fmla="*/ 241662 w 371297"/>
                      <a:gd name="connsiteY22" fmla="*/ 274629 h 403597"/>
                      <a:gd name="connsiteX23" fmla="*/ 250615 w 371297"/>
                      <a:gd name="connsiteY23" fmla="*/ 277677 h 403597"/>
                      <a:gd name="connsiteX24" fmla="*/ 150317 w 371297"/>
                      <a:gd name="connsiteY24" fmla="*/ 175283 h 403597"/>
                      <a:gd name="connsiteX25" fmla="*/ 119075 w 371297"/>
                      <a:gd name="connsiteY25" fmla="*/ 194333 h 403597"/>
                      <a:gd name="connsiteX26" fmla="*/ 86499 w 371297"/>
                      <a:gd name="connsiteY26" fmla="*/ 176902 h 403597"/>
                      <a:gd name="connsiteX27" fmla="*/ 75165 w 371297"/>
                      <a:gd name="connsiteY27" fmla="*/ 169187 h 403597"/>
                      <a:gd name="connsiteX28" fmla="*/ 67449 w 371297"/>
                      <a:gd name="connsiteY28" fmla="*/ 180522 h 403597"/>
                      <a:gd name="connsiteX29" fmla="*/ 110788 w 371297"/>
                      <a:gd name="connsiteY29" fmla="*/ 212716 h 403597"/>
                      <a:gd name="connsiteX30" fmla="*/ 110026 w 371297"/>
                      <a:gd name="connsiteY30" fmla="*/ 218812 h 403597"/>
                      <a:gd name="connsiteX31" fmla="*/ 112884 w 371297"/>
                      <a:gd name="connsiteY31" fmla="*/ 239100 h 403597"/>
                      <a:gd name="connsiteX32" fmla="*/ 84309 w 371297"/>
                      <a:gd name="connsiteY32" fmla="*/ 246530 h 403597"/>
                      <a:gd name="connsiteX33" fmla="*/ 80975 w 371297"/>
                      <a:gd name="connsiteY33" fmla="*/ 259579 h 403597"/>
                      <a:gd name="connsiteX34" fmla="*/ 89071 w 371297"/>
                      <a:gd name="connsiteY34" fmla="*/ 264246 h 403597"/>
                      <a:gd name="connsiteX35" fmla="*/ 93738 w 371297"/>
                      <a:gd name="connsiteY35" fmla="*/ 263103 h 403597"/>
                      <a:gd name="connsiteX36" fmla="*/ 123742 w 371297"/>
                      <a:gd name="connsiteY36" fmla="*/ 260913 h 403597"/>
                      <a:gd name="connsiteX37" fmla="*/ 125647 w 371297"/>
                      <a:gd name="connsiteY37" fmla="*/ 261579 h 403597"/>
                      <a:gd name="connsiteX38" fmla="*/ 144697 w 371297"/>
                      <a:gd name="connsiteY38" fmla="*/ 281296 h 403597"/>
                      <a:gd name="connsiteX39" fmla="*/ 151650 w 371297"/>
                      <a:gd name="connsiteY39" fmla="*/ 284154 h 403597"/>
                      <a:gd name="connsiteX40" fmla="*/ 161137 w 371297"/>
                      <a:gd name="connsiteY40" fmla="*/ 274591 h 403597"/>
                      <a:gd name="connsiteX41" fmla="*/ 158508 w 371297"/>
                      <a:gd name="connsiteY41" fmla="*/ 268056 h 403597"/>
                      <a:gd name="connsiteX42" fmla="*/ 138887 w 371297"/>
                      <a:gd name="connsiteY42" fmla="*/ 247673 h 403597"/>
                      <a:gd name="connsiteX43" fmla="*/ 129362 w 371297"/>
                      <a:gd name="connsiteY43" fmla="*/ 219574 h 403597"/>
                      <a:gd name="connsiteX44" fmla="*/ 153365 w 371297"/>
                      <a:gd name="connsiteY44" fmla="*/ 193761 h 403597"/>
                      <a:gd name="connsiteX45" fmla="*/ 174987 w 371297"/>
                      <a:gd name="connsiteY45" fmla="*/ 187380 h 403597"/>
                      <a:gd name="connsiteX46" fmla="*/ 187369 w 371297"/>
                      <a:gd name="connsiteY46" fmla="*/ 227289 h 403597"/>
                      <a:gd name="connsiteX47" fmla="*/ 192227 w 371297"/>
                      <a:gd name="connsiteY47" fmla="*/ 239862 h 403597"/>
                      <a:gd name="connsiteX48" fmla="*/ 204800 w 371297"/>
                      <a:gd name="connsiteY48" fmla="*/ 235005 h 403597"/>
                      <a:gd name="connsiteX49" fmla="*/ 203466 w 371297"/>
                      <a:gd name="connsiteY49" fmla="*/ 192999 h 403597"/>
                      <a:gd name="connsiteX50" fmla="*/ 219564 w 371297"/>
                      <a:gd name="connsiteY50" fmla="*/ 181760 h 403597"/>
                      <a:gd name="connsiteX51" fmla="*/ 249377 w 371297"/>
                      <a:gd name="connsiteY51" fmla="*/ 192999 h 403597"/>
                      <a:gd name="connsiteX52" fmla="*/ 263760 w 371297"/>
                      <a:gd name="connsiteY52" fmla="*/ 234719 h 403597"/>
                      <a:gd name="connsiteX53" fmla="*/ 306432 w 371297"/>
                      <a:gd name="connsiteY53" fmla="*/ 246339 h 403597"/>
                      <a:gd name="connsiteX54" fmla="*/ 312147 w 371297"/>
                      <a:gd name="connsiteY54" fmla="*/ 246339 h 403597"/>
                      <a:gd name="connsiteX55" fmla="*/ 323767 w 371297"/>
                      <a:gd name="connsiteY55" fmla="*/ 257293 h 403597"/>
                      <a:gd name="connsiteX56" fmla="*/ 333292 w 371297"/>
                      <a:gd name="connsiteY56" fmla="*/ 264437 h 403597"/>
                      <a:gd name="connsiteX57" fmla="*/ 335673 w 371297"/>
                      <a:gd name="connsiteY57" fmla="*/ 264437 h 403597"/>
                      <a:gd name="connsiteX58" fmla="*/ 342531 w 371297"/>
                      <a:gd name="connsiteY58" fmla="*/ 252912 h 403597"/>
                      <a:gd name="connsiteX59" fmla="*/ 312432 w 371297"/>
                      <a:gd name="connsiteY59" fmla="*/ 227575 h 403597"/>
                      <a:gd name="connsiteX60" fmla="*/ 305955 w 371297"/>
                      <a:gd name="connsiteY60" fmla="*/ 227575 h 403597"/>
                      <a:gd name="connsiteX61" fmla="*/ 291382 w 371297"/>
                      <a:gd name="connsiteY61" fmla="*/ 227575 h 403597"/>
                      <a:gd name="connsiteX62" fmla="*/ 320624 w 371297"/>
                      <a:gd name="connsiteY62" fmla="*/ 214716 h 403597"/>
                      <a:gd name="connsiteX63" fmla="*/ 331244 w 371297"/>
                      <a:gd name="connsiteY63" fmla="*/ 206287 h 403597"/>
                      <a:gd name="connsiteX64" fmla="*/ 322815 w 371297"/>
                      <a:gd name="connsiteY64" fmla="*/ 195666 h 403597"/>
                      <a:gd name="connsiteX65" fmla="*/ 274713 w 371297"/>
                      <a:gd name="connsiteY65" fmla="*/ 218145 h 403597"/>
                      <a:gd name="connsiteX66" fmla="*/ 268713 w 371297"/>
                      <a:gd name="connsiteY66" fmla="*/ 191190 h 403597"/>
                      <a:gd name="connsiteX67" fmla="*/ 302050 w 371297"/>
                      <a:gd name="connsiteY67" fmla="*/ 165948 h 403597"/>
                      <a:gd name="connsiteX68" fmla="*/ 299478 w 371297"/>
                      <a:gd name="connsiteY68" fmla="*/ 152804 h 403597"/>
                      <a:gd name="connsiteX69" fmla="*/ 286248 w 371297"/>
                      <a:gd name="connsiteY69" fmla="*/ 155357 h 403597"/>
                      <a:gd name="connsiteX70" fmla="*/ 286239 w 371297"/>
                      <a:gd name="connsiteY70" fmla="*/ 155376 h 403597"/>
                      <a:gd name="connsiteX71" fmla="*/ 257664 w 371297"/>
                      <a:gd name="connsiteY71" fmla="*/ 174426 h 403597"/>
                      <a:gd name="connsiteX72" fmla="*/ 228327 w 371297"/>
                      <a:gd name="connsiteY72" fmla="*/ 164901 h 403597"/>
                      <a:gd name="connsiteX73" fmla="*/ 230041 w 371297"/>
                      <a:gd name="connsiteY73" fmla="*/ 143088 h 403597"/>
                      <a:gd name="connsiteX74" fmla="*/ 219373 w 371297"/>
                      <a:gd name="connsiteY74" fmla="*/ 134706 h 403597"/>
                      <a:gd name="connsiteX75" fmla="*/ 210991 w 371297"/>
                      <a:gd name="connsiteY75" fmla="*/ 145374 h 403597"/>
                      <a:gd name="connsiteX76" fmla="*/ 191941 w 371297"/>
                      <a:gd name="connsiteY76" fmla="*/ 177378 h 403597"/>
                      <a:gd name="connsiteX77" fmla="*/ 187464 w 371297"/>
                      <a:gd name="connsiteY77" fmla="*/ 173473 h 403597"/>
                      <a:gd name="connsiteX78" fmla="*/ 162509 w 371297"/>
                      <a:gd name="connsiteY78" fmla="*/ 122800 h 403597"/>
                      <a:gd name="connsiteX79" fmla="*/ 149602 w 371297"/>
                      <a:gd name="connsiteY79" fmla="*/ 126848 h 403597"/>
                      <a:gd name="connsiteX80" fmla="*/ 153651 w 371297"/>
                      <a:gd name="connsiteY80" fmla="*/ 139755 h 403597"/>
                      <a:gd name="connsiteX81" fmla="*/ 168605 w 371297"/>
                      <a:gd name="connsiteY81" fmla="*/ 170330 h 403597"/>
                      <a:gd name="connsiteX82" fmla="*/ 150317 w 371297"/>
                      <a:gd name="connsiteY82" fmla="*/ 175283 h 403597"/>
                      <a:gd name="connsiteX83" fmla="*/ 80213 w 371297"/>
                      <a:gd name="connsiteY83" fmla="*/ 129277 h 403597"/>
                      <a:gd name="connsiteX84" fmla="*/ 85642 w 371297"/>
                      <a:gd name="connsiteY84" fmla="*/ 141564 h 403597"/>
                      <a:gd name="connsiteX85" fmla="*/ 89071 w 371297"/>
                      <a:gd name="connsiteY85" fmla="*/ 142136 h 403597"/>
                      <a:gd name="connsiteX86" fmla="*/ 98025 w 371297"/>
                      <a:gd name="connsiteY86" fmla="*/ 136040 h 403597"/>
                      <a:gd name="connsiteX87" fmla="*/ 126600 w 371297"/>
                      <a:gd name="connsiteY87" fmla="*/ 61364 h 403597"/>
                      <a:gd name="connsiteX88" fmla="*/ 80499 w 371297"/>
                      <a:gd name="connsiteY88" fmla="*/ 61364 h 403597"/>
                      <a:gd name="connsiteX89" fmla="*/ 104025 w 371297"/>
                      <a:gd name="connsiteY89" fmla="*/ 13739 h 403597"/>
                      <a:gd name="connsiteX90" fmla="*/ 99672 w 371297"/>
                      <a:gd name="connsiteY90" fmla="*/ 994 h 403597"/>
                      <a:gd name="connsiteX91" fmla="*/ 99644 w 371297"/>
                      <a:gd name="connsiteY91" fmla="*/ 975 h 403597"/>
                      <a:gd name="connsiteX92" fmla="*/ 86899 w 371297"/>
                      <a:gd name="connsiteY92" fmla="*/ 5328 h 403597"/>
                      <a:gd name="connsiteX93" fmla="*/ 86880 w 371297"/>
                      <a:gd name="connsiteY93" fmla="*/ 5357 h 403597"/>
                      <a:gd name="connsiteX94" fmla="*/ 50019 w 371297"/>
                      <a:gd name="connsiteY94" fmla="*/ 80890 h 403597"/>
                      <a:gd name="connsiteX95" fmla="*/ 98882 w 371297"/>
                      <a:gd name="connsiteY95" fmla="*/ 80890 h 403597"/>
                      <a:gd name="connsiteX96" fmla="*/ 80213 w 371297"/>
                      <a:gd name="connsiteY96" fmla="*/ 129277 h 403597"/>
                      <a:gd name="connsiteX0" fmla="*/ 250615 w 342816"/>
                      <a:gd name="connsiteY0" fmla="*/ 277677 h 403597"/>
                      <a:gd name="connsiteX1" fmla="*/ 253187 w 342816"/>
                      <a:gd name="connsiteY1" fmla="*/ 298441 h 403597"/>
                      <a:gd name="connsiteX2" fmla="*/ 182321 w 342816"/>
                      <a:gd name="connsiteY2" fmla="*/ 330064 h 403597"/>
                      <a:gd name="connsiteX3" fmla="*/ 143364 w 342816"/>
                      <a:gd name="connsiteY3" fmla="*/ 403597 h 403597"/>
                      <a:gd name="connsiteX4" fmla="*/ 96596 w 342816"/>
                      <a:gd name="connsiteY4" fmla="*/ 403597 h 403597"/>
                      <a:gd name="connsiteX5" fmla="*/ 98596 w 342816"/>
                      <a:gd name="connsiteY5" fmla="*/ 392358 h 403597"/>
                      <a:gd name="connsiteX6" fmla="*/ 108121 w 342816"/>
                      <a:gd name="connsiteY6" fmla="*/ 326826 h 403597"/>
                      <a:gd name="connsiteX7" fmla="*/ 91833 w 342816"/>
                      <a:gd name="connsiteY7" fmla="*/ 326826 h 403597"/>
                      <a:gd name="connsiteX8" fmla="*/ 15633 w 342816"/>
                      <a:gd name="connsiteY8" fmla="*/ 281010 h 403597"/>
                      <a:gd name="connsiteX9" fmla="*/ 20205 w 342816"/>
                      <a:gd name="connsiteY9" fmla="*/ 145660 h 403597"/>
                      <a:gd name="connsiteX10" fmla="*/ 33255 w 342816"/>
                      <a:gd name="connsiteY10" fmla="*/ 142326 h 403597"/>
                      <a:gd name="connsiteX11" fmla="*/ 36588 w 342816"/>
                      <a:gd name="connsiteY11" fmla="*/ 155376 h 403597"/>
                      <a:gd name="connsiteX12" fmla="*/ 32207 w 342816"/>
                      <a:gd name="connsiteY12" fmla="*/ 271581 h 403597"/>
                      <a:gd name="connsiteX13" fmla="*/ 91833 w 342816"/>
                      <a:gd name="connsiteY13" fmla="*/ 307776 h 403597"/>
                      <a:gd name="connsiteX14" fmla="*/ 129933 w 342816"/>
                      <a:gd name="connsiteY14" fmla="*/ 307776 h 403597"/>
                      <a:gd name="connsiteX15" fmla="*/ 128409 w 342816"/>
                      <a:gd name="connsiteY15" fmla="*/ 318634 h 403597"/>
                      <a:gd name="connsiteX16" fmla="*/ 118884 w 342816"/>
                      <a:gd name="connsiteY16" fmla="*/ 384452 h 403597"/>
                      <a:gd name="connsiteX17" fmla="*/ 131553 w 342816"/>
                      <a:gd name="connsiteY17" fmla="*/ 384452 h 403597"/>
                      <a:gd name="connsiteX18" fmla="*/ 172986 w 342816"/>
                      <a:gd name="connsiteY18" fmla="*/ 305775 h 403597"/>
                      <a:gd name="connsiteX19" fmla="*/ 180511 w 342816"/>
                      <a:gd name="connsiteY19" fmla="*/ 310252 h 403597"/>
                      <a:gd name="connsiteX20" fmla="*/ 238518 w 342816"/>
                      <a:gd name="connsiteY20" fmla="*/ 283582 h 403597"/>
                      <a:gd name="connsiteX21" fmla="*/ 241662 w 342816"/>
                      <a:gd name="connsiteY21" fmla="*/ 274629 h 403597"/>
                      <a:gd name="connsiteX22" fmla="*/ 250615 w 342816"/>
                      <a:gd name="connsiteY22" fmla="*/ 277677 h 403597"/>
                      <a:gd name="connsiteX23" fmla="*/ 150317 w 342816"/>
                      <a:gd name="connsiteY23" fmla="*/ 175283 h 403597"/>
                      <a:gd name="connsiteX24" fmla="*/ 119075 w 342816"/>
                      <a:gd name="connsiteY24" fmla="*/ 194333 h 403597"/>
                      <a:gd name="connsiteX25" fmla="*/ 86499 w 342816"/>
                      <a:gd name="connsiteY25" fmla="*/ 176902 h 403597"/>
                      <a:gd name="connsiteX26" fmla="*/ 75165 w 342816"/>
                      <a:gd name="connsiteY26" fmla="*/ 169187 h 403597"/>
                      <a:gd name="connsiteX27" fmla="*/ 67449 w 342816"/>
                      <a:gd name="connsiteY27" fmla="*/ 180522 h 403597"/>
                      <a:gd name="connsiteX28" fmla="*/ 110788 w 342816"/>
                      <a:gd name="connsiteY28" fmla="*/ 212716 h 403597"/>
                      <a:gd name="connsiteX29" fmla="*/ 110026 w 342816"/>
                      <a:gd name="connsiteY29" fmla="*/ 218812 h 403597"/>
                      <a:gd name="connsiteX30" fmla="*/ 112884 w 342816"/>
                      <a:gd name="connsiteY30" fmla="*/ 239100 h 403597"/>
                      <a:gd name="connsiteX31" fmla="*/ 84309 w 342816"/>
                      <a:gd name="connsiteY31" fmla="*/ 246530 h 403597"/>
                      <a:gd name="connsiteX32" fmla="*/ 80975 w 342816"/>
                      <a:gd name="connsiteY32" fmla="*/ 259579 h 403597"/>
                      <a:gd name="connsiteX33" fmla="*/ 89071 w 342816"/>
                      <a:gd name="connsiteY33" fmla="*/ 264246 h 403597"/>
                      <a:gd name="connsiteX34" fmla="*/ 93738 w 342816"/>
                      <a:gd name="connsiteY34" fmla="*/ 263103 h 403597"/>
                      <a:gd name="connsiteX35" fmla="*/ 123742 w 342816"/>
                      <a:gd name="connsiteY35" fmla="*/ 260913 h 403597"/>
                      <a:gd name="connsiteX36" fmla="*/ 125647 w 342816"/>
                      <a:gd name="connsiteY36" fmla="*/ 261579 h 403597"/>
                      <a:gd name="connsiteX37" fmla="*/ 144697 w 342816"/>
                      <a:gd name="connsiteY37" fmla="*/ 281296 h 403597"/>
                      <a:gd name="connsiteX38" fmla="*/ 151650 w 342816"/>
                      <a:gd name="connsiteY38" fmla="*/ 284154 h 403597"/>
                      <a:gd name="connsiteX39" fmla="*/ 161137 w 342816"/>
                      <a:gd name="connsiteY39" fmla="*/ 274591 h 403597"/>
                      <a:gd name="connsiteX40" fmla="*/ 158508 w 342816"/>
                      <a:gd name="connsiteY40" fmla="*/ 268056 h 403597"/>
                      <a:gd name="connsiteX41" fmla="*/ 138887 w 342816"/>
                      <a:gd name="connsiteY41" fmla="*/ 247673 h 403597"/>
                      <a:gd name="connsiteX42" fmla="*/ 129362 w 342816"/>
                      <a:gd name="connsiteY42" fmla="*/ 219574 h 403597"/>
                      <a:gd name="connsiteX43" fmla="*/ 153365 w 342816"/>
                      <a:gd name="connsiteY43" fmla="*/ 193761 h 403597"/>
                      <a:gd name="connsiteX44" fmla="*/ 174987 w 342816"/>
                      <a:gd name="connsiteY44" fmla="*/ 187380 h 403597"/>
                      <a:gd name="connsiteX45" fmla="*/ 187369 w 342816"/>
                      <a:gd name="connsiteY45" fmla="*/ 227289 h 403597"/>
                      <a:gd name="connsiteX46" fmla="*/ 192227 w 342816"/>
                      <a:gd name="connsiteY46" fmla="*/ 239862 h 403597"/>
                      <a:gd name="connsiteX47" fmla="*/ 204800 w 342816"/>
                      <a:gd name="connsiteY47" fmla="*/ 235005 h 403597"/>
                      <a:gd name="connsiteX48" fmla="*/ 203466 w 342816"/>
                      <a:gd name="connsiteY48" fmla="*/ 192999 h 403597"/>
                      <a:gd name="connsiteX49" fmla="*/ 219564 w 342816"/>
                      <a:gd name="connsiteY49" fmla="*/ 181760 h 403597"/>
                      <a:gd name="connsiteX50" fmla="*/ 249377 w 342816"/>
                      <a:gd name="connsiteY50" fmla="*/ 192999 h 403597"/>
                      <a:gd name="connsiteX51" fmla="*/ 263760 w 342816"/>
                      <a:gd name="connsiteY51" fmla="*/ 234719 h 403597"/>
                      <a:gd name="connsiteX52" fmla="*/ 306432 w 342816"/>
                      <a:gd name="connsiteY52" fmla="*/ 246339 h 403597"/>
                      <a:gd name="connsiteX53" fmla="*/ 312147 w 342816"/>
                      <a:gd name="connsiteY53" fmla="*/ 246339 h 403597"/>
                      <a:gd name="connsiteX54" fmla="*/ 323767 w 342816"/>
                      <a:gd name="connsiteY54" fmla="*/ 257293 h 403597"/>
                      <a:gd name="connsiteX55" fmla="*/ 333292 w 342816"/>
                      <a:gd name="connsiteY55" fmla="*/ 264437 h 403597"/>
                      <a:gd name="connsiteX56" fmla="*/ 335673 w 342816"/>
                      <a:gd name="connsiteY56" fmla="*/ 264437 h 403597"/>
                      <a:gd name="connsiteX57" fmla="*/ 342531 w 342816"/>
                      <a:gd name="connsiteY57" fmla="*/ 252912 h 403597"/>
                      <a:gd name="connsiteX58" fmla="*/ 312432 w 342816"/>
                      <a:gd name="connsiteY58" fmla="*/ 227575 h 403597"/>
                      <a:gd name="connsiteX59" fmla="*/ 305955 w 342816"/>
                      <a:gd name="connsiteY59" fmla="*/ 227575 h 403597"/>
                      <a:gd name="connsiteX60" fmla="*/ 291382 w 342816"/>
                      <a:gd name="connsiteY60" fmla="*/ 227575 h 403597"/>
                      <a:gd name="connsiteX61" fmla="*/ 320624 w 342816"/>
                      <a:gd name="connsiteY61" fmla="*/ 214716 h 403597"/>
                      <a:gd name="connsiteX62" fmla="*/ 331244 w 342816"/>
                      <a:gd name="connsiteY62" fmla="*/ 206287 h 403597"/>
                      <a:gd name="connsiteX63" fmla="*/ 322815 w 342816"/>
                      <a:gd name="connsiteY63" fmla="*/ 195666 h 403597"/>
                      <a:gd name="connsiteX64" fmla="*/ 274713 w 342816"/>
                      <a:gd name="connsiteY64" fmla="*/ 218145 h 403597"/>
                      <a:gd name="connsiteX65" fmla="*/ 268713 w 342816"/>
                      <a:gd name="connsiteY65" fmla="*/ 191190 h 403597"/>
                      <a:gd name="connsiteX66" fmla="*/ 302050 w 342816"/>
                      <a:gd name="connsiteY66" fmla="*/ 165948 h 403597"/>
                      <a:gd name="connsiteX67" fmla="*/ 299478 w 342816"/>
                      <a:gd name="connsiteY67" fmla="*/ 152804 h 403597"/>
                      <a:gd name="connsiteX68" fmla="*/ 286248 w 342816"/>
                      <a:gd name="connsiteY68" fmla="*/ 155357 h 403597"/>
                      <a:gd name="connsiteX69" fmla="*/ 286239 w 342816"/>
                      <a:gd name="connsiteY69" fmla="*/ 155376 h 403597"/>
                      <a:gd name="connsiteX70" fmla="*/ 257664 w 342816"/>
                      <a:gd name="connsiteY70" fmla="*/ 174426 h 403597"/>
                      <a:gd name="connsiteX71" fmla="*/ 228327 w 342816"/>
                      <a:gd name="connsiteY71" fmla="*/ 164901 h 403597"/>
                      <a:gd name="connsiteX72" fmla="*/ 230041 w 342816"/>
                      <a:gd name="connsiteY72" fmla="*/ 143088 h 403597"/>
                      <a:gd name="connsiteX73" fmla="*/ 219373 w 342816"/>
                      <a:gd name="connsiteY73" fmla="*/ 134706 h 403597"/>
                      <a:gd name="connsiteX74" fmla="*/ 210991 w 342816"/>
                      <a:gd name="connsiteY74" fmla="*/ 145374 h 403597"/>
                      <a:gd name="connsiteX75" fmla="*/ 191941 w 342816"/>
                      <a:gd name="connsiteY75" fmla="*/ 177378 h 403597"/>
                      <a:gd name="connsiteX76" fmla="*/ 187464 w 342816"/>
                      <a:gd name="connsiteY76" fmla="*/ 173473 h 403597"/>
                      <a:gd name="connsiteX77" fmla="*/ 162509 w 342816"/>
                      <a:gd name="connsiteY77" fmla="*/ 122800 h 403597"/>
                      <a:gd name="connsiteX78" fmla="*/ 149602 w 342816"/>
                      <a:gd name="connsiteY78" fmla="*/ 126848 h 403597"/>
                      <a:gd name="connsiteX79" fmla="*/ 153651 w 342816"/>
                      <a:gd name="connsiteY79" fmla="*/ 139755 h 403597"/>
                      <a:gd name="connsiteX80" fmla="*/ 168605 w 342816"/>
                      <a:gd name="connsiteY80" fmla="*/ 170330 h 403597"/>
                      <a:gd name="connsiteX81" fmla="*/ 150317 w 342816"/>
                      <a:gd name="connsiteY81" fmla="*/ 175283 h 403597"/>
                      <a:gd name="connsiteX82" fmla="*/ 80213 w 342816"/>
                      <a:gd name="connsiteY82" fmla="*/ 129277 h 403597"/>
                      <a:gd name="connsiteX83" fmla="*/ 85642 w 342816"/>
                      <a:gd name="connsiteY83" fmla="*/ 141564 h 403597"/>
                      <a:gd name="connsiteX84" fmla="*/ 89071 w 342816"/>
                      <a:gd name="connsiteY84" fmla="*/ 142136 h 403597"/>
                      <a:gd name="connsiteX85" fmla="*/ 98025 w 342816"/>
                      <a:gd name="connsiteY85" fmla="*/ 136040 h 403597"/>
                      <a:gd name="connsiteX86" fmla="*/ 126600 w 342816"/>
                      <a:gd name="connsiteY86" fmla="*/ 61364 h 403597"/>
                      <a:gd name="connsiteX87" fmla="*/ 80499 w 342816"/>
                      <a:gd name="connsiteY87" fmla="*/ 61364 h 403597"/>
                      <a:gd name="connsiteX88" fmla="*/ 104025 w 342816"/>
                      <a:gd name="connsiteY88" fmla="*/ 13739 h 403597"/>
                      <a:gd name="connsiteX89" fmla="*/ 99672 w 342816"/>
                      <a:gd name="connsiteY89" fmla="*/ 994 h 403597"/>
                      <a:gd name="connsiteX90" fmla="*/ 99644 w 342816"/>
                      <a:gd name="connsiteY90" fmla="*/ 975 h 403597"/>
                      <a:gd name="connsiteX91" fmla="*/ 86899 w 342816"/>
                      <a:gd name="connsiteY91" fmla="*/ 5328 h 403597"/>
                      <a:gd name="connsiteX92" fmla="*/ 86880 w 342816"/>
                      <a:gd name="connsiteY92" fmla="*/ 5357 h 403597"/>
                      <a:gd name="connsiteX93" fmla="*/ 50019 w 342816"/>
                      <a:gd name="connsiteY93" fmla="*/ 80890 h 403597"/>
                      <a:gd name="connsiteX94" fmla="*/ 98882 w 342816"/>
                      <a:gd name="connsiteY94" fmla="*/ 80890 h 403597"/>
                      <a:gd name="connsiteX95" fmla="*/ 80213 w 342816"/>
                      <a:gd name="connsiteY95" fmla="*/ 129277 h 403597"/>
                      <a:gd name="connsiteX0" fmla="*/ 250615 w 342816"/>
                      <a:gd name="connsiteY0" fmla="*/ 277677 h 403597"/>
                      <a:gd name="connsiteX1" fmla="*/ 253187 w 342816"/>
                      <a:gd name="connsiteY1" fmla="*/ 298441 h 403597"/>
                      <a:gd name="connsiteX2" fmla="*/ 182321 w 342816"/>
                      <a:gd name="connsiteY2" fmla="*/ 330064 h 403597"/>
                      <a:gd name="connsiteX3" fmla="*/ 143364 w 342816"/>
                      <a:gd name="connsiteY3" fmla="*/ 403597 h 403597"/>
                      <a:gd name="connsiteX4" fmla="*/ 96596 w 342816"/>
                      <a:gd name="connsiteY4" fmla="*/ 403597 h 403597"/>
                      <a:gd name="connsiteX5" fmla="*/ 98596 w 342816"/>
                      <a:gd name="connsiteY5" fmla="*/ 392358 h 403597"/>
                      <a:gd name="connsiteX6" fmla="*/ 108121 w 342816"/>
                      <a:gd name="connsiteY6" fmla="*/ 326826 h 403597"/>
                      <a:gd name="connsiteX7" fmla="*/ 91833 w 342816"/>
                      <a:gd name="connsiteY7" fmla="*/ 326826 h 403597"/>
                      <a:gd name="connsiteX8" fmla="*/ 15633 w 342816"/>
                      <a:gd name="connsiteY8" fmla="*/ 281010 h 403597"/>
                      <a:gd name="connsiteX9" fmla="*/ 20205 w 342816"/>
                      <a:gd name="connsiteY9" fmla="*/ 145660 h 403597"/>
                      <a:gd name="connsiteX10" fmla="*/ 33255 w 342816"/>
                      <a:gd name="connsiteY10" fmla="*/ 142326 h 403597"/>
                      <a:gd name="connsiteX11" fmla="*/ 36588 w 342816"/>
                      <a:gd name="connsiteY11" fmla="*/ 155376 h 403597"/>
                      <a:gd name="connsiteX12" fmla="*/ 32207 w 342816"/>
                      <a:gd name="connsiteY12" fmla="*/ 271581 h 403597"/>
                      <a:gd name="connsiteX13" fmla="*/ 91833 w 342816"/>
                      <a:gd name="connsiteY13" fmla="*/ 307776 h 403597"/>
                      <a:gd name="connsiteX14" fmla="*/ 129933 w 342816"/>
                      <a:gd name="connsiteY14" fmla="*/ 307776 h 403597"/>
                      <a:gd name="connsiteX15" fmla="*/ 128409 w 342816"/>
                      <a:gd name="connsiteY15" fmla="*/ 318634 h 403597"/>
                      <a:gd name="connsiteX16" fmla="*/ 118884 w 342816"/>
                      <a:gd name="connsiteY16" fmla="*/ 384452 h 403597"/>
                      <a:gd name="connsiteX17" fmla="*/ 131553 w 342816"/>
                      <a:gd name="connsiteY17" fmla="*/ 384452 h 403597"/>
                      <a:gd name="connsiteX18" fmla="*/ 172986 w 342816"/>
                      <a:gd name="connsiteY18" fmla="*/ 305775 h 403597"/>
                      <a:gd name="connsiteX19" fmla="*/ 180511 w 342816"/>
                      <a:gd name="connsiteY19" fmla="*/ 310252 h 403597"/>
                      <a:gd name="connsiteX20" fmla="*/ 238518 w 342816"/>
                      <a:gd name="connsiteY20" fmla="*/ 283582 h 403597"/>
                      <a:gd name="connsiteX21" fmla="*/ 250615 w 342816"/>
                      <a:gd name="connsiteY21" fmla="*/ 277677 h 403597"/>
                      <a:gd name="connsiteX22" fmla="*/ 150317 w 342816"/>
                      <a:gd name="connsiteY22" fmla="*/ 175283 h 403597"/>
                      <a:gd name="connsiteX23" fmla="*/ 119075 w 342816"/>
                      <a:gd name="connsiteY23" fmla="*/ 194333 h 403597"/>
                      <a:gd name="connsiteX24" fmla="*/ 86499 w 342816"/>
                      <a:gd name="connsiteY24" fmla="*/ 176902 h 403597"/>
                      <a:gd name="connsiteX25" fmla="*/ 75165 w 342816"/>
                      <a:gd name="connsiteY25" fmla="*/ 169187 h 403597"/>
                      <a:gd name="connsiteX26" fmla="*/ 67449 w 342816"/>
                      <a:gd name="connsiteY26" fmla="*/ 180522 h 403597"/>
                      <a:gd name="connsiteX27" fmla="*/ 110788 w 342816"/>
                      <a:gd name="connsiteY27" fmla="*/ 212716 h 403597"/>
                      <a:gd name="connsiteX28" fmla="*/ 110026 w 342816"/>
                      <a:gd name="connsiteY28" fmla="*/ 218812 h 403597"/>
                      <a:gd name="connsiteX29" fmla="*/ 112884 w 342816"/>
                      <a:gd name="connsiteY29" fmla="*/ 239100 h 403597"/>
                      <a:gd name="connsiteX30" fmla="*/ 84309 w 342816"/>
                      <a:gd name="connsiteY30" fmla="*/ 246530 h 403597"/>
                      <a:gd name="connsiteX31" fmla="*/ 80975 w 342816"/>
                      <a:gd name="connsiteY31" fmla="*/ 259579 h 403597"/>
                      <a:gd name="connsiteX32" fmla="*/ 89071 w 342816"/>
                      <a:gd name="connsiteY32" fmla="*/ 264246 h 403597"/>
                      <a:gd name="connsiteX33" fmla="*/ 93738 w 342816"/>
                      <a:gd name="connsiteY33" fmla="*/ 263103 h 403597"/>
                      <a:gd name="connsiteX34" fmla="*/ 123742 w 342816"/>
                      <a:gd name="connsiteY34" fmla="*/ 260913 h 403597"/>
                      <a:gd name="connsiteX35" fmla="*/ 125647 w 342816"/>
                      <a:gd name="connsiteY35" fmla="*/ 261579 h 403597"/>
                      <a:gd name="connsiteX36" fmla="*/ 144697 w 342816"/>
                      <a:gd name="connsiteY36" fmla="*/ 281296 h 403597"/>
                      <a:gd name="connsiteX37" fmla="*/ 151650 w 342816"/>
                      <a:gd name="connsiteY37" fmla="*/ 284154 h 403597"/>
                      <a:gd name="connsiteX38" fmla="*/ 161137 w 342816"/>
                      <a:gd name="connsiteY38" fmla="*/ 274591 h 403597"/>
                      <a:gd name="connsiteX39" fmla="*/ 158508 w 342816"/>
                      <a:gd name="connsiteY39" fmla="*/ 268056 h 403597"/>
                      <a:gd name="connsiteX40" fmla="*/ 138887 w 342816"/>
                      <a:gd name="connsiteY40" fmla="*/ 247673 h 403597"/>
                      <a:gd name="connsiteX41" fmla="*/ 129362 w 342816"/>
                      <a:gd name="connsiteY41" fmla="*/ 219574 h 403597"/>
                      <a:gd name="connsiteX42" fmla="*/ 153365 w 342816"/>
                      <a:gd name="connsiteY42" fmla="*/ 193761 h 403597"/>
                      <a:gd name="connsiteX43" fmla="*/ 174987 w 342816"/>
                      <a:gd name="connsiteY43" fmla="*/ 187380 h 403597"/>
                      <a:gd name="connsiteX44" fmla="*/ 187369 w 342816"/>
                      <a:gd name="connsiteY44" fmla="*/ 227289 h 403597"/>
                      <a:gd name="connsiteX45" fmla="*/ 192227 w 342816"/>
                      <a:gd name="connsiteY45" fmla="*/ 239862 h 403597"/>
                      <a:gd name="connsiteX46" fmla="*/ 204800 w 342816"/>
                      <a:gd name="connsiteY46" fmla="*/ 235005 h 403597"/>
                      <a:gd name="connsiteX47" fmla="*/ 203466 w 342816"/>
                      <a:gd name="connsiteY47" fmla="*/ 192999 h 403597"/>
                      <a:gd name="connsiteX48" fmla="*/ 219564 w 342816"/>
                      <a:gd name="connsiteY48" fmla="*/ 181760 h 403597"/>
                      <a:gd name="connsiteX49" fmla="*/ 249377 w 342816"/>
                      <a:gd name="connsiteY49" fmla="*/ 192999 h 403597"/>
                      <a:gd name="connsiteX50" fmla="*/ 263760 w 342816"/>
                      <a:gd name="connsiteY50" fmla="*/ 234719 h 403597"/>
                      <a:gd name="connsiteX51" fmla="*/ 306432 w 342816"/>
                      <a:gd name="connsiteY51" fmla="*/ 246339 h 403597"/>
                      <a:gd name="connsiteX52" fmla="*/ 312147 w 342816"/>
                      <a:gd name="connsiteY52" fmla="*/ 246339 h 403597"/>
                      <a:gd name="connsiteX53" fmla="*/ 323767 w 342816"/>
                      <a:gd name="connsiteY53" fmla="*/ 257293 h 403597"/>
                      <a:gd name="connsiteX54" fmla="*/ 333292 w 342816"/>
                      <a:gd name="connsiteY54" fmla="*/ 264437 h 403597"/>
                      <a:gd name="connsiteX55" fmla="*/ 335673 w 342816"/>
                      <a:gd name="connsiteY55" fmla="*/ 264437 h 403597"/>
                      <a:gd name="connsiteX56" fmla="*/ 342531 w 342816"/>
                      <a:gd name="connsiteY56" fmla="*/ 252912 h 403597"/>
                      <a:gd name="connsiteX57" fmla="*/ 312432 w 342816"/>
                      <a:gd name="connsiteY57" fmla="*/ 227575 h 403597"/>
                      <a:gd name="connsiteX58" fmla="*/ 305955 w 342816"/>
                      <a:gd name="connsiteY58" fmla="*/ 227575 h 403597"/>
                      <a:gd name="connsiteX59" fmla="*/ 291382 w 342816"/>
                      <a:gd name="connsiteY59" fmla="*/ 227575 h 403597"/>
                      <a:gd name="connsiteX60" fmla="*/ 320624 w 342816"/>
                      <a:gd name="connsiteY60" fmla="*/ 214716 h 403597"/>
                      <a:gd name="connsiteX61" fmla="*/ 331244 w 342816"/>
                      <a:gd name="connsiteY61" fmla="*/ 206287 h 403597"/>
                      <a:gd name="connsiteX62" fmla="*/ 322815 w 342816"/>
                      <a:gd name="connsiteY62" fmla="*/ 195666 h 403597"/>
                      <a:gd name="connsiteX63" fmla="*/ 274713 w 342816"/>
                      <a:gd name="connsiteY63" fmla="*/ 218145 h 403597"/>
                      <a:gd name="connsiteX64" fmla="*/ 268713 w 342816"/>
                      <a:gd name="connsiteY64" fmla="*/ 191190 h 403597"/>
                      <a:gd name="connsiteX65" fmla="*/ 302050 w 342816"/>
                      <a:gd name="connsiteY65" fmla="*/ 165948 h 403597"/>
                      <a:gd name="connsiteX66" fmla="*/ 299478 w 342816"/>
                      <a:gd name="connsiteY66" fmla="*/ 152804 h 403597"/>
                      <a:gd name="connsiteX67" fmla="*/ 286248 w 342816"/>
                      <a:gd name="connsiteY67" fmla="*/ 155357 h 403597"/>
                      <a:gd name="connsiteX68" fmla="*/ 286239 w 342816"/>
                      <a:gd name="connsiteY68" fmla="*/ 155376 h 403597"/>
                      <a:gd name="connsiteX69" fmla="*/ 257664 w 342816"/>
                      <a:gd name="connsiteY69" fmla="*/ 174426 h 403597"/>
                      <a:gd name="connsiteX70" fmla="*/ 228327 w 342816"/>
                      <a:gd name="connsiteY70" fmla="*/ 164901 h 403597"/>
                      <a:gd name="connsiteX71" fmla="*/ 230041 w 342816"/>
                      <a:gd name="connsiteY71" fmla="*/ 143088 h 403597"/>
                      <a:gd name="connsiteX72" fmla="*/ 219373 w 342816"/>
                      <a:gd name="connsiteY72" fmla="*/ 134706 h 403597"/>
                      <a:gd name="connsiteX73" fmla="*/ 210991 w 342816"/>
                      <a:gd name="connsiteY73" fmla="*/ 145374 h 403597"/>
                      <a:gd name="connsiteX74" fmla="*/ 191941 w 342816"/>
                      <a:gd name="connsiteY74" fmla="*/ 177378 h 403597"/>
                      <a:gd name="connsiteX75" fmla="*/ 187464 w 342816"/>
                      <a:gd name="connsiteY75" fmla="*/ 173473 h 403597"/>
                      <a:gd name="connsiteX76" fmla="*/ 162509 w 342816"/>
                      <a:gd name="connsiteY76" fmla="*/ 122800 h 403597"/>
                      <a:gd name="connsiteX77" fmla="*/ 149602 w 342816"/>
                      <a:gd name="connsiteY77" fmla="*/ 126848 h 403597"/>
                      <a:gd name="connsiteX78" fmla="*/ 153651 w 342816"/>
                      <a:gd name="connsiteY78" fmla="*/ 139755 h 403597"/>
                      <a:gd name="connsiteX79" fmla="*/ 168605 w 342816"/>
                      <a:gd name="connsiteY79" fmla="*/ 170330 h 403597"/>
                      <a:gd name="connsiteX80" fmla="*/ 150317 w 342816"/>
                      <a:gd name="connsiteY80" fmla="*/ 175283 h 403597"/>
                      <a:gd name="connsiteX81" fmla="*/ 80213 w 342816"/>
                      <a:gd name="connsiteY81" fmla="*/ 129277 h 403597"/>
                      <a:gd name="connsiteX82" fmla="*/ 85642 w 342816"/>
                      <a:gd name="connsiteY82" fmla="*/ 141564 h 403597"/>
                      <a:gd name="connsiteX83" fmla="*/ 89071 w 342816"/>
                      <a:gd name="connsiteY83" fmla="*/ 142136 h 403597"/>
                      <a:gd name="connsiteX84" fmla="*/ 98025 w 342816"/>
                      <a:gd name="connsiteY84" fmla="*/ 136040 h 403597"/>
                      <a:gd name="connsiteX85" fmla="*/ 126600 w 342816"/>
                      <a:gd name="connsiteY85" fmla="*/ 61364 h 403597"/>
                      <a:gd name="connsiteX86" fmla="*/ 80499 w 342816"/>
                      <a:gd name="connsiteY86" fmla="*/ 61364 h 403597"/>
                      <a:gd name="connsiteX87" fmla="*/ 104025 w 342816"/>
                      <a:gd name="connsiteY87" fmla="*/ 13739 h 403597"/>
                      <a:gd name="connsiteX88" fmla="*/ 99672 w 342816"/>
                      <a:gd name="connsiteY88" fmla="*/ 994 h 403597"/>
                      <a:gd name="connsiteX89" fmla="*/ 99644 w 342816"/>
                      <a:gd name="connsiteY89" fmla="*/ 975 h 403597"/>
                      <a:gd name="connsiteX90" fmla="*/ 86899 w 342816"/>
                      <a:gd name="connsiteY90" fmla="*/ 5328 h 403597"/>
                      <a:gd name="connsiteX91" fmla="*/ 86880 w 342816"/>
                      <a:gd name="connsiteY91" fmla="*/ 5357 h 403597"/>
                      <a:gd name="connsiteX92" fmla="*/ 50019 w 342816"/>
                      <a:gd name="connsiteY92" fmla="*/ 80890 h 403597"/>
                      <a:gd name="connsiteX93" fmla="*/ 98882 w 342816"/>
                      <a:gd name="connsiteY93" fmla="*/ 80890 h 403597"/>
                      <a:gd name="connsiteX94" fmla="*/ 80213 w 342816"/>
                      <a:gd name="connsiteY94" fmla="*/ 129277 h 403597"/>
                      <a:gd name="connsiteX0" fmla="*/ 250615 w 342816"/>
                      <a:gd name="connsiteY0" fmla="*/ 277677 h 403597"/>
                      <a:gd name="connsiteX1" fmla="*/ 253187 w 342816"/>
                      <a:gd name="connsiteY1" fmla="*/ 298441 h 403597"/>
                      <a:gd name="connsiteX2" fmla="*/ 182321 w 342816"/>
                      <a:gd name="connsiteY2" fmla="*/ 330064 h 403597"/>
                      <a:gd name="connsiteX3" fmla="*/ 143364 w 342816"/>
                      <a:gd name="connsiteY3" fmla="*/ 403597 h 403597"/>
                      <a:gd name="connsiteX4" fmla="*/ 96596 w 342816"/>
                      <a:gd name="connsiteY4" fmla="*/ 403597 h 403597"/>
                      <a:gd name="connsiteX5" fmla="*/ 98596 w 342816"/>
                      <a:gd name="connsiteY5" fmla="*/ 392358 h 403597"/>
                      <a:gd name="connsiteX6" fmla="*/ 108121 w 342816"/>
                      <a:gd name="connsiteY6" fmla="*/ 326826 h 403597"/>
                      <a:gd name="connsiteX7" fmla="*/ 91833 w 342816"/>
                      <a:gd name="connsiteY7" fmla="*/ 326826 h 403597"/>
                      <a:gd name="connsiteX8" fmla="*/ 15633 w 342816"/>
                      <a:gd name="connsiteY8" fmla="*/ 281010 h 403597"/>
                      <a:gd name="connsiteX9" fmla="*/ 20205 w 342816"/>
                      <a:gd name="connsiteY9" fmla="*/ 145660 h 403597"/>
                      <a:gd name="connsiteX10" fmla="*/ 33255 w 342816"/>
                      <a:gd name="connsiteY10" fmla="*/ 142326 h 403597"/>
                      <a:gd name="connsiteX11" fmla="*/ 36588 w 342816"/>
                      <a:gd name="connsiteY11" fmla="*/ 155376 h 403597"/>
                      <a:gd name="connsiteX12" fmla="*/ 32207 w 342816"/>
                      <a:gd name="connsiteY12" fmla="*/ 271581 h 403597"/>
                      <a:gd name="connsiteX13" fmla="*/ 91833 w 342816"/>
                      <a:gd name="connsiteY13" fmla="*/ 307776 h 403597"/>
                      <a:gd name="connsiteX14" fmla="*/ 129933 w 342816"/>
                      <a:gd name="connsiteY14" fmla="*/ 307776 h 403597"/>
                      <a:gd name="connsiteX15" fmla="*/ 128409 w 342816"/>
                      <a:gd name="connsiteY15" fmla="*/ 318634 h 403597"/>
                      <a:gd name="connsiteX16" fmla="*/ 118884 w 342816"/>
                      <a:gd name="connsiteY16" fmla="*/ 384452 h 403597"/>
                      <a:gd name="connsiteX17" fmla="*/ 131553 w 342816"/>
                      <a:gd name="connsiteY17" fmla="*/ 384452 h 403597"/>
                      <a:gd name="connsiteX18" fmla="*/ 172986 w 342816"/>
                      <a:gd name="connsiteY18" fmla="*/ 305775 h 403597"/>
                      <a:gd name="connsiteX19" fmla="*/ 180511 w 342816"/>
                      <a:gd name="connsiteY19" fmla="*/ 310252 h 403597"/>
                      <a:gd name="connsiteX20" fmla="*/ 250615 w 342816"/>
                      <a:gd name="connsiteY20" fmla="*/ 277677 h 403597"/>
                      <a:gd name="connsiteX21" fmla="*/ 150317 w 342816"/>
                      <a:gd name="connsiteY21" fmla="*/ 175283 h 403597"/>
                      <a:gd name="connsiteX22" fmla="*/ 119075 w 342816"/>
                      <a:gd name="connsiteY22" fmla="*/ 194333 h 403597"/>
                      <a:gd name="connsiteX23" fmla="*/ 86499 w 342816"/>
                      <a:gd name="connsiteY23" fmla="*/ 176902 h 403597"/>
                      <a:gd name="connsiteX24" fmla="*/ 75165 w 342816"/>
                      <a:gd name="connsiteY24" fmla="*/ 169187 h 403597"/>
                      <a:gd name="connsiteX25" fmla="*/ 67449 w 342816"/>
                      <a:gd name="connsiteY25" fmla="*/ 180522 h 403597"/>
                      <a:gd name="connsiteX26" fmla="*/ 110788 w 342816"/>
                      <a:gd name="connsiteY26" fmla="*/ 212716 h 403597"/>
                      <a:gd name="connsiteX27" fmla="*/ 110026 w 342816"/>
                      <a:gd name="connsiteY27" fmla="*/ 218812 h 403597"/>
                      <a:gd name="connsiteX28" fmla="*/ 112884 w 342816"/>
                      <a:gd name="connsiteY28" fmla="*/ 239100 h 403597"/>
                      <a:gd name="connsiteX29" fmla="*/ 84309 w 342816"/>
                      <a:gd name="connsiteY29" fmla="*/ 246530 h 403597"/>
                      <a:gd name="connsiteX30" fmla="*/ 80975 w 342816"/>
                      <a:gd name="connsiteY30" fmla="*/ 259579 h 403597"/>
                      <a:gd name="connsiteX31" fmla="*/ 89071 w 342816"/>
                      <a:gd name="connsiteY31" fmla="*/ 264246 h 403597"/>
                      <a:gd name="connsiteX32" fmla="*/ 93738 w 342816"/>
                      <a:gd name="connsiteY32" fmla="*/ 263103 h 403597"/>
                      <a:gd name="connsiteX33" fmla="*/ 123742 w 342816"/>
                      <a:gd name="connsiteY33" fmla="*/ 260913 h 403597"/>
                      <a:gd name="connsiteX34" fmla="*/ 125647 w 342816"/>
                      <a:gd name="connsiteY34" fmla="*/ 261579 h 403597"/>
                      <a:gd name="connsiteX35" fmla="*/ 144697 w 342816"/>
                      <a:gd name="connsiteY35" fmla="*/ 281296 h 403597"/>
                      <a:gd name="connsiteX36" fmla="*/ 151650 w 342816"/>
                      <a:gd name="connsiteY36" fmla="*/ 284154 h 403597"/>
                      <a:gd name="connsiteX37" fmla="*/ 161137 w 342816"/>
                      <a:gd name="connsiteY37" fmla="*/ 274591 h 403597"/>
                      <a:gd name="connsiteX38" fmla="*/ 158508 w 342816"/>
                      <a:gd name="connsiteY38" fmla="*/ 268056 h 403597"/>
                      <a:gd name="connsiteX39" fmla="*/ 138887 w 342816"/>
                      <a:gd name="connsiteY39" fmla="*/ 247673 h 403597"/>
                      <a:gd name="connsiteX40" fmla="*/ 129362 w 342816"/>
                      <a:gd name="connsiteY40" fmla="*/ 219574 h 403597"/>
                      <a:gd name="connsiteX41" fmla="*/ 153365 w 342816"/>
                      <a:gd name="connsiteY41" fmla="*/ 193761 h 403597"/>
                      <a:gd name="connsiteX42" fmla="*/ 174987 w 342816"/>
                      <a:gd name="connsiteY42" fmla="*/ 187380 h 403597"/>
                      <a:gd name="connsiteX43" fmla="*/ 187369 w 342816"/>
                      <a:gd name="connsiteY43" fmla="*/ 227289 h 403597"/>
                      <a:gd name="connsiteX44" fmla="*/ 192227 w 342816"/>
                      <a:gd name="connsiteY44" fmla="*/ 239862 h 403597"/>
                      <a:gd name="connsiteX45" fmla="*/ 204800 w 342816"/>
                      <a:gd name="connsiteY45" fmla="*/ 235005 h 403597"/>
                      <a:gd name="connsiteX46" fmla="*/ 203466 w 342816"/>
                      <a:gd name="connsiteY46" fmla="*/ 192999 h 403597"/>
                      <a:gd name="connsiteX47" fmla="*/ 219564 w 342816"/>
                      <a:gd name="connsiteY47" fmla="*/ 181760 h 403597"/>
                      <a:gd name="connsiteX48" fmla="*/ 249377 w 342816"/>
                      <a:gd name="connsiteY48" fmla="*/ 192999 h 403597"/>
                      <a:gd name="connsiteX49" fmla="*/ 263760 w 342816"/>
                      <a:gd name="connsiteY49" fmla="*/ 234719 h 403597"/>
                      <a:gd name="connsiteX50" fmla="*/ 306432 w 342816"/>
                      <a:gd name="connsiteY50" fmla="*/ 246339 h 403597"/>
                      <a:gd name="connsiteX51" fmla="*/ 312147 w 342816"/>
                      <a:gd name="connsiteY51" fmla="*/ 246339 h 403597"/>
                      <a:gd name="connsiteX52" fmla="*/ 323767 w 342816"/>
                      <a:gd name="connsiteY52" fmla="*/ 257293 h 403597"/>
                      <a:gd name="connsiteX53" fmla="*/ 333292 w 342816"/>
                      <a:gd name="connsiteY53" fmla="*/ 264437 h 403597"/>
                      <a:gd name="connsiteX54" fmla="*/ 335673 w 342816"/>
                      <a:gd name="connsiteY54" fmla="*/ 264437 h 403597"/>
                      <a:gd name="connsiteX55" fmla="*/ 342531 w 342816"/>
                      <a:gd name="connsiteY55" fmla="*/ 252912 h 403597"/>
                      <a:gd name="connsiteX56" fmla="*/ 312432 w 342816"/>
                      <a:gd name="connsiteY56" fmla="*/ 227575 h 403597"/>
                      <a:gd name="connsiteX57" fmla="*/ 305955 w 342816"/>
                      <a:gd name="connsiteY57" fmla="*/ 227575 h 403597"/>
                      <a:gd name="connsiteX58" fmla="*/ 291382 w 342816"/>
                      <a:gd name="connsiteY58" fmla="*/ 227575 h 403597"/>
                      <a:gd name="connsiteX59" fmla="*/ 320624 w 342816"/>
                      <a:gd name="connsiteY59" fmla="*/ 214716 h 403597"/>
                      <a:gd name="connsiteX60" fmla="*/ 331244 w 342816"/>
                      <a:gd name="connsiteY60" fmla="*/ 206287 h 403597"/>
                      <a:gd name="connsiteX61" fmla="*/ 322815 w 342816"/>
                      <a:gd name="connsiteY61" fmla="*/ 195666 h 403597"/>
                      <a:gd name="connsiteX62" fmla="*/ 274713 w 342816"/>
                      <a:gd name="connsiteY62" fmla="*/ 218145 h 403597"/>
                      <a:gd name="connsiteX63" fmla="*/ 268713 w 342816"/>
                      <a:gd name="connsiteY63" fmla="*/ 191190 h 403597"/>
                      <a:gd name="connsiteX64" fmla="*/ 302050 w 342816"/>
                      <a:gd name="connsiteY64" fmla="*/ 165948 h 403597"/>
                      <a:gd name="connsiteX65" fmla="*/ 299478 w 342816"/>
                      <a:gd name="connsiteY65" fmla="*/ 152804 h 403597"/>
                      <a:gd name="connsiteX66" fmla="*/ 286248 w 342816"/>
                      <a:gd name="connsiteY66" fmla="*/ 155357 h 403597"/>
                      <a:gd name="connsiteX67" fmla="*/ 286239 w 342816"/>
                      <a:gd name="connsiteY67" fmla="*/ 155376 h 403597"/>
                      <a:gd name="connsiteX68" fmla="*/ 257664 w 342816"/>
                      <a:gd name="connsiteY68" fmla="*/ 174426 h 403597"/>
                      <a:gd name="connsiteX69" fmla="*/ 228327 w 342816"/>
                      <a:gd name="connsiteY69" fmla="*/ 164901 h 403597"/>
                      <a:gd name="connsiteX70" fmla="*/ 230041 w 342816"/>
                      <a:gd name="connsiteY70" fmla="*/ 143088 h 403597"/>
                      <a:gd name="connsiteX71" fmla="*/ 219373 w 342816"/>
                      <a:gd name="connsiteY71" fmla="*/ 134706 h 403597"/>
                      <a:gd name="connsiteX72" fmla="*/ 210991 w 342816"/>
                      <a:gd name="connsiteY72" fmla="*/ 145374 h 403597"/>
                      <a:gd name="connsiteX73" fmla="*/ 191941 w 342816"/>
                      <a:gd name="connsiteY73" fmla="*/ 177378 h 403597"/>
                      <a:gd name="connsiteX74" fmla="*/ 187464 w 342816"/>
                      <a:gd name="connsiteY74" fmla="*/ 173473 h 403597"/>
                      <a:gd name="connsiteX75" fmla="*/ 162509 w 342816"/>
                      <a:gd name="connsiteY75" fmla="*/ 122800 h 403597"/>
                      <a:gd name="connsiteX76" fmla="*/ 149602 w 342816"/>
                      <a:gd name="connsiteY76" fmla="*/ 126848 h 403597"/>
                      <a:gd name="connsiteX77" fmla="*/ 153651 w 342816"/>
                      <a:gd name="connsiteY77" fmla="*/ 139755 h 403597"/>
                      <a:gd name="connsiteX78" fmla="*/ 168605 w 342816"/>
                      <a:gd name="connsiteY78" fmla="*/ 170330 h 403597"/>
                      <a:gd name="connsiteX79" fmla="*/ 150317 w 342816"/>
                      <a:gd name="connsiteY79" fmla="*/ 175283 h 403597"/>
                      <a:gd name="connsiteX80" fmla="*/ 80213 w 342816"/>
                      <a:gd name="connsiteY80" fmla="*/ 129277 h 403597"/>
                      <a:gd name="connsiteX81" fmla="*/ 85642 w 342816"/>
                      <a:gd name="connsiteY81" fmla="*/ 141564 h 403597"/>
                      <a:gd name="connsiteX82" fmla="*/ 89071 w 342816"/>
                      <a:gd name="connsiteY82" fmla="*/ 142136 h 403597"/>
                      <a:gd name="connsiteX83" fmla="*/ 98025 w 342816"/>
                      <a:gd name="connsiteY83" fmla="*/ 136040 h 403597"/>
                      <a:gd name="connsiteX84" fmla="*/ 126600 w 342816"/>
                      <a:gd name="connsiteY84" fmla="*/ 61364 h 403597"/>
                      <a:gd name="connsiteX85" fmla="*/ 80499 w 342816"/>
                      <a:gd name="connsiteY85" fmla="*/ 61364 h 403597"/>
                      <a:gd name="connsiteX86" fmla="*/ 104025 w 342816"/>
                      <a:gd name="connsiteY86" fmla="*/ 13739 h 403597"/>
                      <a:gd name="connsiteX87" fmla="*/ 99672 w 342816"/>
                      <a:gd name="connsiteY87" fmla="*/ 994 h 403597"/>
                      <a:gd name="connsiteX88" fmla="*/ 99644 w 342816"/>
                      <a:gd name="connsiteY88" fmla="*/ 975 h 403597"/>
                      <a:gd name="connsiteX89" fmla="*/ 86899 w 342816"/>
                      <a:gd name="connsiteY89" fmla="*/ 5328 h 403597"/>
                      <a:gd name="connsiteX90" fmla="*/ 86880 w 342816"/>
                      <a:gd name="connsiteY90" fmla="*/ 5357 h 403597"/>
                      <a:gd name="connsiteX91" fmla="*/ 50019 w 342816"/>
                      <a:gd name="connsiteY91" fmla="*/ 80890 h 403597"/>
                      <a:gd name="connsiteX92" fmla="*/ 98882 w 342816"/>
                      <a:gd name="connsiteY92" fmla="*/ 80890 h 403597"/>
                      <a:gd name="connsiteX93" fmla="*/ 80213 w 342816"/>
                      <a:gd name="connsiteY93" fmla="*/ 129277 h 403597"/>
                      <a:gd name="connsiteX0" fmla="*/ 180511 w 342816"/>
                      <a:gd name="connsiteY0" fmla="*/ 310252 h 403597"/>
                      <a:gd name="connsiteX1" fmla="*/ 253187 w 342816"/>
                      <a:gd name="connsiteY1" fmla="*/ 298441 h 403597"/>
                      <a:gd name="connsiteX2" fmla="*/ 182321 w 342816"/>
                      <a:gd name="connsiteY2" fmla="*/ 330064 h 403597"/>
                      <a:gd name="connsiteX3" fmla="*/ 143364 w 342816"/>
                      <a:gd name="connsiteY3" fmla="*/ 403597 h 403597"/>
                      <a:gd name="connsiteX4" fmla="*/ 96596 w 342816"/>
                      <a:gd name="connsiteY4" fmla="*/ 403597 h 403597"/>
                      <a:gd name="connsiteX5" fmla="*/ 98596 w 342816"/>
                      <a:gd name="connsiteY5" fmla="*/ 392358 h 403597"/>
                      <a:gd name="connsiteX6" fmla="*/ 108121 w 342816"/>
                      <a:gd name="connsiteY6" fmla="*/ 326826 h 403597"/>
                      <a:gd name="connsiteX7" fmla="*/ 91833 w 342816"/>
                      <a:gd name="connsiteY7" fmla="*/ 326826 h 403597"/>
                      <a:gd name="connsiteX8" fmla="*/ 15633 w 342816"/>
                      <a:gd name="connsiteY8" fmla="*/ 281010 h 403597"/>
                      <a:gd name="connsiteX9" fmla="*/ 20205 w 342816"/>
                      <a:gd name="connsiteY9" fmla="*/ 145660 h 403597"/>
                      <a:gd name="connsiteX10" fmla="*/ 33255 w 342816"/>
                      <a:gd name="connsiteY10" fmla="*/ 142326 h 403597"/>
                      <a:gd name="connsiteX11" fmla="*/ 36588 w 342816"/>
                      <a:gd name="connsiteY11" fmla="*/ 155376 h 403597"/>
                      <a:gd name="connsiteX12" fmla="*/ 32207 w 342816"/>
                      <a:gd name="connsiteY12" fmla="*/ 271581 h 403597"/>
                      <a:gd name="connsiteX13" fmla="*/ 91833 w 342816"/>
                      <a:gd name="connsiteY13" fmla="*/ 307776 h 403597"/>
                      <a:gd name="connsiteX14" fmla="*/ 129933 w 342816"/>
                      <a:gd name="connsiteY14" fmla="*/ 307776 h 403597"/>
                      <a:gd name="connsiteX15" fmla="*/ 128409 w 342816"/>
                      <a:gd name="connsiteY15" fmla="*/ 318634 h 403597"/>
                      <a:gd name="connsiteX16" fmla="*/ 118884 w 342816"/>
                      <a:gd name="connsiteY16" fmla="*/ 384452 h 403597"/>
                      <a:gd name="connsiteX17" fmla="*/ 131553 w 342816"/>
                      <a:gd name="connsiteY17" fmla="*/ 384452 h 403597"/>
                      <a:gd name="connsiteX18" fmla="*/ 172986 w 342816"/>
                      <a:gd name="connsiteY18" fmla="*/ 305775 h 403597"/>
                      <a:gd name="connsiteX19" fmla="*/ 180511 w 342816"/>
                      <a:gd name="connsiteY19" fmla="*/ 310252 h 403597"/>
                      <a:gd name="connsiteX20" fmla="*/ 150317 w 342816"/>
                      <a:gd name="connsiteY20" fmla="*/ 175283 h 403597"/>
                      <a:gd name="connsiteX21" fmla="*/ 119075 w 342816"/>
                      <a:gd name="connsiteY21" fmla="*/ 194333 h 403597"/>
                      <a:gd name="connsiteX22" fmla="*/ 86499 w 342816"/>
                      <a:gd name="connsiteY22" fmla="*/ 176902 h 403597"/>
                      <a:gd name="connsiteX23" fmla="*/ 75165 w 342816"/>
                      <a:gd name="connsiteY23" fmla="*/ 169187 h 403597"/>
                      <a:gd name="connsiteX24" fmla="*/ 67449 w 342816"/>
                      <a:gd name="connsiteY24" fmla="*/ 180522 h 403597"/>
                      <a:gd name="connsiteX25" fmla="*/ 110788 w 342816"/>
                      <a:gd name="connsiteY25" fmla="*/ 212716 h 403597"/>
                      <a:gd name="connsiteX26" fmla="*/ 110026 w 342816"/>
                      <a:gd name="connsiteY26" fmla="*/ 218812 h 403597"/>
                      <a:gd name="connsiteX27" fmla="*/ 112884 w 342816"/>
                      <a:gd name="connsiteY27" fmla="*/ 239100 h 403597"/>
                      <a:gd name="connsiteX28" fmla="*/ 84309 w 342816"/>
                      <a:gd name="connsiteY28" fmla="*/ 246530 h 403597"/>
                      <a:gd name="connsiteX29" fmla="*/ 80975 w 342816"/>
                      <a:gd name="connsiteY29" fmla="*/ 259579 h 403597"/>
                      <a:gd name="connsiteX30" fmla="*/ 89071 w 342816"/>
                      <a:gd name="connsiteY30" fmla="*/ 264246 h 403597"/>
                      <a:gd name="connsiteX31" fmla="*/ 93738 w 342816"/>
                      <a:gd name="connsiteY31" fmla="*/ 263103 h 403597"/>
                      <a:gd name="connsiteX32" fmla="*/ 123742 w 342816"/>
                      <a:gd name="connsiteY32" fmla="*/ 260913 h 403597"/>
                      <a:gd name="connsiteX33" fmla="*/ 125647 w 342816"/>
                      <a:gd name="connsiteY33" fmla="*/ 261579 h 403597"/>
                      <a:gd name="connsiteX34" fmla="*/ 144697 w 342816"/>
                      <a:gd name="connsiteY34" fmla="*/ 281296 h 403597"/>
                      <a:gd name="connsiteX35" fmla="*/ 151650 w 342816"/>
                      <a:gd name="connsiteY35" fmla="*/ 284154 h 403597"/>
                      <a:gd name="connsiteX36" fmla="*/ 161137 w 342816"/>
                      <a:gd name="connsiteY36" fmla="*/ 274591 h 403597"/>
                      <a:gd name="connsiteX37" fmla="*/ 158508 w 342816"/>
                      <a:gd name="connsiteY37" fmla="*/ 268056 h 403597"/>
                      <a:gd name="connsiteX38" fmla="*/ 138887 w 342816"/>
                      <a:gd name="connsiteY38" fmla="*/ 247673 h 403597"/>
                      <a:gd name="connsiteX39" fmla="*/ 129362 w 342816"/>
                      <a:gd name="connsiteY39" fmla="*/ 219574 h 403597"/>
                      <a:gd name="connsiteX40" fmla="*/ 153365 w 342816"/>
                      <a:gd name="connsiteY40" fmla="*/ 193761 h 403597"/>
                      <a:gd name="connsiteX41" fmla="*/ 174987 w 342816"/>
                      <a:gd name="connsiteY41" fmla="*/ 187380 h 403597"/>
                      <a:gd name="connsiteX42" fmla="*/ 187369 w 342816"/>
                      <a:gd name="connsiteY42" fmla="*/ 227289 h 403597"/>
                      <a:gd name="connsiteX43" fmla="*/ 192227 w 342816"/>
                      <a:gd name="connsiteY43" fmla="*/ 239862 h 403597"/>
                      <a:gd name="connsiteX44" fmla="*/ 204800 w 342816"/>
                      <a:gd name="connsiteY44" fmla="*/ 235005 h 403597"/>
                      <a:gd name="connsiteX45" fmla="*/ 203466 w 342816"/>
                      <a:gd name="connsiteY45" fmla="*/ 192999 h 403597"/>
                      <a:gd name="connsiteX46" fmla="*/ 219564 w 342816"/>
                      <a:gd name="connsiteY46" fmla="*/ 181760 h 403597"/>
                      <a:gd name="connsiteX47" fmla="*/ 249377 w 342816"/>
                      <a:gd name="connsiteY47" fmla="*/ 192999 h 403597"/>
                      <a:gd name="connsiteX48" fmla="*/ 263760 w 342816"/>
                      <a:gd name="connsiteY48" fmla="*/ 234719 h 403597"/>
                      <a:gd name="connsiteX49" fmla="*/ 306432 w 342816"/>
                      <a:gd name="connsiteY49" fmla="*/ 246339 h 403597"/>
                      <a:gd name="connsiteX50" fmla="*/ 312147 w 342816"/>
                      <a:gd name="connsiteY50" fmla="*/ 246339 h 403597"/>
                      <a:gd name="connsiteX51" fmla="*/ 323767 w 342816"/>
                      <a:gd name="connsiteY51" fmla="*/ 257293 h 403597"/>
                      <a:gd name="connsiteX52" fmla="*/ 333292 w 342816"/>
                      <a:gd name="connsiteY52" fmla="*/ 264437 h 403597"/>
                      <a:gd name="connsiteX53" fmla="*/ 335673 w 342816"/>
                      <a:gd name="connsiteY53" fmla="*/ 264437 h 403597"/>
                      <a:gd name="connsiteX54" fmla="*/ 342531 w 342816"/>
                      <a:gd name="connsiteY54" fmla="*/ 252912 h 403597"/>
                      <a:gd name="connsiteX55" fmla="*/ 312432 w 342816"/>
                      <a:gd name="connsiteY55" fmla="*/ 227575 h 403597"/>
                      <a:gd name="connsiteX56" fmla="*/ 305955 w 342816"/>
                      <a:gd name="connsiteY56" fmla="*/ 227575 h 403597"/>
                      <a:gd name="connsiteX57" fmla="*/ 291382 w 342816"/>
                      <a:gd name="connsiteY57" fmla="*/ 227575 h 403597"/>
                      <a:gd name="connsiteX58" fmla="*/ 320624 w 342816"/>
                      <a:gd name="connsiteY58" fmla="*/ 214716 h 403597"/>
                      <a:gd name="connsiteX59" fmla="*/ 331244 w 342816"/>
                      <a:gd name="connsiteY59" fmla="*/ 206287 h 403597"/>
                      <a:gd name="connsiteX60" fmla="*/ 322815 w 342816"/>
                      <a:gd name="connsiteY60" fmla="*/ 195666 h 403597"/>
                      <a:gd name="connsiteX61" fmla="*/ 274713 w 342816"/>
                      <a:gd name="connsiteY61" fmla="*/ 218145 h 403597"/>
                      <a:gd name="connsiteX62" fmla="*/ 268713 w 342816"/>
                      <a:gd name="connsiteY62" fmla="*/ 191190 h 403597"/>
                      <a:gd name="connsiteX63" fmla="*/ 302050 w 342816"/>
                      <a:gd name="connsiteY63" fmla="*/ 165948 h 403597"/>
                      <a:gd name="connsiteX64" fmla="*/ 299478 w 342816"/>
                      <a:gd name="connsiteY64" fmla="*/ 152804 h 403597"/>
                      <a:gd name="connsiteX65" fmla="*/ 286248 w 342816"/>
                      <a:gd name="connsiteY65" fmla="*/ 155357 h 403597"/>
                      <a:gd name="connsiteX66" fmla="*/ 286239 w 342816"/>
                      <a:gd name="connsiteY66" fmla="*/ 155376 h 403597"/>
                      <a:gd name="connsiteX67" fmla="*/ 257664 w 342816"/>
                      <a:gd name="connsiteY67" fmla="*/ 174426 h 403597"/>
                      <a:gd name="connsiteX68" fmla="*/ 228327 w 342816"/>
                      <a:gd name="connsiteY68" fmla="*/ 164901 h 403597"/>
                      <a:gd name="connsiteX69" fmla="*/ 230041 w 342816"/>
                      <a:gd name="connsiteY69" fmla="*/ 143088 h 403597"/>
                      <a:gd name="connsiteX70" fmla="*/ 219373 w 342816"/>
                      <a:gd name="connsiteY70" fmla="*/ 134706 h 403597"/>
                      <a:gd name="connsiteX71" fmla="*/ 210991 w 342816"/>
                      <a:gd name="connsiteY71" fmla="*/ 145374 h 403597"/>
                      <a:gd name="connsiteX72" fmla="*/ 191941 w 342816"/>
                      <a:gd name="connsiteY72" fmla="*/ 177378 h 403597"/>
                      <a:gd name="connsiteX73" fmla="*/ 187464 w 342816"/>
                      <a:gd name="connsiteY73" fmla="*/ 173473 h 403597"/>
                      <a:gd name="connsiteX74" fmla="*/ 162509 w 342816"/>
                      <a:gd name="connsiteY74" fmla="*/ 122800 h 403597"/>
                      <a:gd name="connsiteX75" fmla="*/ 149602 w 342816"/>
                      <a:gd name="connsiteY75" fmla="*/ 126848 h 403597"/>
                      <a:gd name="connsiteX76" fmla="*/ 153651 w 342816"/>
                      <a:gd name="connsiteY76" fmla="*/ 139755 h 403597"/>
                      <a:gd name="connsiteX77" fmla="*/ 168605 w 342816"/>
                      <a:gd name="connsiteY77" fmla="*/ 170330 h 403597"/>
                      <a:gd name="connsiteX78" fmla="*/ 150317 w 342816"/>
                      <a:gd name="connsiteY78" fmla="*/ 175283 h 403597"/>
                      <a:gd name="connsiteX79" fmla="*/ 80213 w 342816"/>
                      <a:gd name="connsiteY79" fmla="*/ 129277 h 403597"/>
                      <a:gd name="connsiteX80" fmla="*/ 85642 w 342816"/>
                      <a:gd name="connsiteY80" fmla="*/ 141564 h 403597"/>
                      <a:gd name="connsiteX81" fmla="*/ 89071 w 342816"/>
                      <a:gd name="connsiteY81" fmla="*/ 142136 h 403597"/>
                      <a:gd name="connsiteX82" fmla="*/ 98025 w 342816"/>
                      <a:gd name="connsiteY82" fmla="*/ 136040 h 403597"/>
                      <a:gd name="connsiteX83" fmla="*/ 126600 w 342816"/>
                      <a:gd name="connsiteY83" fmla="*/ 61364 h 403597"/>
                      <a:gd name="connsiteX84" fmla="*/ 80499 w 342816"/>
                      <a:gd name="connsiteY84" fmla="*/ 61364 h 403597"/>
                      <a:gd name="connsiteX85" fmla="*/ 104025 w 342816"/>
                      <a:gd name="connsiteY85" fmla="*/ 13739 h 403597"/>
                      <a:gd name="connsiteX86" fmla="*/ 99672 w 342816"/>
                      <a:gd name="connsiteY86" fmla="*/ 994 h 403597"/>
                      <a:gd name="connsiteX87" fmla="*/ 99644 w 342816"/>
                      <a:gd name="connsiteY87" fmla="*/ 975 h 403597"/>
                      <a:gd name="connsiteX88" fmla="*/ 86899 w 342816"/>
                      <a:gd name="connsiteY88" fmla="*/ 5328 h 403597"/>
                      <a:gd name="connsiteX89" fmla="*/ 86880 w 342816"/>
                      <a:gd name="connsiteY89" fmla="*/ 5357 h 403597"/>
                      <a:gd name="connsiteX90" fmla="*/ 50019 w 342816"/>
                      <a:gd name="connsiteY90" fmla="*/ 80890 h 403597"/>
                      <a:gd name="connsiteX91" fmla="*/ 98882 w 342816"/>
                      <a:gd name="connsiteY91" fmla="*/ 80890 h 403597"/>
                      <a:gd name="connsiteX92" fmla="*/ 80213 w 342816"/>
                      <a:gd name="connsiteY92" fmla="*/ 129277 h 403597"/>
                      <a:gd name="connsiteX0" fmla="*/ 180511 w 342816"/>
                      <a:gd name="connsiteY0" fmla="*/ 310252 h 403597"/>
                      <a:gd name="connsiteX1" fmla="*/ 182321 w 342816"/>
                      <a:gd name="connsiteY1" fmla="*/ 330064 h 403597"/>
                      <a:gd name="connsiteX2" fmla="*/ 143364 w 342816"/>
                      <a:gd name="connsiteY2" fmla="*/ 403597 h 403597"/>
                      <a:gd name="connsiteX3" fmla="*/ 96596 w 342816"/>
                      <a:gd name="connsiteY3" fmla="*/ 403597 h 403597"/>
                      <a:gd name="connsiteX4" fmla="*/ 98596 w 342816"/>
                      <a:gd name="connsiteY4" fmla="*/ 392358 h 403597"/>
                      <a:gd name="connsiteX5" fmla="*/ 108121 w 342816"/>
                      <a:gd name="connsiteY5" fmla="*/ 326826 h 403597"/>
                      <a:gd name="connsiteX6" fmla="*/ 91833 w 342816"/>
                      <a:gd name="connsiteY6" fmla="*/ 326826 h 403597"/>
                      <a:gd name="connsiteX7" fmla="*/ 15633 w 342816"/>
                      <a:gd name="connsiteY7" fmla="*/ 281010 h 403597"/>
                      <a:gd name="connsiteX8" fmla="*/ 20205 w 342816"/>
                      <a:gd name="connsiteY8" fmla="*/ 145660 h 403597"/>
                      <a:gd name="connsiteX9" fmla="*/ 33255 w 342816"/>
                      <a:gd name="connsiteY9" fmla="*/ 142326 h 403597"/>
                      <a:gd name="connsiteX10" fmla="*/ 36588 w 342816"/>
                      <a:gd name="connsiteY10" fmla="*/ 155376 h 403597"/>
                      <a:gd name="connsiteX11" fmla="*/ 32207 w 342816"/>
                      <a:gd name="connsiteY11" fmla="*/ 271581 h 403597"/>
                      <a:gd name="connsiteX12" fmla="*/ 91833 w 342816"/>
                      <a:gd name="connsiteY12" fmla="*/ 307776 h 403597"/>
                      <a:gd name="connsiteX13" fmla="*/ 129933 w 342816"/>
                      <a:gd name="connsiteY13" fmla="*/ 307776 h 403597"/>
                      <a:gd name="connsiteX14" fmla="*/ 128409 w 342816"/>
                      <a:gd name="connsiteY14" fmla="*/ 318634 h 403597"/>
                      <a:gd name="connsiteX15" fmla="*/ 118884 w 342816"/>
                      <a:gd name="connsiteY15" fmla="*/ 384452 h 403597"/>
                      <a:gd name="connsiteX16" fmla="*/ 131553 w 342816"/>
                      <a:gd name="connsiteY16" fmla="*/ 384452 h 403597"/>
                      <a:gd name="connsiteX17" fmla="*/ 172986 w 342816"/>
                      <a:gd name="connsiteY17" fmla="*/ 305775 h 403597"/>
                      <a:gd name="connsiteX18" fmla="*/ 180511 w 342816"/>
                      <a:gd name="connsiteY18" fmla="*/ 310252 h 403597"/>
                      <a:gd name="connsiteX19" fmla="*/ 150317 w 342816"/>
                      <a:gd name="connsiteY19" fmla="*/ 175283 h 403597"/>
                      <a:gd name="connsiteX20" fmla="*/ 119075 w 342816"/>
                      <a:gd name="connsiteY20" fmla="*/ 194333 h 403597"/>
                      <a:gd name="connsiteX21" fmla="*/ 86499 w 342816"/>
                      <a:gd name="connsiteY21" fmla="*/ 176902 h 403597"/>
                      <a:gd name="connsiteX22" fmla="*/ 75165 w 342816"/>
                      <a:gd name="connsiteY22" fmla="*/ 169187 h 403597"/>
                      <a:gd name="connsiteX23" fmla="*/ 67449 w 342816"/>
                      <a:gd name="connsiteY23" fmla="*/ 180522 h 403597"/>
                      <a:gd name="connsiteX24" fmla="*/ 110788 w 342816"/>
                      <a:gd name="connsiteY24" fmla="*/ 212716 h 403597"/>
                      <a:gd name="connsiteX25" fmla="*/ 110026 w 342816"/>
                      <a:gd name="connsiteY25" fmla="*/ 218812 h 403597"/>
                      <a:gd name="connsiteX26" fmla="*/ 112884 w 342816"/>
                      <a:gd name="connsiteY26" fmla="*/ 239100 h 403597"/>
                      <a:gd name="connsiteX27" fmla="*/ 84309 w 342816"/>
                      <a:gd name="connsiteY27" fmla="*/ 246530 h 403597"/>
                      <a:gd name="connsiteX28" fmla="*/ 80975 w 342816"/>
                      <a:gd name="connsiteY28" fmla="*/ 259579 h 403597"/>
                      <a:gd name="connsiteX29" fmla="*/ 89071 w 342816"/>
                      <a:gd name="connsiteY29" fmla="*/ 264246 h 403597"/>
                      <a:gd name="connsiteX30" fmla="*/ 93738 w 342816"/>
                      <a:gd name="connsiteY30" fmla="*/ 263103 h 403597"/>
                      <a:gd name="connsiteX31" fmla="*/ 123742 w 342816"/>
                      <a:gd name="connsiteY31" fmla="*/ 260913 h 403597"/>
                      <a:gd name="connsiteX32" fmla="*/ 125647 w 342816"/>
                      <a:gd name="connsiteY32" fmla="*/ 261579 h 403597"/>
                      <a:gd name="connsiteX33" fmla="*/ 144697 w 342816"/>
                      <a:gd name="connsiteY33" fmla="*/ 281296 h 403597"/>
                      <a:gd name="connsiteX34" fmla="*/ 151650 w 342816"/>
                      <a:gd name="connsiteY34" fmla="*/ 284154 h 403597"/>
                      <a:gd name="connsiteX35" fmla="*/ 161137 w 342816"/>
                      <a:gd name="connsiteY35" fmla="*/ 274591 h 403597"/>
                      <a:gd name="connsiteX36" fmla="*/ 158508 w 342816"/>
                      <a:gd name="connsiteY36" fmla="*/ 268056 h 403597"/>
                      <a:gd name="connsiteX37" fmla="*/ 138887 w 342816"/>
                      <a:gd name="connsiteY37" fmla="*/ 247673 h 403597"/>
                      <a:gd name="connsiteX38" fmla="*/ 129362 w 342816"/>
                      <a:gd name="connsiteY38" fmla="*/ 219574 h 403597"/>
                      <a:gd name="connsiteX39" fmla="*/ 153365 w 342816"/>
                      <a:gd name="connsiteY39" fmla="*/ 193761 h 403597"/>
                      <a:gd name="connsiteX40" fmla="*/ 174987 w 342816"/>
                      <a:gd name="connsiteY40" fmla="*/ 187380 h 403597"/>
                      <a:gd name="connsiteX41" fmla="*/ 187369 w 342816"/>
                      <a:gd name="connsiteY41" fmla="*/ 227289 h 403597"/>
                      <a:gd name="connsiteX42" fmla="*/ 192227 w 342816"/>
                      <a:gd name="connsiteY42" fmla="*/ 239862 h 403597"/>
                      <a:gd name="connsiteX43" fmla="*/ 204800 w 342816"/>
                      <a:gd name="connsiteY43" fmla="*/ 235005 h 403597"/>
                      <a:gd name="connsiteX44" fmla="*/ 203466 w 342816"/>
                      <a:gd name="connsiteY44" fmla="*/ 192999 h 403597"/>
                      <a:gd name="connsiteX45" fmla="*/ 219564 w 342816"/>
                      <a:gd name="connsiteY45" fmla="*/ 181760 h 403597"/>
                      <a:gd name="connsiteX46" fmla="*/ 249377 w 342816"/>
                      <a:gd name="connsiteY46" fmla="*/ 192999 h 403597"/>
                      <a:gd name="connsiteX47" fmla="*/ 263760 w 342816"/>
                      <a:gd name="connsiteY47" fmla="*/ 234719 h 403597"/>
                      <a:gd name="connsiteX48" fmla="*/ 306432 w 342816"/>
                      <a:gd name="connsiteY48" fmla="*/ 246339 h 403597"/>
                      <a:gd name="connsiteX49" fmla="*/ 312147 w 342816"/>
                      <a:gd name="connsiteY49" fmla="*/ 246339 h 403597"/>
                      <a:gd name="connsiteX50" fmla="*/ 323767 w 342816"/>
                      <a:gd name="connsiteY50" fmla="*/ 257293 h 403597"/>
                      <a:gd name="connsiteX51" fmla="*/ 333292 w 342816"/>
                      <a:gd name="connsiteY51" fmla="*/ 264437 h 403597"/>
                      <a:gd name="connsiteX52" fmla="*/ 335673 w 342816"/>
                      <a:gd name="connsiteY52" fmla="*/ 264437 h 403597"/>
                      <a:gd name="connsiteX53" fmla="*/ 342531 w 342816"/>
                      <a:gd name="connsiteY53" fmla="*/ 252912 h 403597"/>
                      <a:gd name="connsiteX54" fmla="*/ 312432 w 342816"/>
                      <a:gd name="connsiteY54" fmla="*/ 227575 h 403597"/>
                      <a:gd name="connsiteX55" fmla="*/ 305955 w 342816"/>
                      <a:gd name="connsiteY55" fmla="*/ 227575 h 403597"/>
                      <a:gd name="connsiteX56" fmla="*/ 291382 w 342816"/>
                      <a:gd name="connsiteY56" fmla="*/ 227575 h 403597"/>
                      <a:gd name="connsiteX57" fmla="*/ 320624 w 342816"/>
                      <a:gd name="connsiteY57" fmla="*/ 214716 h 403597"/>
                      <a:gd name="connsiteX58" fmla="*/ 331244 w 342816"/>
                      <a:gd name="connsiteY58" fmla="*/ 206287 h 403597"/>
                      <a:gd name="connsiteX59" fmla="*/ 322815 w 342816"/>
                      <a:gd name="connsiteY59" fmla="*/ 195666 h 403597"/>
                      <a:gd name="connsiteX60" fmla="*/ 274713 w 342816"/>
                      <a:gd name="connsiteY60" fmla="*/ 218145 h 403597"/>
                      <a:gd name="connsiteX61" fmla="*/ 268713 w 342816"/>
                      <a:gd name="connsiteY61" fmla="*/ 191190 h 403597"/>
                      <a:gd name="connsiteX62" fmla="*/ 302050 w 342816"/>
                      <a:gd name="connsiteY62" fmla="*/ 165948 h 403597"/>
                      <a:gd name="connsiteX63" fmla="*/ 299478 w 342816"/>
                      <a:gd name="connsiteY63" fmla="*/ 152804 h 403597"/>
                      <a:gd name="connsiteX64" fmla="*/ 286248 w 342816"/>
                      <a:gd name="connsiteY64" fmla="*/ 155357 h 403597"/>
                      <a:gd name="connsiteX65" fmla="*/ 286239 w 342816"/>
                      <a:gd name="connsiteY65" fmla="*/ 155376 h 403597"/>
                      <a:gd name="connsiteX66" fmla="*/ 257664 w 342816"/>
                      <a:gd name="connsiteY66" fmla="*/ 174426 h 403597"/>
                      <a:gd name="connsiteX67" fmla="*/ 228327 w 342816"/>
                      <a:gd name="connsiteY67" fmla="*/ 164901 h 403597"/>
                      <a:gd name="connsiteX68" fmla="*/ 230041 w 342816"/>
                      <a:gd name="connsiteY68" fmla="*/ 143088 h 403597"/>
                      <a:gd name="connsiteX69" fmla="*/ 219373 w 342816"/>
                      <a:gd name="connsiteY69" fmla="*/ 134706 h 403597"/>
                      <a:gd name="connsiteX70" fmla="*/ 210991 w 342816"/>
                      <a:gd name="connsiteY70" fmla="*/ 145374 h 403597"/>
                      <a:gd name="connsiteX71" fmla="*/ 191941 w 342816"/>
                      <a:gd name="connsiteY71" fmla="*/ 177378 h 403597"/>
                      <a:gd name="connsiteX72" fmla="*/ 187464 w 342816"/>
                      <a:gd name="connsiteY72" fmla="*/ 173473 h 403597"/>
                      <a:gd name="connsiteX73" fmla="*/ 162509 w 342816"/>
                      <a:gd name="connsiteY73" fmla="*/ 122800 h 403597"/>
                      <a:gd name="connsiteX74" fmla="*/ 149602 w 342816"/>
                      <a:gd name="connsiteY74" fmla="*/ 126848 h 403597"/>
                      <a:gd name="connsiteX75" fmla="*/ 153651 w 342816"/>
                      <a:gd name="connsiteY75" fmla="*/ 139755 h 403597"/>
                      <a:gd name="connsiteX76" fmla="*/ 168605 w 342816"/>
                      <a:gd name="connsiteY76" fmla="*/ 170330 h 403597"/>
                      <a:gd name="connsiteX77" fmla="*/ 150317 w 342816"/>
                      <a:gd name="connsiteY77" fmla="*/ 175283 h 403597"/>
                      <a:gd name="connsiteX78" fmla="*/ 80213 w 342816"/>
                      <a:gd name="connsiteY78" fmla="*/ 129277 h 403597"/>
                      <a:gd name="connsiteX79" fmla="*/ 85642 w 342816"/>
                      <a:gd name="connsiteY79" fmla="*/ 141564 h 403597"/>
                      <a:gd name="connsiteX80" fmla="*/ 89071 w 342816"/>
                      <a:gd name="connsiteY80" fmla="*/ 142136 h 403597"/>
                      <a:gd name="connsiteX81" fmla="*/ 98025 w 342816"/>
                      <a:gd name="connsiteY81" fmla="*/ 136040 h 403597"/>
                      <a:gd name="connsiteX82" fmla="*/ 126600 w 342816"/>
                      <a:gd name="connsiteY82" fmla="*/ 61364 h 403597"/>
                      <a:gd name="connsiteX83" fmla="*/ 80499 w 342816"/>
                      <a:gd name="connsiteY83" fmla="*/ 61364 h 403597"/>
                      <a:gd name="connsiteX84" fmla="*/ 104025 w 342816"/>
                      <a:gd name="connsiteY84" fmla="*/ 13739 h 403597"/>
                      <a:gd name="connsiteX85" fmla="*/ 99672 w 342816"/>
                      <a:gd name="connsiteY85" fmla="*/ 994 h 403597"/>
                      <a:gd name="connsiteX86" fmla="*/ 99644 w 342816"/>
                      <a:gd name="connsiteY86" fmla="*/ 975 h 403597"/>
                      <a:gd name="connsiteX87" fmla="*/ 86899 w 342816"/>
                      <a:gd name="connsiteY87" fmla="*/ 5328 h 403597"/>
                      <a:gd name="connsiteX88" fmla="*/ 86880 w 342816"/>
                      <a:gd name="connsiteY88" fmla="*/ 5357 h 403597"/>
                      <a:gd name="connsiteX89" fmla="*/ 50019 w 342816"/>
                      <a:gd name="connsiteY89" fmla="*/ 80890 h 403597"/>
                      <a:gd name="connsiteX90" fmla="*/ 98882 w 342816"/>
                      <a:gd name="connsiteY90" fmla="*/ 80890 h 403597"/>
                      <a:gd name="connsiteX91" fmla="*/ 80213 w 342816"/>
                      <a:gd name="connsiteY91" fmla="*/ 129277 h 403597"/>
                      <a:gd name="connsiteX0" fmla="*/ 172986 w 342816"/>
                      <a:gd name="connsiteY0" fmla="*/ 305775 h 403597"/>
                      <a:gd name="connsiteX1" fmla="*/ 182321 w 342816"/>
                      <a:gd name="connsiteY1" fmla="*/ 330064 h 403597"/>
                      <a:gd name="connsiteX2" fmla="*/ 143364 w 342816"/>
                      <a:gd name="connsiteY2" fmla="*/ 403597 h 403597"/>
                      <a:gd name="connsiteX3" fmla="*/ 96596 w 342816"/>
                      <a:gd name="connsiteY3" fmla="*/ 403597 h 403597"/>
                      <a:gd name="connsiteX4" fmla="*/ 98596 w 342816"/>
                      <a:gd name="connsiteY4" fmla="*/ 392358 h 403597"/>
                      <a:gd name="connsiteX5" fmla="*/ 108121 w 342816"/>
                      <a:gd name="connsiteY5" fmla="*/ 326826 h 403597"/>
                      <a:gd name="connsiteX6" fmla="*/ 91833 w 342816"/>
                      <a:gd name="connsiteY6" fmla="*/ 326826 h 403597"/>
                      <a:gd name="connsiteX7" fmla="*/ 15633 w 342816"/>
                      <a:gd name="connsiteY7" fmla="*/ 281010 h 403597"/>
                      <a:gd name="connsiteX8" fmla="*/ 20205 w 342816"/>
                      <a:gd name="connsiteY8" fmla="*/ 145660 h 403597"/>
                      <a:gd name="connsiteX9" fmla="*/ 33255 w 342816"/>
                      <a:gd name="connsiteY9" fmla="*/ 142326 h 403597"/>
                      <a:gd name="connsiteX10" fmla="*/ 36588 w 342816"/>
                      <a:gd name="connsiteY10" fmla="*/ 155376 h 403597"/>
                      <a:gd name="connsiteX11" fmla="*/ 32207 w 342816"/>
                      <a:gd name="connsiteY11" fmla="*/ 271581 h 403597"/>
                      <a:gd name="connsiteX12" fmla="*/ 91833 w 342816"/>
                      <a:gd name="connsiteY12" fmla="*/ 307776 h 403597"/>
                      <a:gd name="connsiteX13" fmla="*/ 129933 w 342816"/>
                      <a:gd name="connsiteY13" fmla="*/ 307776 h 403597"/>
                      <a:gd name="connsiteX14" fmla="*/ 128409 w 342816"/>
                      <a:gd name="connsiteY14" fmla="*/ 318634 h 403597"/>
                      <a:gd name="connsiteX15" fmla="*/ 118884 w 342816"/>
                      <a:gd name="connsiteY15" fmla="*/ 384452 h 403597"/>
                      <a:gd name="connsiteX16" fmla="*/ 131553 w 342816"/>
                      <a:gd name="connsiteY16" fmla="*/ 384452 h 403597"/>
                      <a:gd name="connsiteX17" fmla="*/ 172986 w 342816"/>
                      <a:gd name="connsiteY17" fmla="*/ 305775 h 403597"/>
                      <a:gd name="connsiteX18" fmla="*/ 150317 w 342816"/>
                      <a:gd name="connsiteY18" fmla="*/ 175283 h 403597"/>
                      <a:gd name="connsiteX19" fmla="*/ 119075 w 342816"/>
                      <a:gd name="connsiteY19" fmla="*/ 194333 h 403597"/>
                      <a:gd name="connsiteX20" fmla="*/ 86499 w 342816"/>
                      <a:gd name="connsiteY20" fmla="*/ 176902 h 403597"/>
                      <a:gd name="connsiteX21" fmla="*/ 75165 w 342816"/>
                      <a:gd name="connsiteY21" fmla="*/ 169187 h 403597"/>
                      <a:gd name="connsiteX22" fmla="*/ 67449 w 342816"/>
                      <a:gd name="connsiteY22" fmla="*/ 180522 h 403597"/>
                      <a:gd name="connsiteX23" fmla="*/ 110788 w 342816"/>
                      <a:gd name="connsiteY23" fmla="*/ 212716 h 403597"/>
                      <a:gd name="connsiteX24" fmla="*/ 110026 w 342816"/>
                      <a:gd name="connsiteY24" fmla="*/ 218812 h 403597"/>
                      <a:gd name="connsiteX25" fmla="*/ 112884 w 342816"/>
                      <a:gd name="connsiteY25" fmla="*/ 239100 h 403597"/>
                      <a:gd name="connsiteX26" fmla="*/ 84309 w 342816"/>
                      <a:gd name="connsiteY26" fmla="*/ 246530 h 403597"/>
                      <a:gd name="connsiteX27" fmla="*/ 80975 w 342816"/>
                      <a:gd name="connsiteY27" fmla="*/ 259579 h 403597"/>
                      <a:gd name="connsiteX28" fmla="*/ 89071 w 342816"/>
                      <a:gd name="connsiteY28" fmla="*/ 264246 h 403597"/>
                      <a:gd name="connsiteX29" fmla="*/ 93738 w 342816"/>
                      <a:gd name="connsiteY29" fmla="*/ 263103 h 403597"/>
                      <a:gd name="connsiteX30" fmla="*/ 123742 w 342816"/>
                      <a:gd name="connsiteY30" fmla="*/ 260913 h 403597"/>
                      <a:gd name="connsiteX31" fmla="*/ 125647 w 342816"/>
                      <a:gd name="connsiteY31" fmla="*/ 261579 h 403597"/>
                      <a:gd name="connsiteX32" fmla="*/ 144697 w 342816"/>
                      <a:gd name="connsiteY32" fmla="*/ 281296 h 403597"/>
                      <a:gd name="connsiteX33" fmla="*/ 151650 w 342816"/>
                      <a:gd name="connsiteY33" fmla="*/ 284154 h 403597"/>
                      <a:gd name="connsiteX34" fmla="*/ 161137 w 342816"/>
                      <a:gd name="connsiteY34" fmla="*/ 274591 h 403597"/>
                      <a:gd name="connsiteX35" fmla="*/ 158508 w 342816"/>
                      <a:gd name="connsiteY35" fmla="*/ 268056 h 403597"/>
                      <a:gd name="connsiteX36" fmla="*/ 138887 w 342816"/>
                      <a:gd name="connsiteY36" fmla="*/ 247673 h 403597"/>
                      <a:gd name="connsiteX37" fmla="*/ 129362 w 342816"/>
                      <a:gd name="connsiteY37" fmla="*/ 219574 h 403597"/>
                      <a:gd name="connsiteX38" fmla="*/ 153365 w 342816"/>
                      <a:gd name="connsiteY38" fmla="*/ 193761 h 403597"/>
                      <a:gd name="connsiteX39" fmla="*/ 174987 w 342816"/>
                      <a:gd name="connsiteY39" fmla="*/ 187380 h 403597"/>
                      <a:gd name="connsiteX40" fmla="*/ 187369 w 342816"/>
                      <a:gd name="connsiteY40" fmla="*/ 227289 h 403597"/>
                      <a:gd name="connsiteX41" fmla="*/ 192227 w 342816"/>
                      <a:gd name="connsiteY41" fmla="*/ 239862 h 403597"/>
                      <a:gd name="connsiteX42" fmla="*/ 204800 w 342816"/>
                      <a:gd name="connsiteY42" fmla="*/ 235005 h 403597"/>
                      <a:gd name="connsiteX43" fmla="*/ 203466 w 342816"/>
                      <a:gd name="connsiteY43" fmla="*/ 192999 h 403597"/>
                      <a:gd name="connsiteX44" fmla="*/ 219564 w 342816"/>
                      <a:gd name="connsiteY44" fmla="*/ 181760 h 403597"/>
                      <a:gd name="connsiteX45" fmla="*/ 249377 w 342816"/>
                      <a:gd name="connsiteY45" fmla="*/ 192999 h 403597"/>
                      <a:gd name="connsiteX46" fmla="*/ 263760 w 342816"/>
                      <a:gd name="connsiteY46" fmla="*/ 234719 h 403597"/>
                      <a:gd name="connsiteX47" fmla="*/ 306432 w 342816"/>
                      <a:gd name="connsiteY47" fmla="*/ 246339 h 403597"/>
                      <a:gd name="connsiteX48" fmla="*/ 312147 w 342816"/>
                      <a:gd name="connsiteY48" fmla="*/ 246339 h 403597"/>
                      <a:gd name="connsiteX49" fmla="*/ 323767 w 342816"/>
                      <a:gd name="connsiteY49" fmla="*/ 257293 h 403597"/>
                      <a:gd name="connsiteX50" fmla="*/ 333292 w 342816"/>
                      <a:gd name="connsiteY50" fmla="*/ 264437 h 403597"/>
                      <a:gd name="connsiteX51" fmla="*/ 335673 w 342816"/>
                      <a:gd name="connsiteY51" fmla="*/ 264437 h 403597"/>
                      <a:gd name="connsiteX52" fmla="*/ 342531 w 342816"/>
                      <a:gd name="connsiteY52" fmla="*/ 252912 h 403597"/>
                      <a:gd name="connsiteX53" fmla="*/ 312432 w 342816"/>
                      <a:gd name="connsiteY53" fmla="*/ 227575 h 403597"/>
                      <a:gd name="connsiteX54" fmla="*/ 305955 w 342816"/>
                      <a:gd name="connsiteY54" fmla="*/ 227575 h 403597"/>
                      <a:gd name="connsiteX55" fmla="*/ 291382 w 342816"/>
                      <a:gd name="connsiteY55" fmla="*/ 227575 h 403597"/>
                      <a:gd name="connsiteX56" fmla="*/ 320624 w 342816"/>
                      <a:gd name="connsiteY56" fmla="*/ 214716 h 403597"/>
                      <a:gd name="connsiteX57" fmla="*/ 331244 w 342816"/>
                      <a:gd name="connsiteY57" fmla="*/ 206287 h 403597"/>
                      <a:gd name="connsiteX58" fmla="*/ 322815 w 342816"/>
                      <a:gd name="connsiteY58" fmla="*/ 195666 h 403597"/>
                      <a:gd name="connsiteX59" fmla="*/ 274713 w 342816"/>
                      <a:gd name="connsiteY59" fmla="*/ 218145 h 403597"/>
                      <a:gd name="connsiteX60" fmla="*/ 268713 w 342816"/>
                      <a:gd name="connsiteY60" fmla="*/ 191190 h 403597"/>
                      <a:gd name="connsiteX61" fmla="*/ 302050 w 342816"/>
                      <a:gd name="connsiteY61" fmla="*/ 165948 h 403597"/>
                      <a:gd name="connsiteX62" fmla="*/ 299478 w 342816"/>
                      <a:gd name="connsiteY62" fmla="*/ 152804 h 403597"/>
                      <a:gd name="connsiteX63" fmla="*/ 286248 w 342816"/>
                      <a:gd name="connsiteY63" fmla="*/ 155357 h 403597"/>
                      <a:gd name="connsiteX64" fmla="*/ 286239 w 342816"/>
                      <a:gd name="connsiteY64" fmla="*/ 155376 h 403597"/>
                      <a:gd name="connsiteX65" fmla="*/ 257664 w 342816"/>
                      <a:gd name="connsiteY65" fmla="*/ 174426 h 403597"/>
                      <a:gd name="connsiteX66" fmla="*/ 228327 w 342816"/>
                      <a:gd name="connsiteY66" fmla="*/ 164901 h 403597"/>
                      <a:gd name="connsiteX67" fmla="*/ 230041 w 342816"/>
                      <a:gd name="connsiteY67" fmla="*/ 143088 h 403597"/>
                      <a:gd name="connsiteX68" fmla="*/ 219373 w 342816"/>
                      <a:gd name="connsiteY68" fmla="*/ 134706 h 403597"/>
                      <a:gd name="connsiteX69" fmla="*/ 210991 w 342816"/>
                      <a:gd name="connsiteY69" fmla="*/ 145374 h 403597"/>
                      <a:gd name="connsiteX70" fmla="*/ 191941 w 342816"/>
                      <a:gd name="connsiteY70" fmla="*/ 177378 h 403597"/>
                      <a:gd name="connsiteX71" fmla="*/ 187464 w 342816"/>
                      <a:gd name="connsiteY71" fmla="*/ 173473 h 403597"/>
                      <a:gd name="connsiteX72" fmla="*/ 162509 w 342816"/>
                      <a:gd name="connsiteY72" fmla="*/ 122800 h 403597"/>
                      <a:gd name="connsiteX73" fmla="*/ 149602 w 342816"/>
                      <a:gd name="connsiteY73" fmla="*/ 126848 h 403597"/>
                      <a:gd name="connsiteX74" fmla="*/ 153651 w 342816"/>
                      <a:gd name="connsiteY74" fmla="*/ 139755 h 403597"/>
                      <a:gd name="connsiteX75" fmla="*/ 168605 w 342816"/>
                      <a:gd name="connsiteY75" fmla="*/ 170330 h 403597"/>
                      <a:gd name="connsiteX76" fmla="*/ 150317 w 342816"/>
                      <a:gd name="connsiteY76" fmla="*/ 175283 h 403597"/>
                      <a:gd name="connsiteX77" fmla="*/ 80213 w 342816"/>
                      <a:gd name="connsiteY77" fmla="*/ 129277 h 403597"/>
                      <a:gd name="connsiteX78" fmla="*/ 85642 w 342816"/>
                      <a:gd name="connsiteY78" fmla="*/ 141564 h 403597"/>
                      <a:gd name="connsiteX79" fmla="*/ 89071 w 342816"/>
                      <a:gd name="connsiteY79" fmla="*/ 142136 h 403597"/>
                      <a:gd name="connsiteX80" fmla="*/ 98025 w 342816"/>
                      <a:gd name="connsiteY80" fmla="*/ 136040 h 403597"/>
                      <a:gd name="connsiteX81" fmla="*/ 126600 w 342816"/>
                      <a:gd name="connsiteY81" fmla="*/ 61364 h 403597"/>
                      <a:gd name="connsiteX82" fmla="*/ 80499 w 342816"/>
                      <a:gd name="connsiteY82" fmla="*/ 61364 h 403597"/>
                      <a:gd name="connsiteX83" fmla="*/ 104025 w 342816"/>
                      <a:gd name="connsiteY83" fmla="*/ 13739 h 403597"/>
                      <a:gd name="connsiteX84" fmla="*/ 99672 w 342816"/>
                      <a:gd name="connsiteY84" fmla="*/ 994 h 403597"/>
                      <a:gd name="connsiteX85" fmla="*/ 99644 w 342816"/>
                      <a:gd name="connsiteY85" fmla="*/ 975 h 403597"/>
                      <a:gd name="connsiteX86" fmla="*/ 86899 w 342816"/>
                      <a:gd name="connsiteY86" fmla="*/ 5328 h 403597"/>
                      <a:gd name="connsiteX87" fmla="*/ 86880 w 342816"/>
                      <a:gd name="connsiteY87" fmla="*/ 5357 h 403597"/>
                      <a:gd name="connsiteX88" fmla="*/ 50019 w 342816"/>
                      <a:gd name="connsiteY88" fmla="*/ 80890 h 403597"/>
                      <a:gd name="connsiteX89" fmla="*/ 98882 w 342816"/>
                      <a:gd name="connsiteY89" fmla="*/ 80890 h 403597"/>
                      <a:gd name="connsiteX90" fmla="*/ 80213 w 342816"/>
                      <a:gd name="connsiteY90" fmla="*/ 129277 h 403597"/>
                      <a:gd name="connsiteX0" fmla="*/ 131553 w 342816"/>
                      <a:gd name="connsiteY0" fmla="*/ 384452 h 403597"/>
                      <a:gd name="connsiteX1" fmla="*/ 182321 w 342816"/>
                      <a:gd name="connsiteY1" fmla="*/ 330064 h 403597"/>
                      <a:gd name="connsiteX2" fmla="*/ 143364 w 342816"/>
                      <a:gd name="connsiteY2" fmla="*/ 403597 h 403597"/>
                      <a:gd name="connsiteX3" fmla="*/ 96596 w 342816"/>
                      <a:gd name="connsiteY3" fmla="*/ 403597 h 403597"/>
                      <a:gd name="connsiteX4" fmla="*/ 98596 w 342816"/>
                      <a:gd name="connsiteY4" fmla="*/ 392358 h 403597"/>
                      <a:gd name="connsiteX5" fmla="*/ 108121 w 342816"/>
                      <a:gd name="connsiteY5" fmla="*/ 326826 h 403597"/>
                      <a:gd name="connsiteX6" fmla="*/ 91833 w 342816"/>
                      <a:gd name="connsiteY6" fmla="*/ 326826 h 403597"/>
                      <a:gd name="connsiteX7" fmla="*/ 15633 w 342816"/>
                      <a:gd name="connsiteY7" fmla="*/ 281010 h 403597"/>
                      <a:gd name="connsiteX8" fmla="*/ 20205 w 342816"/>
                      <a:gd name="connsiteY8" fmla="*/ 145660 h 403597"/>
                      <a:gd name="connsiteX9" fmla="*/ 33255 w 342816"/>
                      <a:gd name="connsiteY9" fmla="*/ 142326 h 403597"/>
                      <a:gd name="connsiteX10" fmla="*/ 36588 w 342816"/>
                      <a:gd name="connsiteY10" fmla="*/ 155376 h 403597"/>
                      <a:gd name="connsiteX11" fmla="*/ 32207 w 342816"/>
                      <a:gd name="connsiteY11" fmla="*/ 271581 h 403597"/>
                      <a:gd name="connsiteX12" fmla="*/ 91833 w 342816"/>
                      <a:gd name="connsiteY12" fmla="*/ 307776 h 403597"/>
                      <a:gd name="connsiteX13" fmla="*/ 129933 w 342816"/>
                      <a:gd name="connsiteY13" fmla="*/ 307776 h 403597"/>
                      <a:gd name="connsiteX14" fmla="*/ 128409 w 342816"/>
                      <a:gd name="connsiteY14" fmla="*/ 318634 h 403597"/>
                      <a:gd name="connsiteX15" fmla="*/ 118884 w 342816"/>
                      <a:gd name="connsiteY15" fmla="*/ 384452 h 403597"/>
                      <a:gd name="connsiteX16" fmla="*/ 131553 w 342816"/>
                      <a:gd name="connsiteY16" fmla="*/ 384452 h 403597"/>
                      <a:gd name="connsiteX17" fmla="*/ 150317 w 342816"/>
                      <a:gd name="connsiteY17" fmla="*/ 175283 h 403597"/>
                      <a:gd name="connsiteX18" fmla="*/ 119075 w 342816"/>
                      <a:gd name="connsiteY18" fmla="*/ 194333 h 403597"/>
                      <a:gd name="connsiteX19" fmla="*/ 86499 w 342816"/>
                      <a:gd name="connsiteY19" fmla="*/ 176902 h 403597"/>
                      <a:gd name="connsiteX20" fmla="*/ 75165 w 342816"/>
                      <a:gd name="connsiteY20" fmla="*/ 169187 h 403597"/>
                      <a:gd name="connsiteX21" fmla="*/ 67449 w 342816"/>
                      <a:gd name="connsiteY21" fmla="*/ 180522 h 403597"/>
                      <a:gd name="connsiteX22" fmla="*/ 110788 w 342816"/>
                      <a:gd name="connsiteY22" fmla="*/ 212716 h 403597"/>
                      <a:gd name="connsiteX23" fmla="*/ 110026 w 342816"/>
                      <a:gd name="connsiteY23" fmla="*/ 218812 h 403597"/>
                      <a:gd name="connsiteX24" fmla="*/ 112884 w 342816"/>
                      <a:gd name="connsiteY24" fmla="*/ 239100 h 403597"/>
                      <a:gd name="connsiteX25" fmla="*/ 84309 w 342816"/>
                      <a:gd name="connsiteY25" fmla="*/ 246530 h 403597"/>
                      <a:gd name="connsiteX26" fmla="*/ 80975 w 342816"/>
                      <a:gd name="connsiteY26" fmla="*/ 259579 h 403597"/>
                      <a:gd name="connsiteX27" fmla="*/ 89071 w 342816"/>
                      <a:gd name="connsiteY27" fmla="*/ 264246 h 403597"/>
                      <a:gd name="connsiteX28" fmla="*/ 93738 w 342816"/>
                      <a:gd name="connsiteY28" fmla="*/ 263103 h 403597"/>
                      <a:gd name="connsiteX29" fmla="*/ 123742 w 342816"/>
                      <a:gd name="connsiteY29" fmla="*/ 260913 h 403597"/>
                      <a:gd name="connsiteX30" fmla="*/ 125647 w 342816"/>
                      <a:gd name="connsiteY30" fmla="*/ 261579 h 403597"/>
                      <a:gd name="connsiteX31" fmla="*/ 144697 w 342816"/>
                      <a:gd name="connsiteY31" fmla="*/ 281296 h 403597"/>
                      <a:gd name="connsiteX32" fmla="*/ 151650 w 342816"/>
                      <a:gd name="connsiteY32" fmla="*/ 284154 h 403597"/>
                      <a:gd name="connsiteX33" fmla="*/ 161137 w 342816"/>
                      <a:gd name="connsiteY33" fmla="*/ 274591 h 403597"/>
                      <a:gd name="connsiteX34" fmla="*/ 158508 w 342816"/>
                      <a:gd name="connsiteY34" fmla="*/ 268056 h 403597"/>
                      <a:gd name="connsiteX35" fmla="*/ 138887 w 342816"/>
                      <a:gd name="connsiteY35" fmla="*/ 247673 h 403597"/>
                      <a:gd name="connsiteX36" fmla="*/ 129362 w 342816"/>
                      <a:gd name="connsiteY36" fmla="*/ 219574 h 403597"/>
                      <a:gd name="connsiteX37" fmla="*/ 153365 w 342816"/>
                      <a:gd name="connsiteY37" fmla="*/ 193761 h 403597"/>
                      <a:gd name="connsiteX38" fmla="*/ 174987 w 342816"/>
                      <a:gd name="connsiteY38" fmla="*/ 187380 h 403597"/>
                      <a:gd name="connsiteX39" fmla="*/ 187369 w 342816"/>
                      <a:gd name="connsiteY39" fmla="*/ 227289 h 403597"/>
                      <a:gd name="connsiteX40" fmla="*/ 192227 w 342816"/>
                      <a:gd name="connsiteY40" fmla="*/ 239862 h 403597"/>
                      <a:gd name="connsiteX41" fmla="*/ 204800 w 342816"/>
                      <a:gd name="connsiteY41" fmla="*/ 235005 h 403597"/>
                      <a:gd name="connsiteX42" fmla="*/ 203466 w 342816"/>
                      <a:gd name="connsiteY42" fmla="*/ 192999 h 403597"/>
                      <a:gd name="connsiteX43" fmla="*/ 219564 w 342816"/>
                      <a:gd name="connsiteY43" fmla="*/ 181760 h 403597"/>
                      <a:gd name="connsiteX44" fmla="*/ 249377 w 342816"/>
                      <a:gd name="connsiteY44" fmla="*/ 192999 h 403597"/>
                      <a:gd name="connsiteX45" fmla="*/ 263760 w 342816"/>
                      <a:gd name="connsiteY45" fmla="*/ 234719 h 403597"/>
                      <a:gd name="connsiteX46" fmla="*/ 306432 w 342816"/>
                      <a:gd name="connsiteY46" fmla="*/ 246339 h 403597"/>
                      <a:gd name="connsiteX47" fmla="*/ 312147 w 342816"/>
                      <a:gd name="connsiteY47" fmla="*/ 246339 h 403597"/>
                      <a:gd name="connsiteX48" fmla="*/ 323767 w 342816"/>
                      <a:gd name="connsiteY48" fmla="*/ 257293 h 403597"/>
                      <a:gd name="connsiteX49" fmla="*/ 333292 w 342816"/>
                      <a:gd name="connsiteY49" fmla="*/ 264437 h 403597"/>
                      <a:gd name="connsiteX50" fmla="*/ 335673 w 342816"/>
                      <a:gd name="connsiteY50" fmla="*/ 264437 h 403597"/>
                      <a:gd name="connsiteX51" fmla="*/ 342531 w 342816"/>
                      <a:gd name="connsiteY51" fmla="*/ 252912 h 403597"/>
                      <a:gd name="connsiteX52" fmla="*/ 312432 w 342816"/>
                      <a:gd name="connsiteY52" fmla="*/ 227575 h 403597"/>
                      <a:gd name="connsiteX53" fmla="*/ 305955 w 342816"/>
                      <a:gd name="connsiteY53" fmla="*/ 227575 h 403597"/>
                      <a:gd name="connsiteX54" fmla="*/ 291382 w 342816"/>
                      <a:gd name="connsiteY54" fmla="*/ 227575 h 403597"/>
                      <a:gd name="connsiteX55" fmla="*/ 320624 w 342816"/>
                      <a:gd name="connsiteY55" fmla="*/ 214716 h 403597"/>
                      <a:gd name="connsiteX56" fmla="*/ 331244 w 342816"/>
                      <a:gd name="connsiteY56" fmla="*/ 206287 h 403597"/>
                      <a:gd name="connsiteX57" fmla="*/ 322815 w 342816"/>
                      <a:gd name="connsiteY57" fmla="*/ 195666 h 403597"/>
                      <a:gd name="connsiteX58" fmla="*/ 274713 w 342816"/>
                      <a:gd name="connsiteY58" fmla="*/ 218145 h 403597"/>
                      <a:gd name="connsiteX59" fmla="*/ 268713 w 342816"/>
                      <a:gd name="connsiteY59" fmla="*/ 191190 h 403597"/>
                      <a:gd name="connsiteX60" fmla="*/ 302050 w 342816"/>
                      <a:gd name="connsiteY60" fmla="*/ 165948 h 403597"/>
                      <a:gd name="connsiteX61" fmla="*/ 299478 w 342816"/>
                      <a:gd name="connsiteY61" fmla="*/ 152804 h 403597"/>
                      <a:gd name="connsiteX62" fmla="*/ 286248 w 342816"/>
                      <a:gd name="connsiteY62" fmla="*/ 155357 h 403597"/>
                      <a:gd name="connsiteX63" fmla="*/ 286239 w 342816"/>
                      <a:gd name="connsiteY63" fmla="*/ 155376 h 403597"/>
                      <a:gd name="connsiteX64" fmla="*/ 257664 w 342816"/>
                      <a:gd name="connsiteY64" fmla="*/ 174426 h 403597"/>
                      <a:gd name="connsiteX65" fmla="*/ 228327 w 342816"/>
                      <a:gd name="connsiteY65" fmla="*/ 164901 h 403597"/>
                      <a:gd name="connsiteX66" fmla="*/ 230041 w 342816"/>
                      <a:gd name="connsiteY66" fmla="*/ 143088 h 403597"/>
                      <a:gd name="connsiteX67" fmla="*/ 219373 w 342816"/>
                      <a:gd name="connsiteY67" fmla="*/ 134706 h 403597"/>
                      <a:gd name="connsiteX68" fmla="*/ 210991 w 342816"/>
                      <a:gd name="connsiteY68" fmla="*/ 145374 h 403597"/>
                      <a:gd name="connsiteX69" fmla="*/ 191941 w 342816"/>
                      <a:gd name="connsiteY69" fmla="*/ 177378 h 403597"/>
                      <a:gd name="connsiteX70" fmla="*/ 187464 w 342816"/>
                      <a:gd name="connsiteY70" fmla="*/ 173473 h 403597"/>
                      <a:gd name="connsiteX71" fmla="*/ 162509 w 342816"/>
                      <a:gd name="connsiteY71" fmla="*/ 122800 h 403597"/>
                      <a:gd name="connsiteX72" fmla="*/ 149602 w 342816"/>
                      <a:gd name="connsiteY72" fmla="*/ 126848 h 403597"/>
                      <a:gd name="connsiteX73" fmla="*/ 153651 w 342816"/>
                      <a:gd name="connsiteY73" fmla="*/ 139755 h 403597"/>
                      <a:gd name="connsiteX74" fmla="*/ 168605 w 342816"/>
                      <a:gd name="connsiteY74" fmla="*/ 170330 h 403597"/>
                      <a:gd name="connsiteX75" fmla="*/ 150317 w 342816"/>
                      <a:gd name="connsiteY75" fmla="*/ 175283 h 403597"/>
                      <a:gd name="connsiteX76" fmla="*/ 80213 w 342816"/>
                      <a:gd name="connsiteY76" fmla="*/ 129277 h 403597"/>
                      <a:gd name="connsiteX77" fmla="*/ 85642 w 342816"/>
                      <a:gd name="connsiteY77" fmla="*/ 141564 h 403597"/>
                      <a:gd name="connsiteX78" fmla="*/ 89071 w 342816"/>
                      <a:gd name="connsiteY78" fmla="*/ 142136 h 403597"/>
                      <a:gd name="connsiteX79" fmla="*/ 98025 w 342816"/>
                      <a:gd name="connsiteY79" fmla="*/ 136040 h 403597"/>
                      <a:gd name="connsiteX80" fmla="*/ 126600 w 342816"/>
                      <a:gd name="connsiteY80" fmla="*/ 61364 h 403597"/>
                      <a:gd name="connsiteX81" fmla="*/ 80499 w 342816"/>
                      <a:gd name="connsiteY81" fmla="*/ 61364 h 403597"/>
                      <a:gd name="connsiteX82" fmla="*/ 104025 w 342816"/>
                      <a:gd name="connsiteY82" fmla="*/ 13739 h 403597"/>
                      <a:gd name="connsiteX83" fmla="*/ 99672 w 342816"/>
                      <a:gd name="connsiteY83" fmla="*/ 994 h 403597"/>
                      <a:gd name="connsiteX84" fmla="*/ 99644 w 342816"/>
                      <a:gd name="connsiteY84" fmla="*/ 975 h 403597"/>
                      <a:gd name="connsiteX85" fmla="*/ 86899 w 342816"/>
                      <a:gd name="connsiteY85" fmla="*/ 5328 h 403597"/>
                      <a:gd name="connsiteX86" fmla="*/ 86880 w 342816"/>
                      <a:gd name="connsiteY86" fmla="*/ 5357 h 403597"/>
                      <a:gd name="connsiteX87" fmla="*/ 50019 w 342816"/>
                      <a:gd name="connsiteY87" fmla="*/ 80890 h 403597"/>
                      <a:gd name="connsiteX88" fmla="*/ 98882 w 342816"/>
                      <a:gd name="connsiteY88" fmla="*/ 80890 h 403597"/>
                      <a:gd name="connsiteX89" fmla="*/ 80213 w 342816"/>
                      <a:gd name="connsiteY89" fmla="*/ 129277 h 403597"/>
                      <a:gd name="connsiteX0" fmla="*/ 131553 w 342816"/>
                      <a:gd name="connsiteY0" fmla="*/ 384452 h 403597"/>
                      <a:gd name="connsiteX1" fmla="*/ 143364 w 342816"/>
                      <a:gd name="connsiteY1" fmla="*/ 403597 h 403597"/>
                      <a:gd name="connsiteX2" fmla="*/ 96596 w 342816"/>
                      <a:gd name="connsiteY2" fmla="*/ 403597 h 403597"/>
                      <a:gd name="connsiteX3" fmla="*/ 98596 w 342816"/>
                      <a:gd name="connsiteY3" fmla="*/ 392358 h 403597"/>
                      <a:gd name="connsiteX4" fmla="*/ 108121 w 342816"/>
                      <a:gd name="connsiteY4" fmla="*/ 326826 h 403597"/>
                      <a:gd name="connsiteX5" fmla="*/ 91833 w 342816"/>
                      <a:gd name="connsiteY5" fmla="*/ 326826 h 403597"/>
                      <a:gd name="connsiteX6" fmla="*/ 15633 w 342816"/>
                      <a:gd name="connsiteY6" fmla="*/ 281010 h 403597"/>
                      <a:gd name="connsiteX7" fmla="*/ 20205 w 342816"/>
                      <a:gd name="connsiteY7" fmla="*/ 145660 h 403597"/>
                      <a:gd name="connsiteX8" fmla="*/ 33255 w 342816"/>
                      <a:gd name="connsiteY8" fmla="*/ 142326 h 403597"/>
                      <a:gd name="connsiteX9" fmla="*/ 36588 w 342816"/>
                      <a:gd name="connsiteY9" fmla="*/ 155376 h 403597"/>
                      <a:gd name="connsiteX10" fmla="*/ 32207 w 342816"/>
                      <a:gd name="connsiteY10" fmla="*/ 271581 h 403597"/>
                      <a:gd name="connsiteX11" fmla="*/ 91833 w 342816"/>
                      <a:gd name="connsiteY11" fmla="*/ 307776 h 403597"/>
                      <a:gd name="connsiteX12" fmla="*/ 129933 w 342816"/>
                      <a:gd name="connsiteY12" fmla="*/ 307776 h 403597"/>
                      <a:gd name="connsiteX13" fmla="*/ 128409 w 342816"/>
                      <a:gd name="connsiteY13" fmla="*/ 318634 h 403597"/>
                      <a:gd name="connsiteX14" fmla="*/ 118884 w 342816"/>
                      <a:gd name="connsiteY14" fmla="*/ 384452 h 403597"/>
                      <a:gd name="connsiteX15" fmla="*/ 131553 w 342816"/>
                      <a:gd name="connsiteY15" fmla="*/ 384452 h 403597"/>
                      <a:gd name="connsiteX16" fmla="*/ 150317 w 342816"/>
                      <a:gd name="connsiteY16" fmla="*/ 175283 h 403597"/>
                      <a:gd name="connsiteX17" fmla="*/ 119075 w 342816"/>
                      <a:gd name="connsiteY17" fmla="*/ 194333 h 403597"/>
                      <a:gd name="connsiteX18" fmla="*/ 86499 w 342816"/>
                      <a:gd name="connsiteY18" fmla="*/ 176902 h 403597"/>
                      <a:gd name="connsiteX19" fmla="*/ 75165 w 342816"/>
                      <a:gd name="connsiteY19" fmla="*/ 169187 h 403597"/>
                      <a:gd name="connsiteX20" fmla="*/ 67449 w 342816"/>
                      <a:gd name="connsiteY20" fmla="*/ 180522 h 403597"/>
                      <a:gd name="connsiteX21" fmla="*/ 110788 w 342816"/>
                      <a:gd name="connsiteY21" fmla="*/ 212716 h 403597"/>
                      <a:gd name="connsiteX22" fmla="*/ 110026 w 342816"/>
                      <a:gd name="connsiteY22" fmla="*/ 218812 h 403597"/>
                      <a:gd name="connsiteX23" fmla="*/ 112884 w 342816"/>
                      <a:gd name="connsiteY23" fmla="*/ 239100 h 403597"/>
                      <a:gd name="connsiteX24" fmla="*/ 84309 w 342816"/>
                      <a:gd name="connsiteY24" fmla="*/ 246530 h 403597"/>
                      <a:gd name="connsiteX25" fmla="*/ 80975 w 342816"/>
                      <a:gd name="connsiteY25" fmla="*/ 259579 h 403597"/>
                      <a:gd name="connsiteX26" fmla="*/ 89071 w 342816"/>
                      <a:gd name="connsiteY26" fmla="*/ 264246 h 403597"/>
                      <a:gd name="connsiteX27" fmla="*/ 93738 w 342816"/>
                      <a:gd name="connsiteY27" fmla="*/ 263103 h 403597"/>
                      <a:gd name="connsiteX28" fmla="*/ 123742 w 342816"/>
                      <a:gd name="connsiteY28" fmla="*/ 260913 h 403597"/>
                      <a:gd name="connsiteX29" fmla="*/ 125647 w 342816"/>
                      <a:gd name="connsiteY29" fmla="*/ 261579 h 403597"/>
                      <a:gd name="connsiteX30" fmla="*/ 144697 w 342816"/>
                      <a:gd name="connsiteY30" fmla="*/ 281296 h 403597"/>
                      <a:gd name="connsiteX31" fmla="*/ 151650 w 342816"/>
                      <a:gd name="connsiteY31" fmla="*/ 284154 h 403597"/>
                      <a:gd name="connsiteX32" fmla="*/ 161137 w 342816"/>
                      <a:gd name="connsiteY32" fmla="*/ 274591 h 403597"/>
                      <a:gd name="connsiteX33" fmla="*/ 158508 w 342816"/>
                      <a:gd name="connsiteY33" fmla="*/ 268056 h 403597"/>
                      <a:gd name="connsiteX34" fmla="*/ 138887 w 342816"/>
                      <a:gd name="connsiteY34" fmla="*/ 247673 h 403597"/>
                      <a:gd name="connsiteX35" fmla="*/ 129362 w 342816"/>
                      <a:gd name="connsiteY35" fmla="*/ 219574 h 403597"/>
                      <a:gd name="connsiteX36" fmla="*/ 153365 w 342816"/>
                      <a:gd name="connsiteY36" fmla="*/ 193761 h 403597"/>
                      <a:gd name="connsiteX37" fmla="*/ 174987 w 342816"/>
                      <a:gd name="connsiteY37" fmla="*/ 187380 h 403597"/>
                      <a:gd name="connsiteX38" fmla="*/ 187369 w 342816"/>
                      <a:gd name="connsiteY38" fmla="*/ 227289 h 403597"/>
                      <a:gd name="connsiteX39" fmla="*/ 192227 w 342816"/>
                      <a:gd name="connsiteY39" fmla="*/ 239862 h 403597"/>
                      <a:gd name="connsiteX40" fmla="*/ 204800 w 342816"/>
                      <a:gd name="connsiteY40" fmla="*/ 235005 h 403597"/>
                      <a:gd name="connsiteX41" fmla="*/ 203466 w 342816"/>
                      <a:gd name="connsiteY41" fmla="*/ 192999 h 403597"/>
                      <a:gd name="connsiteX42" fmla="*/ 219564 w 342816"/>
                      <a:gd name="connsiteY42" fmla="*/ 181760 h 403597"/>
                      <a:gd name="connsiteX43" fmla="*/ 249377 w 342816"/>
                      <a:gd name="connsiteY43" fmla="*/ 192999 h 403597"/>
                      <a:gd name="connsiteX44" fmla="*/ 263760 w 342816"/>
                      <a:gd name="connsiteY44" fmla="*/ 234719 h 403597"/>
                      <a:gd name="connsiteX45" fmla="*/ 306432 w 342816"/>
                      <a:gd name="connsiteY45" fmla="*/ 246339 h 403597"/>
                      <a:gd name="connsiteX46" fmla="*/ 312147 w 342816"/>
                      <a:gd name="connsiteY46" fmla="*/ 246339 h 403597"/>
                      <a:gd name="connsiteX47" fmla="*/ 323767 w 342816"/>
                      <a:gd name="connsiteY47" fmla="*/ 257293 h 403597"/>
                      <a:gd name="connsiteX48" fmla="*/ 333292 w 342816"/>
                      <a:gd name="connsiteY48" fmla="*/ 264437 h 403597"/>
                      <a:gd name="connsiteX49" fmla="*/ 335673 w 342816"/>
                      <a:gd name="connsiteY49" fmla="*/ 264437 h 403597"/>
                      <a:gd name="connsiteX50" fmla="*/ 342531 w 342816"/>
                      <a:gd name="connsiteY50" fmla="*/ 252912 h 403597"/>
                      <a:gd name="connsiteX51" fmla="*/ 312432 w 342816"/>
                      <a:gd name="connsiteY51" fmla="*/ 227575 h 403597"/>
                      <a:gd name="connsiteX52" fmla="*/ 305955 w 342816"/>
                      <a:gd name="connsiteY52" fmla="*/ 227575 h 403597"/>
                      <a:gd name="connsiteX53" fmla="*/ 291382 w 342816"/>
                      <a:gd name="connsiteY53" fmla="*/ 227575 h 403597"/>
                      <a:gd name="connsiteX54" fmla="*/ 320624 w 342816"/>
                      <a:gd name="connsiteY54" fmla="*/ 214716 h 403597"/>
                      <a:gd name="connsiteX55" fmla="*/ 331244 w 342816"/>
                      <a:gd name="connsiteY55" fmla="*/ 206287 h 403597"/>
                      <a:gd name="connsiteX56" fmla="*/ 322815 w 342816"/>
                      <a:gd name="connsiteY56" fmla="*/ 195666 h 403597"/>
                      <a:gd name="connsiteX57" fmla="*/ 274713 w 342816"/>
                      <a:gd name="connsiteY57" fmla="*/ 218145 h 403597"/>
                      <a:gd name="connsiteX58" fmla="*/ 268713 w 342816"/>
                      <a:gd name="connsiteY58" fmla="*/ 191190 h 403597"/>
                      <a:gd name="connsiteX59" fmla="*/ 302050 w 342816"/>
                      <a:gd name="connsiteY59" fmla="*/ 165948 h 403597"/>
                      <a:gd name="connsiteX60" fmla="*/ 299478 w 342816"/>
                      <a:gd name="connsiteY60" fmla="*/ 152804 h 403597"/>
                      <a:gd name="connsiteX61" fmla="*/ 286248 w 342816"/>
                      <a:gd name="connsiteY61" fmla="*/ 155357 h 403597"/>
                      <a:gd name="connsiteX62" fmla="*/ 286239 w 342816"/>
                      <a:gd name="connsiteY62" fmla="*/ 155376 h 403597"/>
                      <a:gd name="connsiteX63" fmla="*/ 257664 w 342816"/>
                      <a:gd name="connsiteY63" fmla="*/ 174426 h 403597"/>
                      <a:gd name="connsiteX64" fmla="*/ 228327 w 342816"/>
                      <a:gd name="connsiteY64" fmla="*/ 164901 h 403597"/>
                      <a:gd name="connsiteX65" fmla="*/ 230041 w 342816"/>
                      <a:gd name="connsiteY65" fmla="*/ 143088 h 403597"/>
                      <a:gd name="connsiteX66" fmla="*/ 219373 w 342816"/>
                      <a:gd name="connsiteY66" fmla="*/ 134706 h 403597"/>
                      <a:gd name="connsiteX67" fmla="*/ 210991 w 342816"/>
                      <a:gd name="connsiteY67" fmla="*/ 145374 h 403597"/>
                      <a:gd name="connsiteX68" fmla="*/ 191941 w 342816"/>
                      <a:gd name="connsiteY68" fmla="*/ 177378 h 403597"/>
                      <a:gd name="connsiteX69" fmla="*/ 187464 w 342816"/>
                      <a:gd name="connsiteY69" fmla="*/ 173473 h 403597"/>
                      <a:gd name="connsiteX70" fmla="*/ 162509 w 342816"/>
                      <a:gd name="connsiteY70" fmla="*/ 122800 h 403597"/>
                      <a:gd name="connsiteX71" fmla="*/ 149602 w 342816"/>
                      <a:gd name="connsiteY71" fmla="*/ 126848 h 403597"/>
                      <a:gd name="connsiteX72" fmla="*/ 153651 w 342816"/>
                      <a:gd name="connsiteY72" fmla="*/ 139755 h 403597"/>
                      <a:gd name="connsiteX73" fmla="*/ 168605 w 342816"/>
                      <a:gd name="connsiteY73" fmla="*/ 170330 h 403597"/>
                      <a:gd name="connsiteX74" fmla="*/ 150317 w 342816"/>
                      <a:gd name="connsiteY74" fmla="*/ 175283 h 403597"/>
                      <a:gd name="connsiteX75" fmla="*/ 80213 w 342816"/>
                      <a:gd name="connsiteY75" fmla="*/ 129277 h 403597"/>
                      <a:gd name="connsiteX76" fmla="*/ 85642 w 342816"/>
                      <a:gd name="connsiteY76" fmla="*/ 141564 h 403597"/>
                      <a:gd name="connsiteX77" fmla="*/ 89071 w 342816"/>
                      <a:gd name="connsiteY77" fmla="*/ 142136 h 403597"/>
                      <a:gd name="connsiteX78" fmla="*/ 98025 w 342816"/>
                      <a:gd name="connsiteY78" fmla="*/ 136040 h 403597"/>
                      <a:gd name="connsiteX79" fmla="*/ 126600 w 342816"/>
                      <a:gd name="connsiteY79" fmla="*/ 61364 h 403597"/>
                      <a:gd name="connsiteX80" fmla="*/ 80499 w 342816"/>
                      <a:gd name="connsiteY80" fmla="*/ 61364 h 403597"/>
                      <a:gd name="connsiteX81" fmla="*/ 104025 w 342816"/>
                      <a:gd name="connsiteY81" fmla="*/ 13739 h 403597"/>
                      <a:gd name="connsiteX82" fmla="*/ 99672 w 342816"/>
                      <a:gd name="connsiteY82" fmla="*/ 994 h 403597"/>
                      <a:gd name="connsiteX83" fmla="*/ 99644 w 342816"/>
                      <a:gd name="connsiteY83" fmla="*/ 975 h 403597"/>
                      <a:gd name="connsiteX84" fmla="*/ 86899 w 342816"/>
                      <a:gd name="connsiteY84" fmla="*/ 5328 h 403597"/>
                      <a:gd name="connsiteX85" fmla="*/ 86880 w 342816"/>
                      <a:gd name="connsiteY85" fmla="*/ 5357 h 403597"/>
                      <a:gd name="connsiteX86" fmla="*/ 50019 w 342816"/>
                      <a:gd name="connsiteY86" fmla="*/ 80890 h 403597"/>
                      <a:gd name="connsiteX87" fmla="*/ 98882 w 342816"/>
                      <a:gd name="connsiteY87" fmla="*/ 80890 h 403597"/>
                      <a:gd name="connsiteX88" fmla="*/ 80213 w 342816"/>
                      <a:gd name="connsiteY88" fmla="*/ 129277 h 403597"/>
                      <a:gd name="connsiteX0" fmla="*/ 118884 w 342816"/>
                      <a:gd name="connsiteY0" fmla="*/ 384452 h 403597"/>
                      <a:gd name="connsiteX1" fmla="*/ 143364 w 342816"/>
                      <a:gd name="connsiteY1" fmla="*/ 403597 h 403597"/>
                      <a:gd name="connsiteX2" fmla="*/ 96596 w 342816"/>
                      <a:gd name="connsiteY2" fmla="*/ 403597 h 403597"/>
                      <a:gd name="connsiteX3" fmla="*/ 98596 w 342816"/>
                      <a:gd name="connsiteY3" fmla="*/ 392358 h 403597"/>
                      <a:gd name="connsiteX4" fmla="*/ 108121 w 342816"/>
                      <a:gd name="connsiteY4" fmla="*/ 326826 h 403597"/>
                      <a:gd name="connsiteX5" fmla="*/ 91833 w 342816"/>
                      <a:gd name="connsiteY5" fmla="*/ 326826 h 403597"/>
                      <a:gd name="connsiteX6" fmla="*/ 15633 w 342816"/>
                      <a:gd name="connsiteY6" fmla="*/ 281010 h 403597"/>
                      <a:gd name="connsiteX7" fmla="*/ 20205 w 342816"/>
                      <a:gd name="connsiteY7" fmla="*/ 145660 h 403597"/>
                      <a:gd name="connsiteX8" fmla="*/ 33255 w 342816"/>
                      <a:gd name="connsiteY8" fmla="*/ 142326 h 403597"/>
                      <a:gd name="connsiteX9" fmla="*/ 36588 w 342816"/>
                      <a:gd name="connsiteY9" fmla="*/ 155376 h 403597"/>
                      <a:gd name="connsiteX10" fmla="*/ 32207 w 342816"/>
                      <a:gd name="connsiteY10" fmla="*/ 271581 h 403597"/>
                      <a:gd name="connsiteX11" fmla="*/ 91833 w 342816"/>
                      <a:gd name="connsiteY11" fmla="*/ 307776 h 403597"/>
                      <a:gd name="connsiteX12" fmla="*/ 129933 w 342816"/>
                      <a:gd name="connsiteY12" fmla="*/ 307776 h 403597"/>
                      <a:gd name="connsiteX13" fmla="*/ 128409 w 342816"/>
                      <a:gd name="connsiteY13" fmla="*/ 318634 h 403597"/>
                      <a:gd name="connsiteX14" fmla="*/ 118884 w 342816"/>
                      <a:gd name="connsiteY14" fmla="*/ 384452 h 403597"/>
                      <a:gd name="connsiteX15" fmla="*/ 150317 w 342816"/>
                      <a:gd name="connsiteY15" fmla="*/ 175283 h 403597"/>
                      <a:gd name="connsiteX16" fmla="*/ 119075 w 342816"/>
                      <a:gd name="connsiteY16" fmla="*/ 194333 h 403597"/>
                      <a:gd name="connsiteX17" fmla="*/ 86499 w 342816"/>
                      <a:gd name="connsiteY17" fmla="*/ 176902 h 403597"/>
                      <a:gd name="connsiteX18" fmla="*/ 75165 w 342816"/>
                      <a:gd name="connsiteY18" fmla="*/ 169187 h 403597"/>
                      <a:gd name="connsiteX19" fmla="*/ 67449 w 342816"/>
                      <a:gd name="connsiteY19" fmla="*/ 180522 h 403597"/>
                      <a:gd name="connsiteX20" fmla="*/ 110788 w 342816"/>
                      <a:gd name="connsiteY20" fmla="*/ 212716 h 403597"/>
                      <a:gd name="connsiteX21" fmla="*/ 110026 w 342816"/>
                      <a:gd name="connsiteY21" fmla="*/ 218812 h 403597"/>
                      <a:gd name="connsiteX22" fmla="*/ 112884 w 342816"/>
                      <a:gd name="connsiteY22" fmla="*/ 239100 h 403597"/>
                      <a:gd name="connsiteX23" fmla="*/ 84309 w 342816"/>
                      <a:gd name="connsiteY23" fmla="*/ 246530 h 403597"/>
                      <a:gd name="connsiteX24" fmla="*/ 80975 w 342816"/>
                      <a:gd name="connsiteY24" fmla="*/ 259579 h 403597"/>
                      <a:gd name="connsiteX25" fmla="*/ 89071 w 342816"/>
                      <a:gd name="connsiteY25" fmla="*/ 264246 h 403597"/>
                      <a:gd name="connsiteX26" fmla="*/ 93738 w 342816"/>
                      <a:gd name="connsiteY26" fmla="*/ 263103 h 403597"/>
                      <a:gd name="connsiteX27" fmla="*/ 123742 w 342816"/>
                      <a:gd name="connsiteY27" fmla="*/ 260913 h 403597"/>
                      <a:gd name="connsiteX28" fmla="*/ 125647 w 342816"/>
                      <a:gd name="connsiteY28" fmla="*/ 261579 h 403597"/>
                      <a:gd name="connsiteX29" fmla="*/ 144697 w 342816"/>
                      <a:gd name="connsiteY29" fmla="*/ 281296 h 403597"/>
                      <a:gd name="connsiteX30" fmla="*/ 151650 w 342816"/>
                      <a:gd name="connsiteY30" fmla="*/ 284154 h 403597"/>
                      <a:gd name="connsiteX31" fmla="*/ 161137 w 342816"/>
                      <a:gd name="connsiteY31" fmla="*/ 274591 h 403597"/>
                      <a:gd name="connsiteX32" fmla="*/ 158508 w 342816"/>
                      <a:gd name="connsiteY32" fmla="*/ 268056 h 403597"/>
                      <a:gd name="connsiteX33" fmla="*/ 138887 w 342816"/>
                      <a:gd name="connsiteY33" fmla="*/ 247673 h 403597"/>
                      <a:gd name="connsiteX34" fmla="*/ 129362 w 342816"/>
                      <a:gd name="connsiteY34" fmla="*/ 219574 h 403597"/>
                      <a:gd name="connsiteX35" fmla="*/ 153365 w 342816"/>
                      <a:gd name="connsiteY35" fmla="*/ 193761 h 403597"/>
                      <a:gd name="connsiteX36" fmla="*/ 174987 w 342816"/>
                      <a:gd name="connsiteY36" fmla="*/ 187380 h 403597"/>
                      <a:gd name="connsiteX37" fmla="*/ 187369 w 342816"/>
                      <a:gd name="connsiteY37" fmla="*/ 227289 h 403597"/>
                      <a:gd name="connsiteX38" fmla="*/ 192227 w 342816"/>
                      <a:gd name="connsiteY38" fmla="*/ 239862 h 403597"/>
                      <a:gd name="connsiteX39" fmla="*/ 204800 w 342816"/>
                      <a:gd name="connsiteY39" fmla="*/ 235005 h 403597"/>
                      <a:gd name="connsiteX40" fmla="*/ 203466 w 342816"/>
                      <a:gd name="connsiteY40" fmla="*/ 192999 h 403597"/>
                      <a:gd name="connsiteX41" fmla="*/ 219564 w 342816"/>
                      <a:gd name="connsiteY41" fmla="*/ 181760 h 403597"/>
                      <a:gd name="connsiteX42" fmla="*/ 249377 w 342816"/>
                      <a:gd name="connsiteY42" fmla="*/ 192999 h 403597"/>
                      <a:gd name="connsiteX43" fmla="*/ 263760 w 342816"/>
                      <a:gd name="connsiteY43" fmla="*/ 234719 h 403597"/>
                      <a:gd name="connsiteX44" fmla="*/ 306432 w 342816"/>
                      <a:gd name="connsiteY44" fmla="*/ 246339 h 403597"/>
                      <a:gd name="connsiteX45" fmla="*/ 312147 w 342816"/>
                      <a:gd name="connsiteY45" fmla="*/ 246339 h 403597"/>
                      <a:gd name="connsiteX46" fmla="*/ 323767 w 342816"/>
                      <a:gd name="connsiteY46" fmla="*/ 257293 h 403597"/>
                      <a:gd name="connsiteX47" fmla="*/ 333292 w 342816"/>
                      <a:gd name="connsiteY47" fmla="*/ 264437 h 403597"/>
                      <a:gd name="connsiteX48" fmla="*/ 335673 w 342816"/>
                      <a:gd name="connsiteY48" fmla="*/ 264437 h 403597"/>
                      <a:gd name="connsiteX49" fmla="*/ 342531 w 342816"/>
                      <a:gd name="connsiteY49" fmla="*/ 252912 h 403597"/>
                      <a:gd name="connsiteX50" fmla="*/ 312432 w 342816"/>
                      <a:gd name="connsiteY50" fmla="*/ 227575 h 403597"/>
                      <a:gd name="connsiteX51" fmla="*/ 305955 w 342816"/>
                      <a:gd name="connsiteY51" fmla="*/ 227575 h 403597"/>
                      <a:gd name="connsiteX52" fmla="*/ 291382 w 342816"/>
                      <a:gd name="connsiteY52" fmla="*/ 227575 h 403597"/>
                      <a:gd name="connsiteX53" fmla="*/ 320624 w 342816"/>
                      <a:gd name="connsiteY53" fmla="*/ 214716 h 403597"/>
                      <a:gd name="connsiteX54" fmla="*/ 331244 w 342816"/>
                      <a:gd name="connsiteY54" fmla="*/ 206287 h 403597"/>
                      <a:gd name="connsiteX55" fmla="*/ 322815 w 342816"/>
                      <a:gd name="connsiteY55" fmla="*/ 195666 h 403597"/>
                      <a:gd name="connsiteX56" fmla="*/ 274713 w 342816"/>
                      <a:gd name="connsiteY56" fmla="*/ 218145 h 403597"/>
                      <a:gd name="connsiteX57" fmla="*/ 268713 w 342816"/>
                      <a:gd name="connsiteY57" fmla="*/ 191190 h 403597"/>
                      <a:gd name="connsiteX58" fmla="*/ 302050 w 342816"/>
                      <a:gd name="connsiteY58" fmla="*/ 165948 h 403597"/>
                      <a:gd name="connsiteX59" fmla="*/ 299478 w 342816"/>
                      <a:gd name="connsiteY59" fmla="*/ 152804 h 403597"/>
                      <a:gd name="connsiteX60" fmla="*/ 286248 w 342816"/>
                      <a:gd name="connsiteY60" fmla="*/ 155357 h 403597"/>
                      <a:gd name="connsiteX61" fmla="*/ 286239 w 342816"/>
                      <a:gd name="connsiteY61" fmla="*/ 155376 h 403597"/>
                      <a:gd name="connsiteX62" fmla="*/ 257664 w 342816"/>
                      <a:gd name="connsiteY62" fmla="*/ 174426 h 403597"/>
                      <a:gd name="connsiteX63" fmla="*/ 228327 w 342816"/>
                      <a:gd name="connsiteY63" fmla="*/ 164901 h 403597"/>
                      <a:gd name="connsiteX64" fmla="*/ 230041 w 342816"/>
                      <a:gd name="connsiteY64" fmla="*/ 143088 h 403597"/>
                      <a:gd name="connsiteX65" fmla="*/ 219373 w 342816"/>
                      <a:gd name="connsiteY65" fmla="*/ 134706 h 403597"/>
                      <a:gd name="connsiteX66" fmla="*/ 210991 w 342816"/>
                      <a:gd name="connsiteY66" fmla="*/ 145374 h 403597"/>
                      <a:gd name="connsiteX67" fmla="*/ 191941 w 342816"/>
                      <a:gd name="connsiteY67" fmla="*/ 177378 h 403597"/>
                      <a:gd name="connsiteX68" fmla="*/ 187464 w 342816"/>
                      <a:gd name="connsiteY68" fmla="*/ 173473 h 403597"/>
                      <a:gd name="connsiteX69" fmla="*/ 162509 w 342816"/>
                      <a:gd name="connsiteY69" fmla="*/ 122800 h 403597"/>
                      <a:gd name="connsiteX70" fmla="*/ 149602 w 342816"/>
                      <a:gd name="connsiteY70" fmla="*/ 126848 h 403597"/>
                      <a:gd name="connsiteX71" fmla="*/ 153651 w 342816"/>
                      <a:gd name="connsiteY71" fmla="*/ 139755 h 403597"/>
                      <a:gd name="connsiteX72" fmla="*/ 168605 w 342816"/>
                      <a:gd name="connsiteY72" fmla="*/ 170330 h 403597"/>
                      <a:gd name="connsiteX73" fmla="*/ 150317 w 342816"/>
                      <a:gd name="connsiteY73" fmla="*/ 175283 h 403597"/>
                      <a:gd name="connsiteX74" fmla="*/ 80213 w 342816"/>
                      <a:gd name="connsiteY74" fmla="*/ 129277 h 403597"/>
                      <a:gd name="connsiteX75" fmla="*/ 85642 w 342816"/>
                      <a:gd name="connsiteY75" fmla="*/ 141564 h 403597"/>
                      <a:gd name="connsiteX76" fmla="*/ 89071 w 342816"/>
                      <a:gd name="connsiteY76" fmla="*/ 142136 h 403597"/>
                      <a:gd name="connsiteX77" fmla="*/ 98025 w 342816"/>
                      <a:gd name="connsiteY77" fmla="*/ 136040 h 403597"/>
                      <a:gd name="connsiteX78" fmla="*/ 126600 w 342816"/>
                      <a:gd name="connsiteY78" fmla="*/ 61364 h 403597"/>
                      <a:gd name="connsiteX79" fmla="*/ 80499 w 342816"/>
                      <a:gd name="connsiteY79" fmla="*/ 61364 h 403597"/>
                      <a:gd name="connsiteX80" fmla="*/ 104025 w 342816"/>
                      <a:gd name="connsiteY80" fmla="*/ 13739 h 403597"/>
                      <a:gd name="connsiteX81" fmla="*/ 99672 w 342816"/>
                      <a:gd name="connsiteY81" fmla="*/ 994 h 403597"/>
                      <a:gd name="connsiteX82" fmla="*/ 99644 w 342816"/>
                      <a:gd name="connsiteY82" fmla="*/ 975 h 403597"/>
                      <a:gd name="connsiteX83" fmla="*/ 86899 w 342816"/>
                      <a:gd name="connsiteY83" fmla="*/ 5328 h 403597"/>
                      <a:gd name="connsiteX84" fmla="*/ 86880 w 342816"/>
                      <a:gd name="connsiteY84" fmla="*/ 5357 h 403597"/>
                      <a:gd name="connsiteX85" fmla="*/ 50019 w 342816"/>
                      <a:gd name="connsiteY85" fmla="*/ 80890 h 403597"/>
                      <a:gd name="connsiteX86" fmla="*/ 98882 w 342816"/>
                      <a:gd name="connsiteY86" fmla="*/ 80890 h 403597"/>
                      <a:gd name="connsiteX87" fmla="*/ 80213 w 342816"/>
                      <a:gd name="connsiteY87" fmla="*/ 129277 h 403597"/>
                      <a:gd name="connsiteX0" fmla="*/ 128409 w 342816"/>
                      <a:gd name="connsiteY0" fmla="*/ 318634 h 403597"/>
                      <a:gd name="connsiteX1" fmla="*/ 143364 w 342816"/>
                      <a:gd name="connsiteY1" fmla="*/ 403597 h 403597"/>
                      <a:gd name="connsiteX2" fmla="*/ 96596 w 342816"/>
                      <a:gd name="connsiteY2" fmla="*/ 403597 h 403597"/>
                      <a:gd name="connsiteX3" fmla="*/ 98596 w 342816"/>
                      <a:gd name="connsiteY3" fmla="*/ 392358 h 403597"/>
                      <a:gd name="connsiteX4" fmla="*/ 108121 w 342816"/>
                      <a:gd name="connsiteY4" fmla="*/ 326826 h 403597"/>
                      <a:gd name="connsiteX5" fmla="*/ 91833 w 342816"/>
                      <a:gd name="connsiteY5" fmla="*/ 326826 h 403597"/>
                      <a:gd name="connsiteX6" fmla="*/ 15633 w 342816"/>
                      <a:gd name="connsiteY6" fmla="*/ 281010 h 403597"/>
                      <a:gd name="connsiteX7" fmla="*/ 20205 w 342816"/>
                      <a:gd name="connsiteY7" fmla="*/ 145660 h 403597"/>
                      <a:gd name="connsiteX8" fmla="*/ 33255 w 342816"/>
                      <a:gd name="connsiteY8" fmla="*/ 142326 h 403597"/>
                      <a:gd name="connsiteX9" fmla="*/ 36588 w 342816"/>
                      <a:gd name="connsiteY9" fmla="*/ 155376 h 403597"/>
                      <a:gd name="connsiteX10" fmla="*/ 32207 w 342816"/>
                      <a:gd name="connsiteY10" fmla="*/ 271581 h 403597"/>
                      <a:gd name="connsiteX11" fmla="*/ 91833 w 342816"/>
                      <a:gd name="connsiteY11" fmla="*/ 307776 h 403597"/>
                      <a:gd name="connsiteX12" fmla="*/ 129933 w 342816"/>
                      <a:gd name="connsiteY12" fmla="*/ 307776 h 403597"/>
                      <a:gd name="connsiteX13" fmla="*/ 128409 w 342816"/>
                      <a:gd name="connsiteY13" fmla="*/ 318634 h 403597"/>
                      <a:gd name="connsiteX14" fmla="*/ 150317 w 342816"/>
                      <a:gd name="connsiteY14" fmla="*/ 175283 h 403597"/>
                      <a:gd name="connsiteX15" fmla="*/ 119075 w 342816"/>
                      <a:gd name="connsiteY15" fmla="*/ 194333 h 403597"/>
                      <a:gd name="connsiteX16" fmla="*/ 86499 w 342816"/>
                      <a:gd name="connsiteY16" fmla="*/ 176902 h 403597"/>
                      <a:gd name="connsiteX17" fmla="*/ 75165 w 342816"/>
                      <a:gd name="connsiteY17" fmla="*/ 169187 h 403597"/>
                      <a:gd name="connsiteX18" fmla="*/ 67449 w 342816"/>
                      <a:gd name="connsiteY18" fmla="*/ 180522 h 403597"/>
                      <a:gd name="connsiteX19" fmla="*/ 110788 w 342816"/>
                      <a:gd name="connsiteY19" fmla="*/ 212716 h 403597"/>
                      <a:gd name="connsiteX20" fmla="*/ 110026 w 342816"/>
                      <a:gd name="connsiteY20" fmla="*/ 218812 h 403597"/>
                      <a:gd name="connsiteX21" fmla="*/ 112884 w 342816"/>
                      <a:gd name="connsiteY21" fmla="*/ 239100 h 403597"/>
                      <a:gd name="connsiteX22" fmla="*/ 84309 w 342816"/>
                      <a:gd name="connsiteY22" fmla="*/ 246530 h 403597"/>
                      <a:gd name="connsiteX23" fmla="*/ 80975 w 342816"/>
                      <a:gd name="connsiteY23" fmla="*/ 259579 h 403597"/>
                      <a:gd name="connsiteX24" fmla="*/ 89071 w 342816"/>
                      <a:gd name="connsiteY24" fmla="*/ 264246 h 403597"/>
                      <a:gd name="connsiteX25" fmla="*/ 93738 w 342816"/>
                      <a:gd name="connsiteY25" fmla="*/ 263103 h 403597"/>
                      <a:gd name="connsiteX26" fmla="*/ 123742 w 342816"/>
                      <a:gd name="connsiteY26" fmla="*/ 260913 h 403597"/>
                      <a:gd name="connsiteX27" fmla="*/ 125647 w 342816"/>
                      <a:gd name="connsiteY27" fmla="*/ 261579 h 403597"/>
                      <a:gd name="connsiteX28" fmla="*/ 144697 w 342816"/>
                      <a:gd name="connsiteY28" fmla="*/ 281296 h 403597"/>
                      <a:gd name="connsiteX29" fmla="*/ 151650 w 342816"/>
                      <a:gd name="connsiteY29" fmla="*/ 284154 h 403597"/>
                      <a:gd name="connsiteX30" fmla="*/ 161137 w 342816"/>
                      <a:gd name="connsiteY30" fmla="*/ 274591 h 403597"/>
                      <a:gd name="connsiteX31" fmla="*/ 158508 w 342816"/>
                      <a:gd name="connsiteY31" fmla="*/ 268056 h 403597"/>
                      <a:gd name="connsiteX32" fmla="*/ 138887 w 342816"/>
                      <a:gd name="connsiteY32" fmla="*/ 247673 h 403597"/>
                      <a:gd name="connsiteX33" fmla="*/ 129362 w 342816"/>
                      <a:gd name="connsiteY33" fmla="*/ 219574 h 403597"/>
                      <a:gd name="connsiteX34" fmla="*/ 153365 w 342816"/>
                      <a:gd name="connsiteY34" fmla="*/ 193761 h 403597"/>
                      <a:gd name="connsiteX35" fmla="*/ 174987 w 342816"/>
                      <a:gd name="connsiteY35" fmla="*/ 187380 h 403597"/>
                      <a:gd name="connsiteX36" fmla="*/ 187369 w 342816"/>
                      <a:gd name="connsiteY36" fmla="*/ 227289 h 403597"/>
                      <a:gd name="connsiteX37" fmla="*/ 192227 w 342816"/>
                      <a:gd name="connsiteY37" fmla="*/ 239862 h 403597"/>
                      <a:gd name="connsiteX38" fmla="*/ 204800 w 342816"/>
                      <a:gd name="connsiteY38" fmla="*/ 235005 h 403597"/>
                      <a:gd name="connsiteX39" fmla="*/ 203466 w 342816"/>
                      <a:gd name="connsiteY39" fmla="*/ 192999 h 403597"/>
                      <a:gd name="connsiteX40" fmla="*/ 219564 w 342816"/>
                      <a:gd name="connsiteY40" fmla="*/ 181760 h 403597"/>
                      <a:gd name="connsiteX41" fmla="*/ 249377 w 342816"/>
                      <a:gd name="connsiteY41" fmla="*/ 192999 h 403597"/>
                      <a:gd name="connsiteX42" fmla="*/ 263760 w 342816"/>
                      <a:gd name="connsiteY42" fmla="*/ 234719 h 403597"/>
                      <a:gd name="connsiteX43" fmla="*/ 306432 w 342816"/>
                      <a:gd name="connsiteY43" fmla="*/ 246339 h 403597"/>
                      <a:gd name="connsiteX44" fmla="*/ 312147 w 342816"/>
                      <a:gd name="connsiteY44" fmla="*/ 246339 h 403597"/>
                      <a:gd name="connsiteX45" fmla="*/ 323767 w 342816"/>
                      <a:gd name="connsiteY45" fmla="*/ 257293 h 403597"/>
                      <a:gd name="connsiteX46" fmla="*/ 333292 w 342816"/>
                      <a:gd name="connsiteY46" fmla="*/ 264437 h 403597"/>
                      <a:gd name="connsiteX47" fmla="*/ 335673 w 342816"/>
                      <a:gd name="connsiteY47" fmla="*/ 264437 h 403597"/>
                      <a:gd name="connsiteX48" fmla="*/ 342531 w 342816"/>
                      <a:gd name="connsiteY48" fmla="*/ 252912 h 403597"/>
                      <a:gd name="connsiteX49" fmla="*/ 312432 w 342816"/>
                      <a:gd name="connsiteY49" fmla="*/ 227575 h 403597"/>
                      <a:gd name="connsiteX50" fmla="*/ 305955 w 342816"/>
                      <a:gd name="connsiteY50" fmla="*/ 227575 h 403597"/>
                      <a:gd name="connsiteX51" fmla="*/ 291382 w 342816"/>
                      <a:gd name="connsiteY51" fmla="*/ 227575 h 403597"/>
                      <a:gd name="connsiteX52" fmla="*/ 320624 w 342816"/>
                      <a:gd name="connsiteY52" fmla="*/ 214716 h 403597"/>
                      <a:gd name="connsiteX53" fmla="*/ 331244 w 342816"/>
                      <a:gd name="connsiteY53" fmla="*/ 206287 h 403597"/>
                      <a:gd name="connsiteX54" fmla="*/ 322815 w 342816"/>
                      <a:gd name="connsiteY54" fmla="*/ 195666 h 403597"/>
                      <a:gd name="connsiteX55" fmla="*/ 274713 w 342816"/>
                      <a:gd name="connsiteY55" fmla="*/ 218145 h 403597"/>
                      <a:gd name="connsiteX56" fmla="*/ 268713 w 342816"/>
                      <a:gd name="connsiteY56" fmla="*/ 191190 h 403597"/>
                      <a:gd name="connsiteX57" fmla="*/ 302050 w 342816"/>
                      <a:gd name="connsiteY57" fmla="*/ 165948 h 403597"/>
                      <a:gd name="connsiteX58" fmla="*/ 299478 w 342816"/>
                      <a:gd name="connsiteY58" fmla="*/ 152804 h 403597"/>
                      <a:gd name="connsiteX59" fmla="*/ 286248 w 342816"/>
                      <a:gd name="connsiteY59" fmla="*/ 155357 h 403597"/>
                      <a:gd name="connsiteX60" fmla="*/ 286239 w 342816"/>
                      <a:gd name="connsiteY60" fmla="*/ 155376 h 403597"/>
                      <a:gd name="connsiteX61" fmla="*/ 257664 w 342816"/>
                      <a:gd name="connsiteY61" fmla="*/ 174426 h 403597"/>
                      <a:gd name="connsiteX62" fmla="*/ 228327 w 342816"/>
                      <a:gd name="connsiteY62" fmla="*/ 164901 h 403597"/>
                      <a:gd name="connsiteX63" fmla="*/ 230041 w 342816"/>
                      <a:gd name="connsiteY63" fmla="*/ 143088 h 403597"/>
                      <a:gd name="connsiteX64" fmla="*/ 219373 w 342816"/>
                      <a:gd name="connsiteY64" fmla="*/ 134706 h 403597"/>
                      <a:gd name="connsiteX65" fmla="*/ 210991 w 342816"/>
                      <a:gd name="connsiteY65" fmla="*/ 145374 h 403597"/>
                      <a:gd name="connsiteX66" fmla="*/ 191941 w 342816"/>
                      <a:gd name="connsiteY66" fmla="*/ 177378 h 403597"/>
                      <a:gd name="connsiteX67" fmla="*/ 187464 w 342816"/>
                      <a:gd name="connsiteY67" fmla="*/ 173473 h 403597"/>
                      <a:gd name="connsiteX68" fmla="*/ 162509 w 342816"/>
                      <a:gd name="connsiteY68" fmla="*/ 122800 h 403597"/>
                      <a:gd name="connsiteX69" fmla="*/ 149602 w 342816"/>
                      <a:gd name="connsiteY69" fmla="*/ 126848 h 403597"/>
                      <a:gd name="connsiteX70" fmla="*/ 153651 w 342816"/>
                      <a:gd name="connsiteY70" fmla="*/ 139755 h 403597"/>
                      <a:gd name="connsiteX71" fmla="*/ 168605 w 342816"/>
                      <a:gd name="connsiteY71" fmla="*/ 170330 h 403597"/>
                      <a:gd name="connsiteX72" fmla="*/ 150317 w 342816"/>
                      <a:gd name="connsiteY72" fmla="*/ 175283 h 403597"/>
                      <a:gd name="connsiteX73" fmla="*/ 80213 w 342816"/>
                      <a:gd name="connsiteY73" fmla="*/ 129277 h 403597"/>
                      <a:gd name="connsiteX74" fmla="*/ 85642 w 342816"/>
                      <a:gd name="connsiteY74" fmla="*/ 141564 h 403597"/>
                      <a:gd name="connsiteX75" fmla="*/ 89071 w 342816"/>
                      <a:gd name="connsiteY75" fmla="*/ 142136 h 403597"/>
                      <a:gd name="connsiteX76" fmla="*/ 98025 w 342816"/>
                      <a:gd name="connsiteY76" fmla="*/ 136040 h 403597"/>
                      <a:gd name="connsiteX77" fmla="*/ 126600 w 342816"/>
                      <a:gd name="connsiteY77" fmla="*/ 61364 h 403597"/>
                      <a:gd name="connsiteX78" fmla="*/ 80499 w 342816"/>
                      <a:gd name="connsiteY78" fmla="*/ 61364 h 403597"/>
                      <a:gd name="connsiteX79" fmla="*/ 104025 w 342816"/>
                      <a:gd name="connsiteY79" fmla="*/ 13739 h 403597"/>
                      <a:gd name="connsiteX80" fmla="*/ 99672 w 342816"/>
                      <a:gd name="connsiteY80" fmla="*/ 994 h 403597"/>
                      <a:gd name="connsiteX81" fmla="*/ 99644 w 342816"/>
                      <a:gd name="connsiteY81" fmla="*/ 975 h 403597"/>
                      <a:gd name="connsiteX82" fmla="*/ 86899 w 342816"/>
                      <a:gd name="connsiteY82" fmla="*/ 5328 h 403597"/>
                      <a:gd name="connsiteX83" fmla="*/ 86880 w 342816"/>
                      <a:gd name="connsiteY83" fmla="*/ 5357 h 403597"/>
                      <a:gd name="connsiteX84" fmla="*/ 50019 w 342816"/>
                      <a:gd name="connsiteY84" fmla="*/ 80890 h 403597"/>
                      <a:gd name="connsiteX85" fmla="*/ 98882 w 342816"/>
                      <a:gd name="connsiteY85" fmla="*/ 80890 h 403597"/>
                      <a:gd name="connsiteX86" fmla="*/ 80213 w 342816"/>
                      <a:gd name="connsiteY86" fmla="*/ 129277 h 403597"/>
                      <a:gd name="connsiteX0" fmla="*/ 128409 w 342816"/>
                      <a:gd name="connsiteY0" fmla="*/ 318634 h 403597"/>
                      <a:gd name="connsiteX1" fmla="*/ 143364 w 342816"/>
                      <a:gd name="connsiteY1" fmla="*/ 403597 h 403597"/>
                      <a:gd name="connsiteX2" fmla="*/ 96596 w 342816"/>
                      <a:gd name="connsiteY2" fmla="*/ 403597 h 403597"/>
                      <a:gd name="connsiteX3" fmla="*/ 108121 w 342816"/>
                      <a:gd name="connsiteY3" fmla="*/ 326826 h 403597"/>
                      <a:gd name="connsiteX4" fmla="*/ 91833 w 342816"/>
                      <a:gd name="connsiteY4" fmla="*/ 326826 h 403597"/>
                      <a:gd name="connsiteX5" fmla="*/ 15633 w 342816"/>
                      <a:gd name="connsiteY5" fmla="*/ 281010 h 403597"/>
                      <a:gd name="connsiteX6" fmla="*/ 20205 w 342816"/>
                      <a:gd name="connsiteY6" fmla="*/ 145660 h 403597"/>
                      <a:gd name="connsiteX7" fmla="*/ 33255 w 342816"/>
                      <a:gd name="connsiteY7" fmla="*/ 142326 h 403597"/>
                      <a:gd name="connsiteX8" fmla="*/ 36588 w 342816"/>
                      <a:gd name="connsiteY8" fmla="*/ 155376 h 403597"/>
                      <a:gd name="connsiteX9" fmla="*/ 32207 w 342816"/>
                      <a:gd name="connsiteY9" fmla="*/ 271581 h 403597"/>
                      <a:gd name="connsiteX10" fmla="*/ 91833 w 342816"/>
                      <a:gd name="connsiteY10" fmla="*/ 307776 h 403597"/>
                      <a:gd name="connsiteX11" fmla="*/ 129933 w 342816"/>
                      <a:gd name="connsiteY11" fmla="*/ 307776 h 403597"/>
                      <a:gd name="connsiteX12" fmla="*/ 128409 w 342816"/>
                      <a:gd name="connsiteY12" fmla="*/ 318634 h 403597"/>
                      <a:gd name="connsiteX13" fmla="*/ 150317 w 342816"/>
                      <a:gd name="connsiteY13" fmla="*/ 175283 h 403597"/>
                      <a:gd name="connsiteX14" fmla="*/ 119075 w 342816"/>
                      <a:gd name="connsiteY14" fmla="*/ 194333 h 403597"/>
                      <a:gd name="connsiteX15" fmla="*/ 86499 w 342816"/>
                      <a:gd name="connsiteY15" fmla="*/ 176902 h 403597"/>
                      <a:gd name="connsiteX16" fmla="*/ 75165 w 342816"/>
                      <a:gd name="connsiteY16" fmla="*/ 169187 h 403597"/>
                      <a:gd name="connsiteX17" fmla="*/ 67449 w 342816"/>
                      <a:gd name="connsiteY17" fmla="*/ 180522 h 403597"/>
                      <a:gd name="connsiteX18" fmla="*/ 110788 w 342816"/>
                      <a:gd name="connsiteY18" fmla="*/ 212716 h 403597"/>
                      <a:gd name="connsiteX19" fmla="*/ 110026 w 342816"/>
                      <a:gd name="connsiteY19" fmla="*/ 218812 h 403597"/>
                      <a:gd name="connsiteX20" fmla="*/ 112884 w 342816"/>
                      <a:gd name="connsiteY20" fmla="*/ 239100 h 403597"/>
                      <a:gd name="connsiteX21" fmla="*/ 84309 w 342816"/>
                      <a:gd name="connsiteY21" fmla="*/ 246530 h 403597"/>
                      <a:gd name="connsiteX22" fmla="*/ 80975 w 342816"/>
                      <a:gd name="connsiteY22" fmla="*/ 259579 h 403597"/>
                      <a:gd name="connsiteX23" fmla="*/ 89071 w 342816"/>
                      <a:gd name="connsiteY23" fmla="*/ 264246 h 403597"/>
                      <a:gd name="connsiteX24" fmla="*/ 93738 w 342816"/>
                      <a:gd name="connsiteY24" fmla="*/ 263103 h 403597"/>
                      <a:gd name="connsiteX25" fmla="*/ 123742 w 342816"/>
                      <a:gd name="connsiteY25" fmla="*/ 260913 h 403597"/>
                      <a:gd name="connsiteX26" fmla="*/ 125647 w 342816"/>
                      <a:gd name="connsiteY26" fmla="*/ 261579 h 403597"/>
                      <a:gd name="connsiteX27" fmla="*/ 144697 w 342816"/>
                      <a:gd name="connsiteY27" fmla="*/ 281296 h 403597"/>
                      <a:gd name="connsiteX28" fmla="*/ 151650 w 342816"/>
                      <a:gd name="connsiteY28" fmla="*/ 284154 h 403597"/>
                      <a:gd name="connsiteX29" fmla="*/ 161137 w 342816"/>
                      <a:gd name="connsiteY29" fmla="*/ 274591 h 403597"/>
                      <a:gd name="connsiteX30" fmla="*/ 158508 w 342816"/>
                      <a:gd name="connsiteY30" fmla="*/ 268056 h 403597"/>
                      <a:gd name="connsiteX31" fmla="*/ 138887 w 342816"/>
                      <a:gd name="connsiteY31" fmla="*/ 247673 h 403597"/>
                      <a:gd name="connsiteX32" fmla="*/ 129362 w 342816"/>
                      <a:gd name="connsiteY32" fmla="*/ 219574 h 403597"/>
                      <a:gd name="connsiteX33" fmla="*/ 153365 w 342816"/>
                      <a:gd name="connsiteY33" fmla="*/ 193761 h 403597"/>
                      <a:gd name="connsiteX34" fmla="*/ 174987 w 342816"/>
                      <a:gd name="connsiteY34" fmla="*/ 187380 h 403597"/>
                      <a:gd name="connsiteX35" fmla="*/ 187369 w 342816"/>
                      <a:gd name="connsiteY35" fmla="*/ 227289 h 403597"/>
                      <a:gd name="connsiteX36" fmla="*/ 192227 w 342816"/>
                      <a:gd name="connsiteY36" fmla="*/ 239862 h 403597"/>
                      <a:gd name="connsiteX37" fmla="*/ 204800 w 342816"/>
                      <a:gd name="connsiteY37" fmla="*/ 235005 h 403597"/>
                      <a:gd name="connsiteX38" fmla="*/ 203466 w 342816"/>
                      <a:gd name="connsiteY38" fmla="*/ 192999 h 403597"/>
                      <a:gd name="connsiteX39" fmla="*/ 219564 w 342816"/>
                      <a:gd name="connsiteY39" fmla="*/ 181760 h 403597"/>
                      <a:gd name="connsiteX40" fmla="*/ 249377 w 342816"/>
                      <a:gd name="connsiteY40" fmla="*/ 192999 h 403597"/>
                      <a:gd name="connsiteX41" fmla="*/ 263760 w 342816"/>
                      <a:gd name="connsiteY41" fmla="*/ 234719 h 403597"/>
                      <a:gd name="connsiteX42" fmla="*/ 306432 w 342816"/>
                      <a:gd name="connsiteY42" fmla="*/ 246339 h 403597"/>
                      <a:gd name="connsiteX43" fmla="*/ 312147 w 342816"/>
                      <a:gd name="connsiteY43" fmla="*/ 246339 h 403597"/>
                      <a:gd name="connsiteX44" fmla="*/ 323767 w 342816"/>
                      <a:gd name="connsiteY44" fmla="*/ 257293 h 403597"/>
                      <a:gd name="connsiteX45" fmla="*/ 333292 w 342816"/>
                      <a:gd name="connsiteY45" fmla="*/ 264437 h 403597"/>
                      <a:gd name="connsiteX46" fmla="*/ 335673 w 342816"/>
                      <a:gd name="connsiteY46" fmla="*/ 264437 h 403597"/>
                      <a:gd name="connsiteX47" fmla="*/ 342531 w 342816"/>
                      <a:gd name="connsiteY47" fmla="*/ 252912 h 403597"/>
                      <a:gd name="connsiteX48" fmla="*/ 312432 w 342816"/>
                      <a:gd name="connsiteY48" fmla="*/ 227575 h 403597"/>
                      <a:gd name="connsiteX49" fmla="*/ 305955 w 342816"/>
                      <a:gd name="connsiteY49" fmla="*/ 227575 h 403597"/>
                      <a:gd name="connsiteX50" fmla="*/ 291382 w 342816"/>
                      <a:gd name="connsiteY50" fmla="*/ 227575 h 403597"/>
                      <a:gd name="connsiteX51" fmla="*/ 320624 w 342816"/>
                      <a:gd name="connsiteY51" fmla="*/ 214716 h 403597"/>
                      <a:gd name="connsiteX52" fmla="*/ 331244 w 342816"/>
                      <a:gd name="connsiteY52" fmla="*/ 206287 h 403597"/>
                      <a:gd name="connsiteX53" fmla="*/ 322815 w 342816"/>
                      <a:gd name="connsiteY53" fmla="*/ 195666 h 403597"/>
                      <a:gd name="connsiteX54" fmla="*/ 274713 w 342816"/>
                      <a:gd name="connsiteY54" fmla="*/ 218145 h 403597"/>
                      <a:gd name="connsiteX55" fmla="*/ 268713 w 342816"/>
                      <a:gd name="connsiteY55" fmla="*/ 191190 h 403597"/>
                      <a:gd name="connsiteX56" fmla="*/ 302050 w 342816"/>
                      <a:gd name="connsiteY56" fmla="*/ 165948 h 403597"/>
                      <a:gd name="connsiteX57" fmla="*/ 299478 w 342816"/>
                      <a:gd name="connsiteY57" fmla="*/ 152804 h 403597"/>
                      <a:gd name="connsiteX58" fmla="*/ 286248 w 342816"/>
                      <a:gd name="connsiteY58" fmla="*/ 155357 h 403597"/>
                      <a:gd name="connsiteX59" fmla="*/ 286239 w 342816"/>
                      <a:gd name="connsiteY59" fmla="*/ 155376 h 403597"/>
                      <a:gd name="connsiteX60" fmla="*/ 257664 w 342816"/>
                      <a:gd name="connsiteY60" fmla="*/ 174426 h 403597"/>
                      <a:gd name="connsiteX61" fmla="*/ 228327 w 342816"/>
                      <a:gd name="connsiteY61" fmla="*/ 164901 h 403597"/>
                      <a:gd name="connsiteX62" fmla="*/ 230041 w 342816"/>
                      <a:gd name="connsiteY62" fmla="*/ 143088 h 403597"/>
                      <a:gd name="connsiteX63" fmla="*/ 219373 w 342816"/>
                      <a:gd name="connsiteY63" fmla="*/ 134706 h 403597"/>
                      <a:gd name="connsiteX64" fmla="*/ 210991 w 342816"/>
                      <a:gd name="connsiteY64" fmla="*/ 145374 h 403597"/>
                      <a:gd name="connsiteX65" fmla="*/ 191941 w 342816"/>
                      <a:gd name="connsiteY65" fmla="*/ 177378 h 403597"/>
                      <a:gd name="connsiteX66" fmla="*/ 187464 w 342816"/>
                      <a:gd name="connsiteY66" fmla="*/ 173473 h 403597"/>
                      <a:gd name="connsiteX67" fmla="*/ 162509 w 342816"/>
                      <a:gd name="connsiteY67" fmla="*/ 122800 h 403597"/>
                      <a:gd name="connsiteX68" fmla="*/ 149602 w 342816"/>
                      <a:gd name="connsiteY68" fmla="*/ 126848 h 403597"/>
                      <a:gd name="connsiteX69" fmla="*/ 153651 w 342816"/>
                      <a:gd name="connsiteY69" fmla="*/ 139755 h 403597"/>
                      <a:gd name="connsiteX70" fmla="*/ 168605 w 342816"/>
                      <a:gd name="connsiteY70" fmla="*/ 170330 h 403597"/>
                      <a:gd name="connsiteX71" fmla="*/ 150317 w 342816"/>
                      <a:gd name="connsiteY71" fmla="*/ 175283 h 403597"/>
                      <a:gd name="connsiteX72" fmla="*/ 80213 w 342816"/>
                      <a:gd name="connsiteY72" fmla="*/ 129277 h 403597"/>
                      <a:gd name="connsiteX73" fmla="*/ 85642 w 342816"/>
                      <a:gd name="connsiteY73" fmla="*/ 141564 h 403597"/>
                      <a:gd name="connsiteX74" fmla="*/ 89071 w 342816"/>
                      <a:gd name="connsiteY74" fmla="*/ 142136 h 403597"/>
                      <a:gd name="connsiteX75" fmla="*/ 98025 w 342816"/>
                      <a:gd name="connsiteY75" fmla="*/ 136040 h 403597"/>
                      <a:gd name="connsiteX76" fmla="*/ 126600 w 342816"/>
                      <a:gd name="connsiteY76" fmla="*/ 61364 h 403597"/>
                      <a:gd name="connsiteX77" fmla="*/ 80499 w 342816"/>
                      <a:gd name="connsiteY77" fmla="*/ 61364 h 403597"/>
                      <a:gd name="connsiteX78" fmla="*/ 104025 w 342816"/>
                      <a:gd name="connsiteY78" fmla="*/ 13739 h 403597"/>
                      <a:gd name="connsiteX79" fmla="*/ 99672 w 342816"/>
                      <a:gd name="connsiteY79" fmla="*/ 994 h 403597"/>
                      <a:gd name="connsiteX80" fmla="*/ 99644 w 342816"/>
                      <a:gd name="connsiteY80" fmla="*/ 975 h 403597"/>
                      <a:gd name="connsiteX81" fmla="*/ 86899 w 342816"/>
                      <a:gd name="connsiteY81" fmla="*/ 5328 h 403597"/>
                      <a:gd name="connsiteX82" fmla="*/ 86880 w 342816"/>
                      <a:gd name="connsiteY82" fmla="*/ 5357 h 403597"/>
                      <a:gd name="connsiteX83" fmla="*/ 50019 w 342816"/>
                      <a:gd name="connsiteY83" fmla="*/ 80890 h 403597"/>
                      <a:gd name="connsiteX84" fmla="*/ 98882 w 342816"/>
                      <a:gd name="connsiteY84" fmla="*/ 80890 h 403597"/>
                      <a:gd name="connsiteX85" fmla="*/ 80213 w 342816"/>
                      <a:gd name="connsiteY85" fmla="*/ 129277 h 403597"/>
                      <a:gd name="connsiteX0" fmla="*/ 128409 w 342816"/>
                      <a:gd name="connsiteY0" fmla="*/ 318634 h 403597"/>
                      <a:gd name="connsiteX1" fmla="*/ 143364 w 342816"/>
                      <a:gd name="connsiteY1" fmla="*/ 403597 h 403597"/>
                      <a:gd name="connsiteX2" fmla="*/ 108121 w 342816"/>
                      <a:gd name="connsiteY2" fmla="*/ 326826 h 403597"/>
                      <a:gd name="connsiteX3" fmla="*/ 91833 w 342816"/>
                      <a:gd name="connsiteY3" fmla="*/ 326826 h 403597"/>
                      <a:gd name="connsiteX4" fmla="*/ 15633 w 342816"/>
                      <a:gd name="connsiteY4" fmla="*/ 281010 h 403597"/>
                      <a:gd name="connsiteX5" fmla="*/ 20205 w 342816"/>
                      <a:gd name="connsiteY5" fmla="*/ 145660 h 403597"/>
                      <a:gd name="connsiteX6" fmla="*/ 33255 w 342816"/>
                      <a:gd name="connsiteY6" fmla="*/ 142326 h 403597"/>
                      <a:gd name="connsiteX7" fmla="*/ 36588 w 342816"/>
                      <a:gd name="connsiteY7" fmla="*/ 155376 h 403597"/>
                      <a:gd name="connsiteX8" fmla="*/ 32207 w 342816"/>
                      <a:gd name="connsiteY8" fmla="*/ 271581 h 403597"/>
                      <a:gd name="connsiteX9" fmla="*/ 91833 w 342816"/>
                      <a:gd name="connsiteY9" fmla="*/ 307776 h 403597"/>
                      <a:gd name="connsiteX10" fmla="*/ 129933 w 342816"/>
                      <a:gd name="connsiteY10" fmla="*/ 307776 h 403597"/>
                      <a:gd name="connsiteX11" fmla="*/ 128409 w 342816"/>
                      <a:gd name="connsiteY11" fmla="*/ 318634 h 403597"/>
                      <a:gd name="connsiteX12" fmla="*/ 150317 w 342816"/>
                      <a:gd name="connsiteY12" fmla="*/ 175283 h 403597"/>
                      <a:gd name="connsiteX13" fmla="*/ 119075 w 342816"/>
                      <a:gd name="connsiteY13" fmla="*/ 194333 h 403597"/>
                      <a:gd name="connsiteX14" fmla="*/ 86499 w 342816"/>
                      <a:gd name="connsiteY14" fmla="*/ 176902 h 403597"/>
                      <a:gd name="connsiteX15" fmla="*/ 75165 w 342816"/>
                      <a:gd name="connsiteY15" fmla="*/ 169187 h 403597"/>
                      <a:gd name="connsiteX16" fmla="*/ 67449 w 342816"/>
                      <a:gd name="connsiteY16" fmla="*/ 180522 h 403597"/>
                      <a:gd name="connsiteX17" fmla="*/ 110788 w 342816"/>
                      <a:gd name="connsiteY17" fmla="*/ 212716 h 403597"/>
                      <a:gd name="connsiteX18" fmla="*/ 110026 w 342816"/>
                      <a:gd name="connsiteY18" fmla="*/ 218812 h 403597"/>
                      <a:gd name="connsiteX19" fmla="*/ 112884 w 342816"/>
                      <a:gd name="connsiteY19" fmla="*/ 239100 h 403597"/>
                      <a:gd name="connsiteX20" fmla="*/ 84309 w 342816"/>
                      <a:gd name="connsiteY20" fmla="*/ 246530 h 403597"/>
                      <a:gd name="connsiteX21" fmla="*/ 80975 w 342816"/>
                      <a:gd name="connsiteY21" fmla="*/ 259579 h 403597"/>
                      <a:gd name="connsiteX22" fmla="*/ 89071 w 342816"/>
                      <a:gd name="connsiteY22" fmla="*/ 264246 h 403597"/>
                      <a:gd name="connsiteX23" fmla="*/ 93738 w 342816"/>
                      <a:gd name="connsiteY23" fmla="*/ 263103 h 403597"/>
                      <a:gd name="connsiteX24" fmla="*/ 123742 w 342816"/>
                      <a:gd name="connsiteY24" fmla="*/ 260913 h 403597"/>
                      <a:gd name="connsiteX25" fmla="*/ 125647 w 342816"/>
                      <a:gd name="connsiteY25" fmla="*/ 261579 h 403597"/>
                      <a:gd name="connsiteX26" fmla="*/ 144697 w 342816"/>
                      <a:gd name="connsiteY26" fmla="*/ 281296 h 403597"/>
                      <a:gd name="connsiteX27" fmla="*/ 151650 w 342816"/>
                      <a:gd name="connsiteY27" fmla="*/ 284154 h 403597"/>
                      <a:gd name="connsiteX28" fmla="*/ 161137 w 342816"/>
                      <a:gd name="connsiteY28" fmla="*/ 274591 h 403597"/>
                      <a:gd name="connsiteX29" fmla="*/ 158508 w 342816"/>
                      <a:gd name="connsiteY29" fmla="*/ 268056 h 403597"/>
                      <a:gd name="connsiteX30" fmla="*/ 138887 w 342816"/>
                      <a:gd name="connsiteY30" fmla="*/ 247673 h 403597"/>
                      <a:gd name="connsiteX31" fmla="*/ 129362 w 342816"/>
                      <a:gd name="connsiteY31" fmla="*/ 219574 h 403597"/>
                      <a:gd name="connsiteX32" fmla="*/ 153365 w 342816"/>
                      <a:gd name="connsiteY32" fmla="*/ 193761 h 403597"/>
                      <a:gd name="connsiteX33" fmla="*/ 174987 w 342816"/>
                      <a:gd name="connsiteY33" fmla="*/ 187380 h 403597"/>
                      <a:gd name="connsiteX34" fmla="*/ 187369 w 342816"/>
                      <a:gd name="connsiteY34" fmla="*/ 227289 h 403597"/>
                      <a:gd name="connsiteX35" fmla="*/ 192227 w 342816"/>
                      <a:gd name="connsiteY35" fmla="*/ 239862 h 403597"/>
                      <a:gd name="connsiteX36" fmla="*/ 204800 w 342816"/>
                      <a:gd name="connsiteY36" fmla="*/ 235005 h 403597"/>
                      <a:gd name="connsiteX37" fmla="*/ 203466 w 342816"/>
                      <a:gd name="connsiteY37" fmla="*/ 192999 h 403597"/>
                      <a:gd name="connsiteX38" fmla="*/ 219564 w 342816"/>
                      <a:gd name="connsiteY38" fmla="*/ 181760 h 403597"/>
                      <a:gd name="connsiteX39" fmla="*/ 249377 w 342816"/>
                      <a:gd name="connsiteY39" fmla="*/ 192999 h 403597"/>
                      <a:gd name="connsiteX40" fmla="*/ 263760 w 342816"/>
                      <a:gd name="connsiteY40" fmla="*/ 234719 h 403597"/>
                      <a:gd name="connsiteX41" fmla="*/ 306432 w 342816"/>
                      <a:gd name="connsiteY41" fmla="*/ 246339 h 403597"/>
                      <a:gd name="connsiteX42" fmla="*/ 312147 w 342816"/>
                      <a:gd name="connsiteY42" fmla="*/ 246339 h 403597"/>
                      <a:gd name="connsiteX43" fmla="*/ 323767 w 342816"/>
                      <a:gd name="connsiteY43" fmla="*/ 257293 h 403597"/>
                      <a:gd name="connsiteX44" fmla="*/ 333292 w 342816"/>
                      <a:gd name="connsiteY44" fmla="*/ 264437 h 403597"/>
                      <a:gd name="connsiteX45" fmla="*/ 335673 w 342816"/>
                      <a:gd name="connsiteY45" fmla="*/ 264437 h 403597"/>
                      <a:gd name="connsiteX46" fmla="*/ 342531 w 342816"/>
                      <a:gd name="connsiteY46" fmla="*/ 252912 h 403597"/>
                      <a:gd name="connsiteX47" fmla="*/ 312432 w 342816"/>
                      <a:gd name="connsiteY47" fmla="*/ 227575 h 403597"/>
                      <a:gd name="connsiteX48" fmla="*/ 305955 w 342816"/>
                      <a:gd name="connsiteY48" fmla="*/ 227575 h 403597"/>
                      <a:gd name="connsiteX49" fmla="*/ 291382 w 342816"/>
                      <a:gd name="connsiteY49" fmla="*/ 227575 h 403597"/>
                      <a:gd name="connsiteX50" fmla="*/ 320624 w 342816"/>
                      <a:gd name="connsiteY50" fmla="*/ 214716 h 403597"/>
                      <a:gd name="connsiteX51" fmla="*/ 331244 w 342816"/>
                      <a:gd name="connsiteY51" fmla="*/ 206287 h 403597"/>
                      <a:gd name="connsiteX52" fmla="*/ 322815 w 342816"/>
                      <a:gd name="connsiteY52" fmla="*/ 195666 h 403597"/>
                      <a:gd name="connsiteX53" fmla="*/ 274713 w 342816"/>
                      <a:gd name="connsiteY53" fmla="*/ 218145 h 403597"/>
                      <a:gd name="connsiteX54" fmla="*/ 268713 w 342816"/>
                      <a:gd name="connsiteY54" fmla="*/ 191190 h 403597"/>
                      <a:gd name="connsiteX55" fmla="*/ 302050 w 342816"/>
                      <a:gd name="connsiteY55" fmla="*/ 165948 h 403597"/>
                      <a:gd name="connsiteX56" fmla="*/ 299478 w 342816"/>
                      <a:gd name="connsiteY56" fmla="*/ 152804 h 403597"/>
                      <a:gd name="connsiteX57" fmla="*/ 286248 w 342816"/>
                      <a:gd name="connsiteY57" fmla="*/ 155357 h 403597"/>
                      <a:gd name="connsiteX58" fmla="*/ 286239 w 342816"/>
                      <a:gd name="connsiteY58" fmla="*/ 155376 h 403597"/>
                      <a:gd name="connsiteX59" fmla="*/ 257664 w 342816"/>
                      <a:gd name="connsiteY59" fmla="*/ 174426 h 403597"/>
                      <a:gd name="connsiteX60" fmla="*/ 228327 w 342816"/>
                      <a:gd name="connsiteY60" fmla="*/ 164901 h 403597"/>
                      <a:gd name="connsiteX61" fmla="*/ 230041 w 342816"/>
                      <a:gd name="connsiteY61" fmla="*/ 143088 h 403597"/>
                      <a:gd name="connsiteX62" fmla="*/ 219373 w 342816"/>
                      <a:gd name="connsiteY62" fmla="*/ 134706 h 403597"/>
                      <a:gd name="connsiteX63" fmla="*/ 210991 w 342816"/>
                      <a:gd name="connsiteY63" fmla="*/ 145374 h 403597"/>
                      <a:gd name="connsiteX64" fmla="*/ 191941 w 342816"/>
                      <a:gd name="connsiteY64" fmla="*/ 177378 h 403597"/>
                      <a:gd name="connsiteX65" fmla="*/ 187464 w 342816"/>
                      <a:gd name="connsiteY65" fmla="*/ 173473 h 403597"/>
                      <a:gd name="connsiteX66" fmla="*/ 162509 w 342816"/>
                      <a:gd name="connsiteY66" fmla="*/ 122800 h 403597"/>
                      <a:gd name="connsiteX67" fmla="*/ 149602 w 342816"/>
                      <a:gd name="connsiteY67" fmla="*/ 126848 h 403597"/>
                      <a:gd name="connsiteX68" fmla="*/ 153651 w 342816"/>
                      <a:gd name="connsiteY68" fmla="*/ 139755 h 403597"/>
                      <a:gd name="connsiteX69" fmla="*/ 168605 w 342816"/>
                      <a:gd name="connsiteY69" fmla="*/ 170330 h 403597"/>
                      <a:gd name="connsiteX70" fmla="*/ 150317 w 342816"/>
                      <a:gd name="connsiteY70" fmla="*/ 175283 h 403597"/>
                      <a:gd name="connsiteX71" fmla="*/ 80213 w 342816"/>
                      <a:gd name="connsiteY71" fmla="*/ 129277 h 403597"/>
                      <a:gd name="connsiteX72" fmla="*/ 85642 w 342816"/>
                      <a:gd name="connsiteY72" fmla="*/ 141564 h 403597"/>
                      <a:gd name="connsiteX73" fmla="*/ 89071 w 342816"/>
                      <a:gd name="connsiteY73" fmla="*/ 142136 h 403597"/>
                      <a:gd name="connsiteX74" fmla="*/ 98025 w 342816"/>
                      <a:gd name="connsiteY74" fmla="*/ 136040 h 403597"/>
                      <a:gd name="connsiteX75" fmla="*/ 126600 w 342816"/>
                      <a:gd name="connsiteY75" fmla="*/ 61364 h 403597"/>
                      <a:gd name="connsiteX76" fmla="*/ 80499 w 342816"/>
                      <a:gd name="connsiteY76" fmla="*/ 61364 h 403597"/>
                      <a:gd name="connsiteX77" fmla="*/ 104025 w 342816"/>
                      <a:gd name="connsiteY77" fmla="*/ 13739 h 403597"/>
                      <a:gd name="connsiteX78" fmla="*/ 99672 w 342816"/>
                      <a:gd name="connsiteY78" fmla="*/ 994 h 403597"/>
                      <a:gd name="connsiteX79" fmla="*/ 99644 w 342816"/>
                      <a:gd name="connsiteY79" fmla="*/ 975 h 403597"/>
                      <a:gd name="connsiteX80" fmla="*/ 86899 w 342816"/>
                      <a:gd name="connsiteY80" fmla="*/ 5328 h 403597"/>
                      <a:gd name="connsiteX81" fmla="*/ 86880 w 342816"/>
                      <a:gd name="connsiteY81" fmla="*/ 5357 h 403597"/>
                      <a:gd name="connsiteX82" fmla="*/ 50019 w 342816"/>
                      <a:gd name="connsiteY82" fmla="*/ 80890 h 403597"/>
                      <a:gd name="connsiteX83" fmla="*/ 98882 w 342816"/>
                      <a:gd name="connsiteY83" fmla="*/ 80890 h 403597"/>
                      <a:gd name="connsiteX84" fmla="*/ 80213 w 342816"/>
                      <a:gd name="connsiteY84" fmla="*/ 129277 h 403597"/>
                      <a:gd name="connsiteX0" fmla="*/ 128409 w 342816"/>
                      <a:gd name="connsiteY0" fmla="*/ 318634 h 326826"/>
                      <a:gd name="connsiteX1" fmla="*/ 108121 w 342816"/>
                      <a:gd name="connsiteY1" fmla="*/ 326826 h 326826"/>
                      <a:gd name="connsiteX2" fmla="*/ 91833 w 342816"/>
                      <a:gd name="connsiteY2" fmla="*/ 326826 h 326826"/>
                      <a:gd name="connsiteX3" fmla="*/ 15633 w 342816"/>
                      <a:gd name="connsiteY3" fmla="*/ 281010 h 326826"/>
                      <a:gd name="connsiteX4" fmla="*/ 20205 w 342816"/>
                      <a:gd name="connsiteY4" fmla="*/ 145660 h 326826"/>
                      <a:gd name="connsiteX5" fmla="*/ 33255 w 342816"/>
                      <a:gd name="connsiteY5" fmla="*/ 142326 h 326826"/>
                      <a:gd name="connsiteX6" fmla="*/ 36588 w 342816"/>
                      <a:gd name="connsiteY6" fmla="*/ 155376 h 326826"/>
                      <a:gd name="connsiteX7" fmla="*/ 32207 w 342816"/>
                      <a:gd name="connsiteY7" fmla="*/ 271581 h 326826"/>
                      <a:gd name="connsiteX8" fmla="*/ 91833 w 342816"/>
                      <a:gd name="connsiteY8" fmla="*/ 307776 h 326826"/>
                      <a:gd name="connsiteX9" fmla="*/ 129933 w 342816"/>
                      <a:gd name="connsiteY9" fmla="*/ 307776 h 326826"/>
                      <a:gd name="connsiteX10" fmla="*/ 128409 w 342816"/>
                      <a:gd name="connsiteY10" fmla="*/ 318634 h 326826"/>
                      <a:gd name="connsiteX11" fmla="*/ 150317 w 342816"/>
                      <a:gd name="connsiteY11" fmla="*/ 175283 h 326826"/>
                      <a:gd name="connsiteX12" fmla="*/ 119075 w 342816"/>
                      <a:gd name="connsiteY12" fmla="*/ 194333 h 326826"/>
                      <a:gd name="connsiteX13" fmla="*/ 86499 w 342816"/>
                      <a:gd name="connsiteY13" fmla="*/ 176902 h 326826"/>
                      <a:gd name="connsiteX14" fmla="*/ 75165 w 342816"/>
                      <a:gd name="connsiteY14" fmla="*/ 169187 h 326826"/>
                      <a:gd name="connsiteX15" fmla="*/ 67449 w 342816"/>
                      <a:gd name="connsiteY15" fmla="*/ 180522 h 326826"/>
                      <a:gd name="connsiteX16" fmla="*/ 110788 w 342816"/>
                      <a:gd name="connsiteY16" fmla="*/ 212716 h 326826"/>
                      <a:gd name="connsiteX17" fmla="*/ 110026 w 342816"/>
                      <a:gd name="connsiteY17" fmla="*/ 218812 h 326826"/>
                      <a:gd name="connsiteX18" fmla="*/ 112884 w 342816"/>
                      <a:gd name="connsiteY18" fmla="*/ 239100 h 326826"/>
                      <a:gd name="connsiteX19" fmla="*/ 84309 w 342816"/>
                      <a:gd name="connsiteY19" fmla="*/ 246530 h 326826"/>
                      <a:gd name="connsiteX20" fmla="*/ 80975 w 342816"/>
                      <a:gd name="connsiteY20" fmla="*/ 259579 h 326826"/>
                      <a:gd name="connsiteX21" fmla="*/ 89071 w 342816"/>
                      <a:gd name="connsiteY21" fmla="*/ 264246 h 326826"/>
                      <a:gd name="connsiteX22" fmla="*/ 93738 w 342816"/>
                      <a:gd name="connsiteY22" fmla="*/ 263103 h 326826"/>
                      <a:gd name="connsiteX23" fmla="*/ 123742 w 342816"/>
                      <a:gd name="connsiteY23" fmla="*/ 260913 h 326826"/>
                      <a:gd name="connsiteX24" fmla="*/ 125647 w 342816"/>
                      <a:gd name="connsiteY24" fmla="*/ 261579 h 326826"/>
                      <a:gd name="connsiteX25" fmla="*/ 144697 w 342816"/>
                      <a:gd name="connsiteY25" fmla="*/ 281296 h 326826"/>
                      <a:gd name="connsiteX26" fmla="*/ 151650 w 342816"/>
                      <a:gd name="connsiteY26" fmla="*/ 284154 h 326826"/>
                      <a:gd name="connsiteX27" fmla="*/ 161137 w 342816"/>
                      <a:gd name="connsiteY27" fmla="*/ 274591 h 326826"/>
                      <a:gd name="connsiteX28" fmla="*/ 158508 w 342816"/>
                      <a:gd name="connsiteY28" fmla="*/ 268056 h 326826"/>
                      <a:gd name="connsiteX29" fmla="*/ 138887 w 342816"/>
                      <a:gd name="connsiteY29" fmla="*/ 247673 h 326826"/>
                      <a:gd name="connsiteX30" fmla="*/ 129362 w 342816"/>
                      <a:gd name="connsiteY30" fmla="*/ 219574 h 326826"/>
                      <a:gd name="connsiteX31" fmla="*/ 153365 w 342816"/>
                      <a:gd name="connsiteY31" fmla="*/ 193761 h 326826"/>
                      <a:gd name="connsiteX32" fmla="*/ 174987 w 342816"/>
                      <a:gd name="connsiteY32" fmla="*/ 187380 h 326826"/>
                      <a:gd name="connsiteX33" fmla="*/ 187369 w 342816"/>
                      <a:gd name="connsiteY33" fmla="*/ 227289 h 326826"/>
                      <a:gd name="connsiteX34" fmla="*/ 192227 w 342816"/>
                      <a:gd name="connsiteY34" fmla="*/ 239862 h 326826"/>
                      <a:gd name="connsiteX35" fmla="*/ 204800 w 342816"/>
                      <a:gd name="connsiteY35" fmla="*/ 235005 h 326826"/>
                      <a:gd name="connsiteX36" fmla="*/ 203466 w 342816"/>
                      <a:gd name="connsiteY36" fmla="*/ 192999 h 326826"/>
                      <a:gd name="connsiteX37" fmla="*/ 219564 w 342816"/>
                      <a:gd name="connsiteY37" fmla="*/ 181760 h 326826"/>
                      <a:gd name="connsiteX38" fmla="*/ 249377 w 342816"/>
                      <a:gd name="connsiteY38" fmla="*/ 192999 h 326826"/>
                      <a:gd name="connsiteX39" fmla="*/ 263760 w 342816"/>
                      <a:gd name="connsiteY39" fmla="*/ 234719 h 326826"/>
                      <a:gd name="connsiteX40" fmla="*/ 306432 w 342816"/>
                      <a:gd name="connsiteY40" fmla="*/ 246339 h 326826"/>
                      <a:gd name="connsiteX41" fmla="*/ 312147 w 342816"/>
                      <a:gd name="connsiteY41" fmla="*/ 246339 h 326826"/>
                      <a:gd name="connsiteX42" fmla="*/ 323767 w 342816"/>
                      <a:gd name="connsiteY42" fmla="*/ 257293 h 326826"/>
                      <a:gd name="connsiteX43" fmla="*/ 333292 w 342816"/>
                      <a:gd name="connsiteY43" fmla="*/ 264437 h 326826"/>
                      <a:gd name="connsiteX44" fmla="*/ 335673 w 342816"/>
                      <a:gd name="connsiteY44" fmla="*/ 264437 h 326826"/>
                      <a:gd name="connsiteX45" fmla="*/ 342531 w 342816"/>
                      <a:gd name="connsiteY45" fmla="*/ 252912 h 326826"/>
                      <a:gd name="connsiteX46" fmla="*/ 312432 w 342816"/>
                      <a:gd name="connsiteY46" fmla="*/ 227575 h 326826"/>
                      <a:gd name="connsiteX47" fmla="*/ 305955 w 342816"/>
                      <a:gd name="connsiteY47" fmla="*/ 227575 h 326826"/>
                      <a:gd name="connsiteX48" fmla="*/ 291382 w 342816"/>
                      <a:gd name="connsiteY48" fmla="*/ 227575 h 326826"/>
                      <a:gd name="connsiteX49" fmla="*/ 320624 w 342816"/>
                      <a:gd name="connsiteY49" fmla="*/ 214716 h 326826"/>
                      <a:gd name="connsiteX50" fmla="*/ 331244 w 342816"/>
                      <a:gd name="connsiteY50" fmla="*/ 206287 h 326826"/>
                      <a:gd name="connsiteX51" fmla="*/ 322815 w 342816"/>
                      <a:gd name="connsiteY51" fmla="*/ 195666 h 326826"/>
                      <a:gd name="connsiteX52" fmla="*/ 274713 w 342816"/>
                      <a:gd name="connsiteY52" fmla="*/ 218145 h 326826"/>
                      <a:gd name="connsiteX53" fmla="*/ 268713 w 342816"/>
                      <a:gd name="connsiteY53" fmla="*/ 191190 h 326826"/>
                      <a:gd name="connsiteX54" fmla="*/ 302050 w 342816"/>
                      <a:gd name="connsiteY54" fmla="*/ 165948 h 326826"/>
                      <a:gd name="connsiteX55" fmla="*/ 299478 w 342816"/>
                      <a:gd name="connsiteY55" fmla="*/ 152804 h 326826"/>
                      <a:gd name="connsiteX56" fmla="*/ 286248 w 342816"/>
                      <a:gd name="connsiteY56" fmla="*/ 155357 h 326826"/>
                      <a:gd name="connsiteX57" fmla="*/ 286239 w 342816"/>
                      <a:gd name="connsiteY57" fmla="*/ 155376 h 326826"/>
                      <a:gd name="connsiteX58" fmla="*/ 257664 w 342816"/>
                      <a:gd name="connsiteY58" fmla="*/ 174426 h 326826"/>
                      <a:gd name="connsiteX59" fmla="*/ 228327 w 342816"/>
                      <a:gd name="connsiteY59" fmla="*/ 164901 h 326826"/>
                      <a:gd name="connsiteX60" fmla="*/ 230041 w 342816"/>
                      <a:gd name="connsiteY60" fmla="*/ 143088 h 326826"/>
                      <a:gd name="connsiteX61" fmla="*/ 219373 w 342816"/>
                      <a:gd name="connsiteY61" fmla="*/ 134706 h 326826"/>
                      <a:gd name="connsiteX62" fmla="*/ 210991 w 342816"/>
                      <a:gd name="connsiteY62" fmla="*/ 145374 h 326826"/>
                      <a:gd name="connsiteX63" fmla="*/ 191941 w 342816"/>
                      <a:gd name="connsiteY63" fmla="*/ 177378 h 326826"/>
                      <a:gd name="connsiteX64" fmla="*/ 187464 w 342816"/>
                      <a:gd name="connsiteY64" fmla="*/ 173473 h 326826"/>
                      <a:gd name="connsiteX65" fmla="*/ 162509 w 342816"/>
                      <a:gd name="connsiteY65" fmla="*/ 122800 h 326826"/>
                      <a:gd name="connsiteX66" fmla="*/ 149602 w 342816"/>
                      <a:gd name="connsiteY66" fmla="*/ 126848 h 326826"/>
                      <a:gd name="connsiteX67" fmla="*/ 153651 w 342816"/>
                      <a:gd name="connsiteY67" fmla="*/ 139755 h 326826"/>
                      <a:gd name="connsiteX68" fmla="*/ 168605 w 342816"/>
                      <a:gd name="connsiteY68" fmla="*/ 170330 h 326826"/>
                      <a:gd name="connsiteX69" fmla="*/ 150317 w 342816"/>
                      <a:gd name="connsiteY69" fmla="*/ 175283 h 326826"/>
                      <a:gd name="connsiteX70" fmla="*/ 80213 w 342816"/>
                      <a:gd name="connsiteY70" fmla="*/ 129277 h 326826"/>
                      <a:gd name="connsiteX71" fmla="*/ 85642 w 342816"/>
                      <a:gd name="connsiteY71" fmla="*/ 141564 h 326826"/>
                      <a:gd name="connsiteX72" fmla="*/ 89071 w 342816"/>
                      <a:gd name="connsiteY72" fmla="*/ 142136 h 326826"/>
                      <a:gd name="connsiteX73" fmla="*/ 98025 w 342816"/>
                      <a:gd name="connsiteY73" fmla="*/ 136040 h 326826"/>
                      <a:gd name="connsiteX74" fmla="*/ 126600 w 342816"/>
                      <a:gd name="connsiteY74" fmla="*/ 61364 h 326826"/>
                      <a:gd name="connsiteX75" fmla="*/ 80499 w 342816"/>
                      <a:gd name="connsiteY75" fmla="*/ 61364 h 326826"/>
                      <a:gd name="connsiteX76" fmla="*/ 104025 w 342816"/>
                      <a:gd name="connsiteY76" fmla="*/ 13739 h 326826"/>
                      <a:gd name="connsiteX77" fmla="*/ 99672 w 342816"/>
                      <a:gd name="connsiteY77" fmla="*/ 994 h 326826"/>
                      <a:gd name="connsiteX78" fmla="*/ 99644 w 342816"/>
                      <a:gd name="connsiteY78" fmla="*/ 975 h 326826"/>
                      <a:gd name="connsiteX79" fmla="*/ 86899 w 342816"/>
                      <a:gd name="connsiteY79" fmla="*/ 5328 h 326826"/>
                      <a:gd name="connsiteX80" fmla="*/ 86880 w 342816"/>
                      <a:gd name="connsiteY80" fmla="*/ 5357 h 326826"/>
                      <a:gd name="connsiteX81" fmla="*/ 50019 w 342816"/>
                      <a:gd name="connsiteY81" fmla="*/ 80890 h 326826"/>
                      <a:gd name="connsiteX82" fmla="*/ 98882 w 342816"/>
                      <a:gd name="connsiteY82" fmla="*/ 80890 h 326826"/>
                      <a:gd name="connsiteX83" fmla="*/ 80213 w 342816"/>
                      <a:gd name="connsiteY83" fmla="*/ 129277 h 326826"/>
                      <a:gd name="connsiteX0" fmla="*/ 129933 w 342816"/>
                      <a:gd name="connsiteY0" fmla="*/ 307776 h 326826"/>
                      <a:gd name="connsiteX1" fmla="*/ 108121 w 342816"/>
                      <a:gd name="connsiteY1" fmla="*/ 326826 h 326826"/>
                      <a:gd name="connsiteX2" fmla="*/ 91833 w 342816"/>
                      <a:gd name="connsiteY2" fmla="*/ 326826 h 326826"/>
                      <a:gd name="connsiteX3" fmla="*/ 15633 w 342816"/>
                      <a:gd name="connsiteY3" fmla="*/ 281010 h 326826"/>
                      <a:gd name="connsiteX4" fmla="*/ 20205 w 342816"/>
                      <a:gd name="connsiteY4" fmla="*/ 145660 h 326826"/>
                      <a:gd name="connsiteX5" fmla="*/ 33255 w 342816"/>
                      <a:gd name="connsiteY5" fmla="*/ 142326 h 326826"/>
                      <a:gd name="connsiteX6" fmla="*/ 36588 w 342816"/>
                      <a:gd name="connsiteY6" fmla="*/ 155376 h 326826"/>
                      <a:gd name="connsiteX7" fmla="*/ 32207 w 342816"/>
                      <a:gd name="connsiteY7" fmla="*/ 271581 h 326826"/>
                      <a:gd name="connsiteX8" fmla="*/ 91833 w 342816"/>
                      <a:gd name="connsiteY8" fmla="*/ 307776 h 326826"/>
                      <a:gd name="connsiteX9" fmla="*/ 129933 w 342816"/>
                      <a:gd name="connsiteY9" fmla="*/ 307776 h 326826"/>
                      <a:gd name="connsiteX10" fmla="*/ 150317 w 342816"/>
                      <a:gd name="connsiteY10" fmla="*/ 175283 h 326826"/>
                      <a:gd name="connsiteX11" fmla="*/ 119075 w 342816"/>
                      <a:gd name="connsiteY11" fmla="*/ 194333 h 326826"/>
                      <a:gd name="connsiteX12" fmla="*/ 86499 w 342816"/>
                      <a:gd name="connsiteY12" fmla="*/ 176902 h 326826"/>
                      <a:gd name="connsiteX13" fmla="*/ 75165 w 342816"/>
                      <a:gd name="connsiteY13" fmla="*/ 169187 h 326826"/>
                      <a:gd name="connsiteX14" fmla="*/ 67449 w 342816"/>
                      <a:gd name="connsiteY14" fmla="*/ 180522 h 326826"/>
                      <a:gd name="connsiteX15" fmla="*/ 110788 w 342816"/>
                      <a:gd name="connsiteY15" fmla="*/ 212716 h 326826"/>
                      <a:gd name="connsiteX16" fmla="*/ 110026 w 342816"/>
                      <a:gd name="connsiteY16" fmla="*/ 218812 h 326826"/>
                      <a:gd name="connsiteX17" fmla="*/ 112884 w 342816"/>
                      <a:gd name="connsiteY17" fmla="*/ 239100 h 326826"/>
                      <a:gd name="connsiteX18" fmla="*/ 84309 w 342816"/>
                      <a:gd name="connsiteY18" fmla="*/ 246530 h 326826"/>
                      <a:gd name="connsiteX19" fmla="*/ 80975 w 342816"/>
                      <a:gd name="connsiteY19" fmla="*/ 259579 h 326826"/>
                      <a:gd name="connsiteX20" fmla="*/ 89071 w 342816"/>
                      <a:gd name="connsiteY20" fmla="*/ 264246 h 326826"/>
                      <a:gd name="connsiteX21" fmla="*/ 93738 w 342816"/>
                      <a:gd name="connsiteY21" fmla="*/ 263103 h 326826"/>
                      <a:gd name="connsiteX22" fmla="*/ 123742 w 342816"/>
                      <a:gd name="connsiteY22" fmla="*/ 260913 h 326826"/>
                      <a:gd name="connsiteX23" fmla="*/ 125647 w 342816"/>
                      <a:gd name="connsiteY23" fmla="*/ 261579 h 326826"/>
                      <a:gd name="connsiteX24" fmla="*/ 144697 w 342816"/>
                      <a:gd name="connsiteY24" fmla="*/ 281296 h 326826"/>
                      <a:gd name="connsiteX25" fmla="*/ 151650 w 342816"/>
                      <a:gd name="connsiteY25" fmla="*/ 284154 h 326826"/>
                      <a:gd name="connsiteX26" fmla="*/ 161137 w 342816"/>
                      <a:gd name="connsiteY26" fmla="*/ 274591 h 326826"/>
                      <a:gd name="connsiteX27" fmla="*/ 158508 w 342816"/>
                      <a:gd name="connsiteY27" fmla="*/ 268056 h 326826"/>
                      <a:gd name="connsiteX28" fmla="*/ 138887 w 342816"/>
                      <a:gd name="connsiteY28" fmla="*/ 247673 h 326826"/>
                      <a:gd name="connsiteX29" fmla="*/ 129362 w 342816"/>
                      <a:gd name="connsiteY29" fmla="*/ 219574 h 326826"/>
                      <a:gd name="connsiteX30" fmla="*/ 153365 w 342816"/>
                      <a:gd name="connsiteY30" fmla="*/ 193761 h 326826"/>
                      <a:gd name="connsiteX31" fmla="*/ 174987 w 342816"/>
                      <a:gd name="connsiteY31" fmla="*/ 187380 h 326826"/>
                      <a:gd name="connsiteX32" fmla="*/ 187369 w 342816"/>
                      <a:gd name="connsiteY32" fmla="*/ 227289 h 326826"/>
                      <a:gd name="connsiteX33" fmla="*/ 192227 w 342816"/>
                      <a:gd name="connsiteY33" fmla="*/ 239862 h 326826"/>
                      <a:gd name="connsiteX34" fmla="*/ 204800 w 342816"/>
                      <a:gd name="connsiteY34" fmla="*/ 235005 h 326826"/>
                      <a:gd name="connsiteX35" fmla="*/ 203466 w 342816"/>
                      <a:gd name="connsiteY35" fmla="*/ 192999 h 326826"/>
                      <a:gd name="connsiteX36" fmla="*/ 219564 w 342816"/>
                      <a:gd name="connsiteY36" fmla="*/ 181760 h 326826"/>
                      <a:gd name="connsiteX37" fmla="*/ 249377 w 342816"/>
                      <a:gd name="connsiteY37" fmla="*/ 192999 h 326826"/>
                      <a:gd name="connsiteX38" fmla="*/ 263760 w 342816"/>
                      <a:gd name="connsiteY38" fmla="*/ 234719 h 326826"/>
                      <a:gd name="connsiteX39" fmla="*/ 306432 w 342816"/>
                      <a:gd name="connsiteY39" fmla="*/ 246339 h 326826"/>
                      <a:gd name="connsiteX40" fmla="*/ 312147 w 342816"/>
                      <a:gd name="connsiteY40" fmla="*/ 246339 h 326826"/>
                      <a:gd name="connsiteX41" fmla="*/ 323767 w 342816"/>
                      <a:gd name="connsiteY41" fmla="*/ 257293 h 326826"/>
                      <a:gd name="connsiteX42" fmla="*/ 333292 w 342816"/>
                      <a:gd name="connsiteY42" fmla="*/ 264437 h 326826"/>
                      <a:gd name="connsiteX43" fmla="*/ 335673 w 342816"/>
                      <a:gd name="connsiteY43" fmla="*/ 264437 h 326826"/>
                      <a:gd name="connsiteX44" fmla="*/ 342531 w 342816"/>
                      <a:gd name="connsiteY44" fmla="*/ 252912 h 326826"/>
                      <a:gd name="connsiteX45" fmla="*/ 312432 w 342816"/>
                      <a:gd name="connsiteY45" fmla="*/ 227575 h 326826"/>
                      <a:gd name="connsiteX46" fmla="*/ 305955 w 342816"/>
                      <a:gd name="connsiteY46" fmla="*/ 227575 h 326826"/>
                      <a:gd name="connsiteX47" fmla="*/ 291382 w 342816"/>
                      <a:gd name="connsiteY47" fmla="*/ 227575 h 326826"/>
                      <a:gd name="connsiteX48" fmla="*/ 320624 w 342816"/>
                      <a:gd name="connsiteY48" fmla="*/ 214716 h 326826"/>
                      <a:gd name="connsiteX49" fmla="*/ 331244 w 342816"/>
                      <a:gd name="connsiteY49" fmla="*/ 206287 h 326826"/>
                      <a:gd name="connsiteX50" fmla="*/ 322815 w 342816"/>
                      <a:gd name="connsiteY50" fmla="*/ 195666 h 326826"/>
                      <a:gd name="connsiteX51" fmla="*/ 274713 w 342816"/>
                      <a:gd name="connsiteY51" fmla="*/ 218145 h 326826"/>
                      <a:gd name="connsiteX52" fmla="*/ 268713 w 342816"/>
                      <a:gd name="connsiteY52" fmla="*/ 191190 h 326826"/>
                      <a:gd name="connsiteX53" fmla="*/ 302050 w 342816"/>
                      <a:gd name="connsiteY53" fmla="*/ 165948 h 326826"/>
                      <a:gd name="connsiteX54" fmla="*/ 299478 w 342816"/>
                      <a:gd name="connsiteY54" fmla="*/ 152804 h 326826"/>
                      <a:gd name="connsiteX55" fmla="*/ 286248 w 342816"/>
                      <a:gd name="connsiteY55" fmla="*/ 155357 h 326826"/>
                      <a:gd name="connsiteX56" fmla="*/ 286239 w 342816"/>
                      <a:gd name="connsiteY56" fmla="*/ 155376 h 326826"/>
                      <a:gd name="connsiteX57" fmla="*/ 257664 w 342816"/>
                      <a:gd name="connsiteY57" fmla="*/ 174426 h 326826"/>
                      <a:gd name="connsiteX58" fmla="*/ 228327 w 342816"/>
                      <a:gd name="connsiteY58" fmla="*/ 164901 h 326826"/>
                      <a:gd name="connsiteX59" fmla="*/ 230041 w 342816"/>
                      <a:gd name="connsiteY59" fmla="*/ 143088 h 326826"/>
                      <a:gd name="connsiteX60" fmla="*/ 219373 w 342816"/>
                      <a:gd name="connsiteY60" fmla="*/ 134706 h 326826"/>
                      <a:gd name="connsiteX61" fmla="*/ 210991 w 342816"/>
                      <a:gd name="connsiteY61" fmla="*/ 145374 h 326826"/>
                      <a:gd name="connsiteX62" fmla="*/ 191941 w 342816"/>
                      <a:gd name="connsiteY62" fmla="*/ 177378 h 326826"/>
                      <a:gd name="connsiteX63" fmla="*/ 187464 w 342816"/>
                      <a:gd name="connsiteY63" fmla="*/ 173473 h 326826"/>
                      <a:gd name="connsiteX64" fmla="*/ 162509 w 342816"/>
                      <a:gd name="connsiteY64" fmla="*/ 122800 h 326826"/>
                      <a:gd name="connsiteX65" fmla="*/ 149602 w 342816"/>
                      <a:gd name="connsiteY65" fmla="*/ 126848 h 326826"/>
                      <a:gd name="connsiteX66" fmla="*/ 153651 w 342816"/>
                      <a:gd name="connsiteY66" fmla="*/ 139755 h 326826"/>
                      <a:gd name="connsiteX67" fmla="*/ 168605 w 342816"/>
                      <a:gd name="connsiteY67" fmla="*/ 170330 h 326826"/>
                      <a:gd name="connsiteX68" fmla="*/ 150317 w 342816"/>
                      <a:gd name="connsiteY68" fmla="*/ 175283 h 326826"/>
                      <a:gd name="connsiteX69" fmla="*/ 80213 w 342816"/>
                      <a:gd name="connsiteY69" fmla="*/ 129277 h 326826"/>
                      <a:gd name="connsiteX70" fmla="*/ 85642 w 342816"/>
                      <a:gd name="connsiteY70" fmla="*/ 141564 h 326826"/>
                      <a:gd name="connsiteX71" fmla="*/ 89071 w 342816"/>
                      <a:gd name="connsiteY71" fmla="*/ 142136 h 326826"/>
                      <a:gd name="connsiteX72" fmla="*/ 98025 w 342816"/>
                      <a:gd name="connsiteY72" fmla="*/ 136040 h 326826"/>
                      <a:gd name="connsiteX73" fmla="*/ 126600 w 342816"/>
                      <a:gd name="connsiteY73" fmla="*/ 61364 h 326826"/>
                      <a:gd name="connsiteX74" fmla="*/ 80499 w 342816"/>
                      <a:gd name="connsiteY74" fmla="*/ 61364 h 326826"/>
                      <a:gd name="connsiteX75" fmla="*/ 104025 w 342816"/>
                      <a:gd name="connsiteY75" fmla="*/ 13739 h 326826"/>
                      <a:gd name="connsiteX76" fmla="*/ 99672 w 342816"/>
                      <a:gd name="connsiteY76" fmla="*/ 994 h 326826"/>
                      <a:gd name="connsiteX77" fmla="*/ 99644 w 342816"/>
                      <a:gd name="connsiteY77" fmla="*/ 975 h 326826"/>
                      <a:gd name="connsiteX78" fmla="*/ 86899 w 342816"/>
                      <a:gd name="connsiteY78" fmla="*/ 5328 h 326826"/>
                      <a:gd name="connsiteX79" fmla="*/ 86880 w 342816"/>
                      <a:gd name="connsiteY79" fmla="*/ 5357 h 326826"/>
                      <a:gd name="connsiteX80" fmla="*/ 50019 w 342816"/>
                      <a:gd name="connsiteY80" fmla="*/ 80890 h 326826"/>
                      <a:gd name="connsiteX81" fmla="*/ 98882 w 342816"/>
                      <a:gd name="connsiteY81" fmla="*/ 80890 h 326826"/>
                      <a:gd name="connsiteX82" fmla="*/ 80213 w 342816"/>
                      <a:gd name="connsiteY82" fmla="*/ 129277 h 326826"/>
                      <a:gd name="connsiteX0" fmla="*/ 91833 w 342816"/>
                      <a:gd name="connsiteY0" fmla="*/ 307776 h 326826"/>
                      <a:gd name="connsiteX1" fmla="*/ 108121 w 342816"/>
                      <a:gd name="connsiteY1" fmla="*/ 326826 h 326826"/>
                      <a:gd name="connsiteX2" fmla="*/ 91833 w 342816"/>
                      <a:gd name="connsiteY2" fmla="*/ 326826 h 326826"/>
                      <a:gd name="connsiteX3" fmla="*/ 15633 w 342816"/>
                      <a:gd name="connsiteY3" fmla="*/ 281010 h 326826"/>
                      <a:gd name="connsiteX4" fmla="*/ 20205 w 342816"/>
                      <a:gd name="connsiteY4" fmla="*/ 145660 h 326826"/>
                      <a:gd name="connsiteX5" fmla="*/ 33255 w 342816"/>
                      <a:gd name="connsiteY5" fmla="*/ 142326 h 326826"/>
                      <a:gd name="connsiteX6" fmla="*/ 36588 w 342816"/>
                      <a:gd name="connsiteY6" fmla="*/ 155376 h 326826"/>
                      <a:gd name="connsiteX7" fmla="*/ 32207 w 342816"/>
                      <a:gd name="connsiteY7" fmla="*/ 271581 h 326826"/>
                      <a:gd name="connsiteX8" fmla="*/ 91833 w 342816"/>
                      <a:gd name="connsiteY8" fmla="*/ 307776 h 326826"/>
                      <a:gd name="connsiteX9" fmla="*/ 150317 w 342816"/>
                      <a:gd name="connsiteY9" fmla="*/ 175283 h 326826"/>
                      <a:gd name="connsiteX10" fmla="*/ 119075 w 342816"/>
                      <a:gd name="connsiteY10" fmla="*/ 194333 h 326826"/>
                      <a:gd name="connsiteX11" fmla="*/ 86499 w 342816"/>
                      <a:gd name="connsiteY11" fmla="*/ 176902 h 326826"/>
                      <a:gd name="connsiteX12" fmla="*/ 75165 w 342816"/>
                      <a:gd name="connsiteY12" fmla="*/ 169187 h 326826"/>
                      <a:gd name="connsiteX13" fmla="*/ 67449 w 342816"/>
                      <a:gd name="connsiteY13" fmla="*/ 180522 h 326826"/>
                      <a:gd name="connsiteX14" fmla="*/ 110788 w 342816"/>
                      <a:gd name="connsiteY14" fmla="*/ 212716 h 326826"/>
                      <a:gd name="connsiteX15" fmla="*/ 110026 w 342816"/>
                      <a:gd name="connsiteY15" fmla="*/ 218812 h 326826"/>
                      <a:gd name="connsiteX16" fmla="*/ 112884 w 342816"/>
                      <a:gd name="connsiteY16" fmla="*/ 239100 h 326826"/>
                      <a:gd name="connsiteX17" fmla="*/ 84309 w 342816"/>
                      <a:gd name="connsiteY17" fmla="*/ 246530 h 326826"/>
                      <a:gd name="connsiteX18" fmla="*/ 80975 w 342816"/>
                      <a:gd name="connsiteY18" fmla="*/ 259579 h 326826"/>
                      <a:gd name="connsiteX19" fmla="*/ 89071 w 342816"/>
                      <a:gd name="connsiteY19" fmla="*/ 264246 h 326826"/>
                      <a:gd name="connsiteX20" fmla="*/ 93738 w 342816"/>
                      <a:gd name="connsiteY20" fmla="*/ 263103 h 326826"/>
                      <a:gd name="connsiteX21" fmla="*/ 123742 w 342816"/>
                      <a:gd name="connsiteY21" fmla="*/ 260913 h 326826"/>
                      <a:gd name="connsiteX22" fmla="*/ 125647 w 342816"/>
                      <a:gd name="connsiteY22" fmla="*/ 261579 h 326826"/>
                      <a:gd name="connsiteX23" fmla="*/ 144697 w 342816"/>
                      <a:gd name="connsiteY23" fmla="*/ 281296 h 326826"/>
                      <a:gd name="connsiteX24" fmla="*/ 151650 w 342816"/>
                      <a:gd name="connsiteY24" fmla="*/ 284154 h 326826"/>
                      <a:gd name="connsiteX25" fmla="*/ 161137 w 342816"/>
                      <a:gd name="connsiteY25" fmla="*/ 274591 h 326826"/>
                      <a:gd name="connsiteX26" fmla="*/ 158508 w 342816"/>
                      <a:gd name="connsiteY26" fmla="*/ 268056 h 326826"/>
                      <a:gd name="connsiteX27" fmla="*/ 138887 w 342816"/>
                      <a:gd name="connsiteY27" fmla="*/ 247673 h 326826"/>
                      <a:gd name="connsiteX28" fmla="*/ 129362 w 342816"/>
                      <a:gd name="connsiteY28" fmla="*/ 219574 h 326826"/>
                      <a:gd name="connsiteX29" fmla="*/ 153365 w 342816"/>
                      <a:gd name="connsiteY29" fmla="*/ 193761 h 326826"/>
                      <a:gd name="connsiteX30" fmla="*/ 174987 w 342816"/>
                      <a:gd name="connsiteY30" fmla="*/ 187380 h 326826"/>
                      <a:gd name="connsiteX31" fmla="*/ 187369 w 342816"/>
                      <a:gd name="connsiteY31" fmla="*/ 227289 h 326826"/>
                      <a:gd name="connsiteX32" fmla="*/ 192227 w 342816"/>
                      <a:gd name="connsiteY32" fmla="*/ 239862 h 326826"/>
                      <a:gd name="connsiteX33" fmla="*/ 204800 w 342816"/>
                      <a:gd name="connsiteY33" fmla="*/ 235005 h 326826"/>
                      <a:gd name="connsiteX34" fmla="*/ 203466 w 342816"/>
                      <a:gd name="connsiteY34" fmla="*/ 192999 h 326826"/>
                      <a:gd name="connsiteX35" fmla="*/ 219564 w 342816"/>
                      <a:gd name="connsiteY35" fmla="*/ 181760 h 326826"/>
                      <a:gd name="connsiteX36" fmla="*/ 249377 w 342816"/>
                      <a:gd name="connsiteY36" fmla="*/ 192999 h 326826"/>
                      <a:gd name="connsiteX37" fmla="*/ 263760 w 342816"/>
                      <a:gd name="connsiteY37" fmla="*/ 234719 h 326826"/>
                      <a:gd name="connsiteX38" fmla="*/ 306432 w 342816"/>
                      <a:gd name="connsiteY38" fmla="*/ 246339 h 326826"/>
                      <a:gd name="connsiteX39" fmla="*/ 312147 w 342816"/>
                      <a:gd name="connsiteY39" fmla="*/ 246339 h 326826"/>
                      <a:gd name="connsiteX40" fmla="*/ 323767 w 342816"/>
                      <a:gd name="connsiteY40" fmla="*/ 257293 h 326826"/>
                      <a:gd name="connsiteX41" fmla="*/ 333292 w 342816"/>
                      <a:gd name="connsiteY41" fmla="*/ 264437 h 326826"/>
                      <a:gd name="connsiteX42" fmla="*/ 335673 w 342816"/>
                      <a:gd name="connsiteY42" fmla="*/ 264437 h 326826"/>
                      <a:gd name="connsiteX43" fmla="*/ 342531 w 342816"/>
                      <a:gd name="connsiteY43" fmla="*/ 252912 h 326826"/>
                      <a:gd name="connsiteX44" fmla="*/ 312432 w 342816"/>
                      <a:gd name="connsiteY44" fmla="*/ 227575 h 326826"/>
                      <a:gd name="connsiteX45" fmla="*/ 305955 w 342816"/>
                      <a:gd name="connsiteY45" fmla="*/ 227575 h 326826"/>
                      <a:gd name="connsiteX46" fmla="*/ 291382 w 342816"/>
                      <a:gd name="connsiteY46" fmla="*/ 227575 h 326826"/>
                      <a:gd name="connsiteX47" fmla="*/ 320624 w 342816"/>
                      <a:gd name="connsiteY47" fmla="*/ 214716 h 326826"/>
                      <a:gd name="connsiteX48" fmla="*/ 331244 w 342816"/>
                      <a:gd name="connsiteY48" fmla="*/ 206287 h 326826"/>
                      <a:gd name="connsiteX49" fmla="*/ 322815 w 342816"/>
                      <a:gd name="connsiteY49" fmla="*/ 195666 h 326826"/>
                      <a:gd name="connsiteX50" fmla="*/ 274713 w 342816"/>
                      <a:gd name="connsiteY50" fmla="*/ 218145 h 326826"/>
                      <a:gd name="connsiteX51" fmla="*/ 268713 w 342816"/>
                      <a:gd name="connsiteY51" fmla="*/ 191190 h 326826"/>
                      <a:gd name="connsiteX52" fmla="*/ 302050 w 342816"/>
                      <a:gd name="connsiteY52" fmla="*/ 165948 h 326826"/>
                      <a:gd name="connsiteX53" fmla="*/ 299478 w 342816"/>
                      <a:gd name="connsiteY53" fmla="*/ 152804 h 326826"/>
                      <a:gd name="connsiteX54" fmla="*/ 286248 w 342816"/>
                      <a:gd name="connsiteY54" fmla="*/ 155357 h 326826"/>
                      <a:gd name="connsiteX55" fmla="*/ 286239 w 342816"/>
                      <a:gd name="connsiteY55" fmla="*/ 155376 h 326826"/>
                      <a:gd name="connsiteX56" fmla="*/ 257664 w 342816"/>
                      <a:gd name="connsiteY56" fmla="*/ 174426 h 326826"/>
                      <a:gd name="connsiteX57" fmla="*/ 228327 w 342816"/>
                      <a:gd name="connsiteY57" fmla="*/ 164901 h 326826"/>
                      <a:gd name="connsiteX58" fmla="*/ 230041 w 342816"/>
                      <a:gd name="connsiteY58" fmla="*/ 143088 h 326826"/>
                      <a:gd name="connsiteX59" fmla="*/ 219373 w 342816"/>
                      <a:gd name="connsiteY59" fmla="*/ 134706 h 326826"/>
                      <a:gd name="connsiteX60" fmla="*/ 210991 w 342816"/>
                      <a:gd name="connsiteY60" fmla="*/ 145374 h 326826"/>
                      <a:gd name="connsiteX61" fmla="*/ 191941 w 342816"/>
                      <a:gd name="connsiteY61" fmla="*/ 177378 h 326826"/>
                      <a:gd name="connsiteX62" fmla="*/ 187464 w 342816"/>
                      <a:gd name="connsiteY62" fmla="*/ 173473 h 326826"/>
                      <a:gd name="connsiteX63" fmla="*/ 162509 w 342816"/>
                      <a:gd name="connsiteY63" fmla="*/ 122800 h 326826"/>
                      <a:gd name="connsiteX64" fmla="*/ 149602 w 342816"/>
                      <a:gd name="connsiteY64" fmla="*/ 126848 h 326826"/>
                      <a:gd name="connsiteX65" fmla="*/ 153651 w 342816"/>
                      <a:gd name="connsiteY65" fmla="*/ 139755 h 326826"/>
                      <a:gd name="connsiteX66" fmla="*/ 168605 w 342816"/>
                      <a:gd name="connsiteY66" fmla="*/ 170330 h 326826"/>
                      <a:gd name="connsiteX67" fmla="*/ 150317 w 342816"/>
                      <a:gd name="connsiteY67" fmla="*/ 175283 h 326826"/>
                      <a:gd name="connsiteX68" fmla="*/ 80213 w 342816"/>
                      <a:gd name="connsiteY68" fmla="*/ 129277 h 326826"/>
                      <a:gd name="connsiteX69" fmla="*/ 85642 w 342816"/>
                      <a:gd name="connsiteY69" fmla="*/ 141564 h 326826"/>
                      <a:gd name="connsiteX70" fmla="*/ 89071 w 342816"/>
                      <a:gd name="connsiteY70" fmla="*/ 142136 h 326826"/>
                      <a:gd name="connsiteX71" fmla="*/ 98025 w 342816"/>
                      <a:gd name="connsiteY71" fmla="*/ 136040 h 326826"/>
                      <a:gd name="connsiteX72" fmla="*/ 126600 w 342816"/>
                      <a:gd name="connsiteY72" fmla="*/ 61364 h 326826"/>
                      <a:gd name="connsiteX73" fmla="*/ 80499 w 342816"/>
                      <a:gd name="connsiteY73" fmla="*/ 61364 h 326826"/>
                      <a:gd name="connsiteX74" fmla="*/ 104025 w 342816"/>
                      <a:gd name="connsiteY74" fmla="*/ 13739 h 326826"/>
                      <a:gd name="connsiteX75" fmla="*/ 99672 w 342816"/>
                      <a:gd name="connsiteY75" fmla="*/ 994 h 326826"/>
                      <a:gd name="connsiteX76" fmla="*/ 99644 w 342816"/>
                      <a:gd name="connsiteY76" fmla="*/ 975 h 326826"/>
                      <a:gd name="connsiteX77" fmla="*/ 86899 w 342816"/>
                      <a:gd name="connsiteY77" fmla="*/ 5328 h 326826"/>
                      <a:gd name="connsiteX78" fmla="*/ 86880 w 342816"/>
                      <a:gd name="connsiteY78" fmla="*/ 5357 h 326826"/>
                      <a:gd name="connsiteX79" fmla="*/ 50019 w 342816"/>
                      <a:gd name="connsiteY79" fmla="*/ 80890 h 326826"/>
                      <a:gd name="connsiteX80" fmla="*/ 98882 w 342816"/>
                      <a:gd name="connsiteY80" fmla="*/ 80890 h 326826"/>
                      <a:gd name="connsiteX81" fmla="*/ 80213 w 342816"/>
                      <a:gd name="connsiteY81" fmla="*/ 129277 h 326826"/>
                      <a:gd name="connsiteX0" fmla="*/ 91833 w 342816"/>
                      <a:gd name="connsiteY0" fmla="*/ 307776 h 326826"/>
                      <a:gd name="connsiteX1" fmla="*/ 108121 w 342816"/>
                      <a:gd name="connsiteY1" fmla="*/ 326826 h 326826"/>
                      <a:gd name="connsiteX2" fmla="*/ 15633 w 342816"/>
                      <a:gd name="connsiteY2" fmla="*/ 281010 h 326826"/>
                      <a:gd name="connsiteX3" fmla="*/ 20205 w 342816"/>
                      <a:gd name="connsiteY3" fmla="*/ 145660 h 326826"/>
                      <a:gd name="connsiteX4" fmla="*/ 33255 w 342816"/>
                      <a:gd name="connsiteY4" fmla="*/ 142326 h 326826"/>
                      <a:gd name="connsiteX5" fmla="*/ 36588 w 342816"/>
                      <a:gd name="connsiteY5" fmla="*/ 155376 h 326826"/>
                      <a:gd name="connsiteX6" fmla="*/ 32207 w 342816"/>
                      <a:gd name="connsiteY6" fmla="*/ 271581 h 326826"/>
                      <a:gd name="connsiteX7" fmla="*/ 91833 w 342816"/>
                      <a:gd name="connsiteY7" fmla="*/ 307776 h 326826"/>
                      <a:gd name="connsiteX8" fmla="*/ 150317 w 342816"/>
                      <a:gd name="connsiteY8" fmla="*/ 175283 h 326826"/>
                      <a:gd name="connsiteX9" fmla="*/ 119075 w 342816"/>
                      <a:gd name="connsiteY9" fmla="*/ 194333 h 326826"/>
                      <a:gd name="connsiteX10" fmla="*/ 86499 w 342816"/>
                      <a:gd name="connsiteY10" fmla="*/ 176902 h 326826"/>
                      <a:gd name="connsiteX11" fmla="*/ 75165 w 342816"/>
                      <a:gd name="connsiteY11" fmla="*/ 169187 h 326826"/>
                      <a:gd name="connsiteX12" fmla="*/ 67449 w 342816"/>
                      <a:gd name="connsiteY12" fmla="*/ 180522 h 326826"/>
                      <a:gd name="connsiteX13" fmla="*/ 110788 w 342816"/>
                      <a:gd name="connsiteY13" fmla="*/ 212716 h 326826"/>
                      <a:gd name="connsiteX14" fmla="*/ 110026 w 342816"/>
                      <a:gd name="connsiteY14" fmla="*/ 218812 h 326826"/>
                      <a:gd name="connsiteX15" fmla="*/ 112884 w 342816"/>
                      <a:gd name="connsiteY15" fmla="*/ 239100 h 326826"/>
                      <a:gd name="connsiteX16" fmla="*/ 84309 w 342816"/>
                      <a:gd name="connsiteY16" fmla="*/ 246530 h 326826"/>
                      <a:gd name="connsiteX17" fmla="*/ 80975 w 342816"/>
                      <a:gd name="connsiteY17" fmla="*/ 259579 h 326826"/>
                      <a:gd name="connsiteX18" fmla="*/ 89071 w 342816"/>
                      <a:gd name="connsiteY18" fmla="*/ 264246 h 326826"/>
                      <a:gd name="connsiteX19" fmla="*/ 93738 w 342816"/>
                      <a:gd name="connsiteY19" fmla="*/ 263103 h 326826"/>
                      <a:gd name="connsiteX20" fmla="*/ 123742 w 342816"/>
                      <a:gd name="connsiteY20" fmla="*/ 260913 h 326826"/>
                      <a:gd name="connsiteX21" fmla="*/ 125647 w 342816"/>
                      <a:gd name="connsiteY21" fmla="*/ 261579 h 326826"/>
                      <a:gd name="connsiteX22" fmla="*/ 144697 w 342816"/>
                      <a:gd name="connsiteY22" fmla="*/ 281296 h 326826"/>
                      <a:gd name="connsiteX23" fmla="*/ 151650 w 342816"/>
                      <a:gd name="connsiteY23" fmla="*/ 284154 h 326826"/>
                      <a:gd name="connsiteX24" fmla="*/ 161137 w 342816"/>
                      <a:gd name="connsiteY24" fmla="*/ 274591 h 326826"/>
                      <a:gd name="connsiteX25" fmla="*/ 158508 w 342816"/>
                      <a:gd name="connsiteY25" fmla="*/ 268056 h 326826"/>
                      <a:gd name="connsiteX26" fmla="*/ 138887 w 342816"/>
                      <a:gd name="connsiteY26" fmla="*/ 247673 h 326826"/>
                      <a:gd name="connsiteX27" fmla="*/ 129362 w 342816"/>
                      <a:gd name="connsiteY27" fmla="*/ 219574 h 326826"/>
                      <a:gd name="connsiteX28" fmla="*/ 153365 w 342816"/>
                      <a:gd name="connsiteY28" fmla="*/ 193761 h 326826"/>
                      <a:gd name="connsiteX29" fmla="*/ 174987 w 342816"/>
                      <a:gd name="connsiteY29" fmla="*/ 187380 h 326826"/>
                      <a:gd name="connsiteX30" fmla="*/ 187369 w 342816"/>
                      <a:gd name="connsiteY30" fmla="*/ 227289 h 326826"/>
                      <a:gd name="connsiteX31" fmla="*/ 192227 w 342816"/>
                      <a:gd name="connsiteY31" fmla="*/ 239862 h 326826"/>
                      <a:gd name="connsiteX32" fmla="*/ 204800 w 342816"/>
                      <a:gd name="connsiteY32" fmla="*/ 235005 h 326826"/>
                      <a:gd name="connsiteX33" fmla="*/ 203466 w 342816"/>
                      <a:gd name="connsiteY33" fmla="*/ 192999 h 326826"/>
                      <a:gd name="connsiteX34" fmla="*/ 219564 w 342816"/>
                      <a:gd name="connsiteY34" fmla="*/ 181760 h 326826"/>
                      <a:gd name="connsiteX35" fmla="*/ 249377 w 342816"/>
                      <a:gd name="connsiteY35" fmla="*/ 192999 h 326826"/>
                      <a:gd name="connsiteX36" fmla="*/ 263760 w 342816"/>
                      <a:gd name="connsiteY36" fmla="*/ 234719 h 326826"/>
                      <a:gd name="connsiteX37" fmla="*/ 306432 w 342816"/>
                      <a:gd name="connsiteY37" fmla="*/ 246339 h 326826"/>
                      <a:gd name="connsiteX38" fmla="*/ 312147 w 342816"/>
                      <a:gd name="connsiteY38" fmla="*/ 246339 h 326826"/>
                      <a:gd name="connsiteX39" fmla="*/ 323767 w 342816"/>
                      <a:gd name="connsiteY39" fmla="*/ 257293 h 326826"/>
                      <a:gd name="connsiteX40" fmla="*/ 333292 w 342816"/>
                      <a:gd name="connsiteY40" fmla="*/ 264437 h 326826"/>
                      <a:gd name="connsiteX41" fmla="*/ 335673 w 342816"/>
                      <a:gd name="connsiteY41" fmla="*/ 264437 h 326826"/>
                      <a:gd name="connsiteX42" fmla="*/ 342531 w 342816"/>
                      <a:gd name="connsiteY42" fmla="*/ 252912 h 326826"/>
                      <a:gd name="connsiteX43" fmla="*/ 312432 w 342816"/>
                      <a:gd name="connsiteY43" fmla="*/ 227575 h 326826"/>
                      <a:gd name="connsiteX44" fmla="*/ 305955 w 342816"/>
                      <a:gd name="connsiteY44" fmla="*/ 227575 h 326826"/>
                      <a:gd name="connsiteX45" fmla="*/ 291382 w 342816"/>
                      <a:gd name="connsiteY45" fmla="*/ 227575 h 326826"/>
                      <a:gd name="connsiteX46" fmla="*/ 320624 w 342816"/>
                      <a:gd name="connsiteY46" fmla="*/ 214716 h 326826"/>
                      <a:gd name="connsiteX47" fmla="*/ 331244 w 342816"/>
                      <a:gd name="connsiteY47" fmla="*/ 206287 h 326826"/>
                      <a:gd name="connsiteX48" fmla="*/ 322815 w 342816"/>
                      <a:gd name="connsiteY48" fmla="*/ 195666 h 326826"/>
                      <a:gd name="connsiteX49" fmla="*/ 274713 w 342816"/>
                      <a:gd name="connsiteY49" fmla="*/ 218145 h 326826"/>
                      <a:gd name="connsiteX50" fmla="*/ 268713 w 342816"/>
                      <a:gd name="connsiteY50" fmla="*/ 191190 h 326826"/>
                      <a:gd name="connsiteX51" fmla="*/ 302050 w 342816"/>
                      <a:gd name="connsiteY51" fmla="*/ 165948 h 326826"/>
                      <a:gd name="connsiteX52" fmla="*/ 299478 w 342816"/>
                      <a:gd name="connsiteY52" fmla="*/ 152804 h 326826"/>
                      <a:gd name="connsiteX53" fmla="*/ 286248 w 342816"/>
                      <a:gd name="connsiteY53" fmla="*/ 155357 h 326826"/>
                      <a:gd name="connsiteX54" fmla="*/ 286239 w 342816"/>
                      <a:gd name="connsiteY54" fmla="*/ 155376 h 326826"/>
                      <a:gd name="connsiteX55" fmla="*/ 257664 w 342816"/>
                      <a:gd name="connsiteY55" fmla="*/ 174426 h 326826"/>
                      <a:gd name="connsiteX56" fmla="*/ 228327 w 342816"/>
                      <a:gd name="connsiteY56" fmla="*/ 164901 h 326826"/>
                      <a:gd name="connsiteX57" fmla="*/ 230041 w 342816"/>
                      <a:gd name="connsiteY57" fmla="*/ 143088 h 326826"/>
                      <a:gd name="connsiteX58" fmla="*/ 219373 w 342816"/>
                      <a:gd name="connsiteY58" fmla="*/ 134706 h 326826"/>
                      <a:gd name="connsiteX59" fmla="*/ 210991 w 342816"/>
                      <a:gd name="connsiteY59" fmla="*/ 145374 h 326826"/>
                      <a:gd name="connsiteX60" fmla="*/ 191941 w 342816"/>
                      <a:gd name="connsiteY60" fmla="*/ 177378 h 326826"/>
                      <a:gd name="connsiteX61" fmla="*/ 187464 w 342816"/>
                      <a:gd name="connsiteY61" fmla="*/ 173473 h 326826"/>
                      <a:gd name="connsiteX62" fmla="*/ 162509 w 342816"/>
                      <a:gd name="connsiteY62" fmla="*/ 122800 h 326826"/>
                      <a:gd name="connsiteX63" fmla="*/ 149602 w 342816"/>
                      <a:gd name="connsiteY63" fmla="*/ 126848 h 326826"/>
                      <a:gd name="connsiteX64" fmla="*/ 153651 w 342816"/>
                      <a:gd name="connsiteY64" fmla="*/ 139755 h 326826"/>
                      <a:gd name="connsiteX65" fmla="*/ 168605 w 342816"/>
                      <a:gd name="connsiteY65" fmla="*/ 170330 h 326826"/>
                      <a:gd name="connsiteX66" fmla="*/ 150317 w 342816"/>
                      <a:gd name="connsiteY66" fmla="*/ 175283 h 326826"/>
                      <a:gd name="connsiteX67" fmla="*/ 80213 w 342816"/>
                      <a:gd name="connsiteY67" fmla="*/ 129277 h 326826"/>
                      <a:gd name="connsiteX68" fmla="*/ 85642 w 342816"/>
                      <a:gd name="connsiteY68" fmla="*/ 141564 h 326826"/>
                      <a:gd name="connsiteX69" fmla="*/ 89071 w 342816"/>
                      <a:gd name="connsiteY69" fmla="*/ 142136 h 326826"/>
                      <a:gd name="connsiteX70" fmla="*/ 98025 w 342816"/>
                      <a:gd name="connsiteY70" fmla="*/ 136040 h 326826"/>
                      <a:gd name="connsiteX71" fmla="*/ 126600 w 342816"/>
                      <a:gd name="connsiteY71" fmla="*/ 61364 h 326826"/>
                      <a:gd name="connsiteX72" fmla="*/ 80499 w 342816"/>
                      <a:gd name="connsiteY72" fmla="*/ 61364 h 326826"/>
                      <a:gd name="connsiteX73" fmla="*/ 104025 w 342816"/>
                      <a:gd name="connsiteY73" fmla="*/ 13739 h 326826"/>
                      <a:gd name="connsiteX74" fmla="*/ 99672 w 342816"/>
                      <a:gd name="connsiteY74" fmla="*/ 994 h 326826"/>
                      <a:gd name="connsiteX75" fmla="*/ 99644 w 342816"/>
                      <a:gd name="connsiteY75" fmla="*/ 975 h 326826"/>
                      <a:gd name="connsiteX76" fmla="*/ 86899 w 342816"/>
                      <a:gd name="connsiteY76" fmla="*/ 5328 h 326826"/>
                      <a:gd name="connsiteX77" fmla="*/ 86880 w 342816"/>
                      <a:gd name="connsiteY77" fmla="*/ 5357 h 326826"/>
                      <a:gd name="connsiteX78" fmla="*/ 50019 w 342816"/>
                      <a:gd name="connsiteY78" fmla="*/ 80890 h 326826"/>
                      <a:gd name="connsiteX79" fmla="*/ 98882 w 342816"/>
                      <a:gd name="connsiteY79" fmla="*/ 80890 h 326826"/>
                      <a:gd name="connsiteX80" fmla="*/ 80213 w 342816"/>
                      <a:gd name="connsiteY80" fmla="*/ 129277 h 326826"/>
                      <a:gd name="connsiteX0" fmla="*/ 91833 w 342816"/>
                      <a:gd name="connsiteY0" fmla="*/ 307776 h 307776"/>
                      <a:gd name="connsiteX1" fmla="*/ 15633 w 342816"/>
                      <a:gd name="connsiteY1" fmla="*/ 281010 h 307776"/>
                      <a:gd name="connsiteX2" fmla="*/ 20205 w 342816"/>
                      <a:gd name="connsiteY2" fmla="*/ 145660 h 307776"/>
                      <a:gd name="connsiteX3" fmla="*/ 33255 w 342816"/>
                      <a:gd name="connsiteY3" fmla="*/ 142326 h 307776"/>
                      <a:gd name="connsiteX4" fmla="*/ 36588 w 342816"/>
                      <a:gd name="connsiteY4" fmla="*/ 155376 h 307776"/>
                      <a:gd name="connsiteX5" fmla="*/ 32207 w 342816"/>
                      <a:gd name="connsiteY5" fmla="*/ 271581 h 307776"/>
                      <a:gd name="connsiteX6" fmla="*/ 91833 w 342816"/>
                      <a:gd name="connsiteY6" fmla="*/ 307776 h 307776"/>
                      <a:gd name="connsiteX7" fmla="*/ 150317 w 342816"/>
                      <a:gd name="connsiteY7" fmla="*/ 175283 h 307776"/>
                      <a:gd name="connsiteX8" fmla="*/ 119075 w 342816"/>
                      <a:gd name="connsiteY8" fmla="*/ 194333 h 307776"/>
                      <a:gd name="connsiteX9" fmla="*/ 86499 w 342816"/>
                      <a:gd name="connsiteY9" fmla="*/ 176902 h 307776"/>
                      <a:gd name="connsiteX10" fmla="*/ 75165 w 342816"/>
                      <a:gd name="connsiteY10" fmla="*/ 169187 h 307776"/>
                      <a:gd name="connsiteX11" fmla="*/ 67449 w 342816"/>
                      <a:gd name="connsiteY11" fmla="*/ 180522 h 307776"/>
                      <a:gd name="connsiteX12" fmla="*/ 110788 w 342816"/>
                      <a:gd name="connsiteY12" fmla="*/ 212716 h 307776"/>
                      <a:gd name="connsiteX13" fmla="*/ 110026 w 342816"/>
                      <a:gd name="connsiteY13" fmla="*/ 218812 h 307776"/>
                      <a:gd name="connsiteX14" fmla="*/ 112884 w 342816"/>
                      <a:gd name="connsiteY14" fmla="*/ 239100 h 307776"/>
                      <a:gd name="connsiteX15" fmla="*/ 84309 w 342816"/>
                      <a:gd name="connsiteY15" fmla="*/ 246530 h 307776"/>
                      <a:gd name="connsiteX16" fmla="*/ 80975 w 342816"/>
                      <a:gd name="connsiteY16" fmla="*/ 259579 h 307776"/>
                      <a:gd name="connsiteX17" fmla="*/ 89071 w 342816"/>
                      <a:gd name="connsiteY17" fmla="*/ 264246 h 307776"/>
                      <a:gd name="connsiteX18" fmla="*/ 93738 w 342816"/>
                      <a:gd name="connsiteY18" fmla="*/ 263103 h 307776"/>
                      <a:gd name="connsiteX19" fmla="*/ 123742 w 342816"/>
                      <a:gd name="connsiteY19" fmla="*/ 260913 h 307776"/>
                      <a:gd name="connsiteX20" fmla="*/ 125647 w 342816"/>
                      <a:gd name="connsiteY20" fmla="*/ 261579 h 307776"/>
                      <a:gd name="connsiteX21" fmla="*/ 144697 w 342816"/>
                      <a:gd name="connsiteY21" fmla="*/ 281296 h 307776"/>
                      <a:gd name="connsiteX22" fmla="*/ 151650 w 342816"/>
                      <a:gd name="connsiteY22" fmla="*/ 284154 h 307776"/>
                      <a:gd name="connsiteX23" fmla="*/ 161137 w 342816"/>
                      <a:gd name="connsiteY23" fmla="*/ 274591 h 307776"/>
                      <a:gd name="connsiteX24" fmla="*/ 158508 w 342816"/>
                      <a:gd name="connsiteY24" fmla="*/ 268056 h 307776"/>
                      <a:gd name="connsiteX25" fmla="*/ 138887 w 342816"/>
                      <a:gd name="connsiteY25" fmla="*/ 247673 h 307776"/>
                      <a:gd name="connsiteX26" fmla="*/ 129362 w 342816"/>
                      <a:gd name="connsiteY26" fmla="*/ 219574 h 307776"/>
                      <a:gd name="connsiteX27" fmla="*/ 153365 w 342816"/>
                      <a:gd name="connsiteY27" fmla="*/ 193761 h 307776"/>
                      <a:gd name="connsiteX28" fmla="*/ 174987 w 342816"/>
                      <a:gd name="connsiteY28" fmla="*/ 187380 h 307776"/>
                      <a:gd name="connsiteX29" fmla="*/ 187369 w 342816"/>
                      <a:gd name="connsiteY29" fmla="*/ 227289 h 307776"/>
                      <a:gd name="connsiteX30" fmla="*/ 192227 w 342816"/>
                      <a:gd name="connsiteY30" fmla="*/ 239862 h 307776"/>
                      <a:gd name="connsiteX31" fmla="*/ 204800 w 342816"/>
                      <a:gd name="connsiteY31" fmla="*/ 235005 h 307776"/>
                      <a:gd name="connsiteX32" fmla="*/ 203466 w 342816"/>
                      <a:gd name="connsiteY32" fmla="*/ 192999 h 307776"/>
                      <a:gd name="connsiteX33" fmla="*/ 219564 w 342816"/>
                      <a:gd name="connsiteY33" fmla="*/ 181760 h 307776"/>
                      <a:gd name="connsiteX34" fmla="*/ 249377 w 342816"/>
                      <a:gd name="connsiteY34" fmla="*/ 192999 h 307776"/>
                      <a:gd name="connsiteX35" fmla="*/ 263760 w 342816"/>
                      <a:gd name="connsiteY35" fmla="*/ 234719 h 307776"/>
                      <a:gd name="connsiteX36" fmla="*/ 306432 w 342816"/>
                      <a:gd name="connsiteY36" fmla="*/ 246339 h 307776"/>
                      <a:gd name="connsiteX37" fmla="*/ 312147 w 342816"/>
                      <a:gd name="connsiteY37" fmla="*/ 246339 h 307776"/>
                      <a:gd name="connsiteX38" fmla="*/ 323767 w 342816"/>
                      <a:gd name="connsiteY38" fmla="*/ 257293 h 307776"/>
                      <a:gd name="connsiteX39" fmla="*/ 333292 w 342816"/>
                      <a:gd name="connsiteY39" fmla="*/ 264437 h 307776"/>
                      <a:gd name="connsiteX40" fmla="*/ 335673 w 342816"/>
                      <a:gd name="connsiteY40" fmla="*/ 264437 h 307776"/>
                      <a:gd name="connsiteX41" fmla="*/ 342531 w 342816"/>
                      <a:gd name="connsiteY41" fmla="*/ 252912 h 307776"/>
                      <a:gd name="connsiteX42" fmla="*/ 312432 w 342816"/>
                      <a:gd name="connsiteY42" fmla="*/ 227575 h 307776"/>
                      <a:gd name="connsiteX43" fmla="*/ 305955 w 342816"/>
                      <a:gd name="connsiteY43" fmla="*/ 227575 h 307776"/>
                      <a:gd name="connsiteX44" fmla="*/ 291382 w 342816"/>
                      <a:gd name="connsiteY44" fmla="*/ 227575 h 307776"/>
                      <a:gd name="connsiteX45" fmla="*/ 320624 w 342816"/>
                      <a:gd name="connsiteY45" fmla="*/ 214716 h 307776"/>
                      <a:gd name="connsiteX46" fmla="*/ 331244 w 342816"/>
                      <a:gd name="connsiteY46" fmla="*/ 206287 h 307776"/>
                      <a:gd name="connsiteX47" fmla="*/ 322815 w 342816"/>
                      <a:gd name="connsiteY47" fmla="*/ 195666 h 307776"/>
                      <a:gd name="connsiteX48" fmla="*/ 274713 w 342816"/>
                      <a:gd name="connsiteY48" fmla="*/ 218145 h 307776"/>
                      <a:gd name="connsiteX49" fmla="*/ 268713 w 342816"/>
                      <a:gd name="connsiteY49" fmla="*/ 191190 h 307776"/>
                      <a:gd name="connsiteX50" fmla="*/ 302050 w 342816"/>
                      <a:gd name="connsiteY50" fmla="*/ 165948 h 307776"/>
                      <a:gd name="connsiteX51" fmla="*/ 299478 w 342816"/>
                      <a:gd name="connsiteY51" fmla="*/ 152804 h 307776"/>
                      <a:gd name="connsiteX52" fmla="*/ 286248 w 342816"/>
                      <a:gd name="connsiteY52" fmla="*/ 155357 h 307776"/>
                      <a:gd name="connsiteX53" fmla="*/ 286239 w 342816"/>
                      <a:gd name="connsiteY53" fmla="*/ 155376 h 307776"/>
                      <a:gd name="connsiteX54" fmla="*/ 257664 w 342816"/>
                      <a:gd name="connsiteY54" fmla="*/ 174426 h 307776"/>
                      <a:gd name="connsiteX55" fmla="*/ 228327 w 342816"/>
                      <a:gd name="connsiteY55" fmla="*/ 164901 h 307776"/>
                      <a:gd name="connsiteX56" fmla="*/ 230041 w 342816"/>
                      <a:gd name="connsiteY56" fmla="*/ 143088 h 307776"/>
                      <a:gd name="connsiteX57" fmla="*/ 219373 w 342816"/>
                      <a:gd name="connsiteY57" fmla="*/ 134706 h 307776"/>
                      <a:gd name="connsiteX58" fmla="*/ 210991 w 342816"/>
                      <a:gd name="connsiteY58" fmla="*/ 145374 h 307776"/>
                      <a:gd name="connsiteX59" fmla="*/ 191941 w 342816"/>
                      <a:gd name="connsiteY59" fmla="*/ 177378 h 307776"/>
                      <a:gd name="connsiteX60" fmla="*/ 187464 w 342816"/>
                      <a:gd name="connsiteY60" fmla="*/ 173473 h 307776"/>
                      <a:gd name="connsiteX61" fmla="*/ 162509 w 342816"/>
                      <a:gd name="connsiteY61" fmla="*/ 122800 h 307776"/>
                      <a:gd name="connsiteX62" fmla="*/ 149602 w 342816"/>
                      <a:gd name="connsiteY62" fmla="*/ 126848 h 307776"/>
                      <a:gd name="connsiteX63" fmla="*/ 153651 w 342816"/>
                      <a:gd name="connsiteY63" fmla="*/ 139755 h 307776"/>
                      <a:gd name="connsiteX64" fmla="*/ 168605 w 342816"/>
                      <a:gd name="connsiteY64" fmla="*/ 170330 h 307776"/>
                      <a:gd name="connsiteX65" fmla="*/ 150317 w 342816"/>
                      <a:gd name="connsiteY65" fmla="*/ 175283 h 307776"/>
                      <a:gd name="connsiteX66" fmla="*/ 80213 w 342816"/>
                      <a:gd name="connsiteY66" fmla="*/ 129277 h 307776"/>
                      <a:gd name="connsiteX67" fmla="*/ 85642 w 342816"/>
                      <a:gd name="connsiteY67" fmla="*/ 141564 h 307776"/>
                      <a:gd name="connsiteX68" fmla="*/ 89071 w 342816"/>
                      <a:gd name="connsiteY68" fmla="*/ 142136 h 307776"/>
                      <a:gd name="connsiteX69" fmla="*/ 98025 w 342816"/>
                      <a:gd name="connsiteY69" fmla="*/ 136040 h 307776"/>
                      <a:gd name="connsiteX70" fmla="*/ 126600 w 342816"/>
                      <a:gd name="connsiteY70" fmla="*/ 61364 h 307776"/>
                      <a:gd name="connsiteX71" fmla="*/ 80499 w 342816"/>
                      <a:gd name="connsiteY71" fmla="*/ 61364 h 307776"/>
                      <a:gd name="connsiteX72" fmla="*/ 104025 w 342816"/>
                      <a:gd name="connsiteY72" fmla="*/ 13739 h 307776"/>
                      <a:gd name="connsiteX73" fmla="*/ 99672 w 342816"/>
                      <a:gd name="connsiteY73" fmla="*/ 994 h 307776"/>
                      <a:gd name="connsiteX74" fmla="*/ 99644 w 342816"/>
                      <a:gd name="connsiteY74" fmla="*/ 975 h 307776"/>
                      <a:gd name="connsiteX75" fmla="*/ 86899 w 342816"/>
                      <a:gd name="connsiteY75" fmla="*/ 5328 h 307776"/>
                      <a:gd name="connsiteX76" fmla="*/ 86880 w 342816"/>
                      <a:gd name="connsiteY76" fmla="*/ 5357 h 307776"/>
                      <a:gd name="connsiteX77" fmla="*/ 50019 w 342816"/>
                      <a:gd name="connsiteY77" fmla="*/ 80890 h 307776"/>
                      <a:gd name="connsiteX78" fmla="*/ 98882 w 342816"/>
                      <a:gd name="connsiteY78" fmla="*/ 80890 h 307776"/>
                      <a:gd name="connsiteX79" fmla="*/ 80213 w 342816"/>
                      <a:gd name="connsiteY79" fmla="*/ 129277 h 307776"/>
                      <a:gd name="connsiteX0" fmla="*/ 32207 w 342816"/>
                      <a:gd name="connsiteY0" fmla="*/ 271581 h 292791"/>
                      <a:gd name="connsiteX1" fmla="*/ 15633 w 342816"/>
                      <a:gd name="connsiteY1" fmla="*/ 281010 h 292791"/>
                      <a:gd name="connsiteX2" fmla="*/ 20205 w 342816"/>
                      <a:gd name="connsiteY2" fmla="*/ 145660 h 292791"/>
                      <a:gd name="connsiteX3" fmla="*/ 33255 w 342816"/>
                      <a:gd name="connsiteY3" fmla="*/ 142326 h 292791"/>
                      <a:gd name="connsiteX4" fmla="*/ 36588 w 342816"/>
                      <a:gd name="connsiteY4" fmla="*/ 155376 h 292791"/>
                      <a:gd name="connsiteX5" fmla="*/ 32207 w 342816"/>
                      <a:gd name="connsiteY5" fmla="*/ 271581 h 292791"/>
                      <a:gd name="connsiteX6" fmla="*/ 150317 w 342816"/>
                      <a:gd name="connsiteY6" fmla="*/ 175283 h 292791"/>
                      <a:gd name="connsiteX7" fmla="*/ 119075 w 342816"/>
                      <a:gd name="connsiteY7" fmla="*/ 194333 h 292791"/>
                      <a:gd name="connsiteX8" fmla="*/ 86499 w 342816"/>
                      <a:gd name="connsiteY8" fmla="*/ 176902 h 292791"/>
                      <a:gd name="connsiteX9" fmla="*/ 75165 w 342816"/>
                      <a:gd name="connsiteY9" fmla="*/ 169187 h 292791"/>
                      <a:gd name="connsiteX10" fmla="*/ 67449 w 342816"/>
                      <a:gd name="connsiteY10" fmla="*/ 180522 h 292791"/>
                      <a:gd name="connsiteX11" fmla="*/ 110788 w 342816"/>
                      <a:gd name="connsiteY11" fmla="*/ 212716 h 292791"/>
                      <a:gd name="connsiteX12" fmla="*/ 110026 w 342816"/>
                      <a:gd name="connsiteY12" fmla="*/ 218812 h 292791"/>
                      <a:gd name="connsiteX13" fmla="*/ 112884 w 342816"/>
                      <a:gd name="connsiteY13" fmla="*/ 239100 h 292791"/>
                      <a:gd name="connsiteX14" fmla="*/ 84309 w 342816"/>
                      <a:gd name="connsiteY14" fmla="*/ 246530 h 292791"/>
                      <a:gd name="connsiteX15" fmla="*/ 80975 w 342816"/>
                      <a:gd name="connsiteY15" fmla="*/ 259579 h 292791"/>
                      <a:gd name="connsiteX16" fmla="*/ 89071 w 342816"/>
                      <a:gd name="connsiteY16" fmla="*/ 264246 h 292791"/>
                      <a:gd name="connsiteX17" fmla="*/ 93738 w 342816"/>
                      <a:gd name="connsiteY17" fmla="*/ 263103 h 292791"/>
                      <a:gd name="connsiteX18" fmla="*/ 123742 w 342816"/>
                      <a:gd name="connsiteY18" fmla="*/ 260913 h 292791"/>
                      <a:gd name="connsiteX19" fmla="*/ 125647 w 342816"/>
                      <a:gd name="connsiteY19" fmla="*/ 261579 h 292791"/>
                      <a:gd name="connsiteX20" fmla="*/ 144697 w 342816"/>
                      <a:gd name="connsiteY20" fmla="*/ 281296 h 292791"/>
                      <a:gd name="connsiteX21" fmla="*/ 151650 w 342816"/>
                      <a:gd name="connsiteY21" fmla="*/ 284154 h 292791"/>
                      <a:gd name="connsiteX22" fmla="*/ 161137 w 342816"/>
                      <a:gd name="connsiteY22" fmla="*/ 274591 h 292791"/>
                      <a:gd name="connsiteX23" fmla="*/ 158508 w 342816"/>
                      <a:gd name="connsiteY23" fmla="*/ 268056 h 292791"/>
                      <a:gd name="connsiteX24" fmla="*/ 138887 w 342816"/>
                      <a:gd name="connsiteY24" fmla="*/ 247673 h 292791"/>
                      <a:gd name="connsiteX25" fmla="*/ 129362 w 342816"/>
                      <a:gd name="connsiteY25" fmla="*/ 219574 h 292791"/>
                      <a:gd name="connsiteX26" fmla="*/ 153365 w 342816"/>
                      <a:gd name="connsiteY26" fmla="*/ 193761 h 292791"/>
                      <a:gd name="connsiteX27" fmla="*/ 174987 w 342816"/>
                      <a:gd name="connsiteY27" fmla="*/ 187380 h 292791"/>
                      <a:gd name="connsiteX28" fmla="*/ 187369 w 342816"/>
                      <a:gd name="connsiteY28" fmla="*/ 227289 h 292791"/>
                      <a:gd name="connsiteX29" fmla="*/ 192227 w 342816"/>
                      <a:gd name="connsiteY29" fmla="*/ 239862 h 292791"/>
                      <a:gd name="connsiteX30" fmla="*/ 204800 w 342816"/>
                      <a:gd name="connsiteY30" fmla="*/ 235005 h 292791"/>
                      <a:gd name="connsiteX31" fmla="*/ 203466 w 342816"/>
                      <a:gd name="connsiteY31" fmla="*/ 192999 h 292791"/>
                      <a:gd name="connsiteX32" fmla="*/ 219564 w 342816"/>
                      <a:gd name="connsiteY32" fmla="*/ 181760 h 292791"/>
                      <a:gd name="connsiteX33" fmla="*/ 249377 w 342816"/>
                      <a:gd name="connsiteY33" fmla="*/ 192999 h 292791"/>
                      <a:gd name="connsiteX34" fmla="*/ 263760 w 342816"/>
                      <a:gd name="connsiteY34" fmla="*/ 234719 h 292791"/>
                      <a:gd name="connsiteX35" fmla="*/ 306432 w 342816"/>
                      <a:gd name="connsiteY35" fmla="*/ 246339 h 292791"/>
                      <a:gd name="connsiteX36" fmla="*/ 312147 w 342816"/>
                      <a:gd name="connsiteY36" fmla="*/ 246339 h 292791"/>
                      <a:gd name="connsiteX37" fmla="*/ 323767 w 342816"/>
                      <a:gd name="connsiteY37" fmla="*/ 257293 h 292791"/>
                      <a:gd name="connsiteX38" fmla="*/ 333292 w 342816"/>
                      <a:gd name="connsiteY38" fmla="*/ 264437 h 292791"/>
                      <a:gd name="connsiteX39" fmla="*/ 335673 w 342816"/>
                      <a:gd name="connsiteY39" fmla="*/ 264437 h 292791"/>
                      <a:gd name="connsiteX40" fmla="*/ 342531 w 342816"/>
                      <a:gd name="connsiteY40" fmla="*/ 252912 h 292791"/>
                      <a:gd name="connsiteX41" fmla="*/ 312432 w 342816"/>
                      <a:gd name="connsiteY41" fmla="*/ 227575 h 292791"/>
                      <a:gd name="connsiteX42" fmla="*/ 305955 w 342816"/>
                      <a:gd name="connsiteY42" fmla="*/ 227575 h 292791"/>
                      <a:gd name="connsiteX43" fmla="*/ 291382 w 342816"/>
                      <a:gd name="connsiteY43" fmla="*/ 227575 h 292791"/>
                      <a:gd name="connsiteX44" fmla="*/ 320624 w 342816"/>
                      <a:gd name="connsiteY44" fmla="*/ 214716 h 292791"/>
                      <a:gd name="connsiteX45" fmla="*/ 331244 w 342816"/>
                      <a:gd name="connsiteY45" fmla="*/ 206287 h 292791"/>
                      <a:gd name="connsiteX46" fmla="*/ 322815 w 342816"/>
                      <a:gd name="connsiteY46" fmla="*/ 195666 h 292791"/>
                      <a:gd name="connsiteX47" fmla="*/ 274713 w 342816"/>
                      <a:gd name="connsiteY47" fmla="*/ 218145 h 292791"/>
                      <a:gd name="connsiteX48" fmla="*/ 268713 w 342816"/>
                      <a:gd name="connsiteY48" fmla="*/ 191190 h 292791"/>
                      <a:gd name="connsiteX49" fmla="*/ 302050 w 342816"/>
                      <a:gd name="connsiteY49" fmla="*/ 165948 h 292791"/>
                      <a:gd name="connsiteX50" fmla="*/ 299478 w 342816"/>
                      <a:gd name="connsiteY50" fmla="*/ 152804 h 292791"/>
                      <a:gd name="connsiteX51" fmla="*/ 286248 w 342816"/>
                      <a:gd name="connsiteY51" fmla="*/ 155357 h 292791"/>
                      <a:gd name="connsiteX52" fmla="*/ 286239 w 342816"/>
                      <a:gd name="connsiteY52" fmla="*/ 155376 h 292791"/>
                      <a:gd name="connsiteX53" fmla="*/ 257664 w 342816"/>
                      <a:gd name="connsiteY53" fmla="*/ 174426 h 292791"/>
                      <a:gd name="connsiteX54" fmla="*/ 228327 w 342816"/>
                      <a:gd name="connsiteY54" fmla="*/ 164901 h 292791"/>
                      <a:gd name="connsiteX55" fmla="*/ 230041 w 342816"/>
                      <a:gd name="connsiteY55" fmla="*/ 143088 h 292791"/>
                      <a:gd name="connsiteX56" fmla="*/ 219373 w 342816"/>
                      <a:gd name="connsiteY56" fmla="*/ 134706 h 292791"/>
                      <a:gd name="connsiteX57" fmla="*/ 210991 w 342816"/>
                      <a:gd name="connsiteY57" fmla="*/ 145374 h 292791"/>
                      <a:gd name="connsiteX58" fmla="*/ 191941 w 342816"/>
                      <a:gd name="connsiteY58" fmla="*/ 177378 h 292791"/>
                      <a:gd name="connsiteX59" fmla="*/ 187464 w 342816"/>
                      <a:gd name="connsiteY59" fmla="*/ 173473 h 292791"/>
                      <a:gd name="connsiteX60" fmla="*/ 162509 w 342816"/>
                      <a:gd name="connsiteY60" fmla="*/ 122800 h 292791"/>
                      <a:gd name="connsiteX61" fmla="*/ 149602 w 342816"/>
                      <a:gd name="connsiteY61" fmla="*/ 126848 h 292791"/>
                      <a:gd name="connsiteX62" fmla="*/ 153651 w 342816"/>
                      <a:gd name="connsiteY62" fmla="*/ 139755 h 292791"/>
                      <a:gd name="connsiteX63" fmla="*/ 168605 w 342816"/>
                      <a:gd name="connsiteY63" fmla="*/ 170330 h 292791"/>
                      <a:gd name="connsiteX64" fmla="*/ 150317 w 342816"/>
                      <a:gd name="connsiteY64" fmla="*/ 175283 h 292791"/>
                      <a:gd name="connsiteX65" fmla="*/ 80213 w 342816"/>
                      <a:gd name="connsiteY65" fmla="*/ 129277 h 292791"/>
                      <a:gd name="connsiteX66" fmla="*/ 85642 w 342816"/>
                      <a:gd name="connsiteY66" fmla="*/ 141564 h 292791"/>
                      <a:gd name="connsiteX67" fmla="*/ 89071 w 342816"/>
                      <a:gd name="connsiteY67" fmla="*/ 142136 h 292791"/>
                      <a:gd name="connsiteX68" fmla="*/ 98025 w 342816"/>
                      <a:gd name="connsiteY68" fmla="*/ 136040 h 292791"/>
                      <a:gd name="connsiteX69" fmla="*/ 126600 w 342816"/>
                      <a:gd name="connsiteY69" fmla="*/ 61364 h 292791"/>
                      <a:gd name="connsiteX70" fmla="*/ 80499 w 342816"/>
                      <a:gd name="connsiteY70" fmla="*/ 61364 h 292791"/>
                      <a:gd name="connsiteX71" fmla="*/ 104025 w 342816"/>
                      <a:gd name="connsiteY71" fmla="*/ 13739 h 292791"/>
                      <a:gd name="connsiteX72" fmla="*/ 99672 w 342816"/>
                      <a:gd name="connsiteY72" fmla="*/ 994 h 292791"/>
                      <a:gd name="connsiteX73" fmla="*/ 99644 w 342816"/>
                      <a:gd name="connsiteY73" fmla="*/ 975 h 292791"/>
                      <a:gd name="connsiteX74" fmla="*/ 86899 w 342816"/>
                      <a:gd name="connsiteY74" fmla="*/ 5328 h 292791"/>
                      <a:gd name="connsiteX75" fmla="*/ 86880 w 342816"/>
                      <a:gd name="connsiteY75" fmla="*/ 5357 h 292791"/>
                      <a:gd name="connsiteX76" fmla="*/ 50019 w 342816"/>
                      <a:gd name="connsiteY76" fmla="*/ 80890 h 292791"/>
                      <a:gd name="connsiteX77" fmla="*/ 98882 w 342816"/>
                      <a:gd name="connsiteY77" fmla="*/ 80890 h 292791"/>
                      <a:gd name="connsiteX78" fmla="*/ 80213 w 342816"/>
                      <a:gd name="connsiteY78" fmla="*/ 129277 h 292791"/>
                      <a:gd name="connsiteX0" fmla="*/ 36588 w 342816"/>
                      <a:gd name="connsiteY0" fmla="*/ 155376 h 284155"/>
                      <a:gd name="connsiteX1" fmla="*/ 15633 w 342816"/>
                      <a:gd name="connsiteY1" fmla="*/ 281010 h 284155"/>
                      <a:gd name="connsiteX2" fmla="*/ 20205 w 342816"/>
                      <a:gd name="connsiteY2" fmla="*/ 145660 h 284155"/>
                      <a:gd name="connsiteX3" fmla="*/ 33255 w 342816"/>
                      <a:gd name="connsiteY3" fmla="*/ 142326 h 284155"/>
                      <a:gd name="connsiteX4" fmla="*/ 36588 w 342816"/>
                      <a:gd name="connsiteY4" fmla="*/ 155376 h 284155"/>
                      <a:gd name="connsiteX5" fmla="*/ 150317 w 342816"/>
                      <a:gd name="connsiteY5" fmla="*/ 175283 h 284155"/>
                      <a:gd name="connsiteX6" fmla="*/ 119075 w 342816"/>
                      <a:gd name="connsiteY6" fmla="*/ 194333 h 284155"/>
                      <a:gd name="connsiteX7" fmla="*/ 86499 w 342816"/>
                      <a:gd name="connsiteY7" fmla="*/ 176902 h 284155"/>
                      <a:gd name="connsiteX8" fmla="*/ 75165 w 342816"/>
                      <a:gd name="connsiteY8" fmla="*/ 169187 h 284155"/>
                      <a:gd name="connsiteX9" fmla="*/ 67449 w 342816"/>
                      <a:gd name="connsiteY9" fmla="*/ 180522 h 284155"/>
                      <a:gd name="connsiteX10" fmla="*/ 110788 w 342816"/>
                      <a:gd name="connsiteY10" fmla="*/ 212716 h 284155"/>
                      <a:gd name="connsiteX11" fmla="*/ 110026 w 342816"/>
                      <a:gd name="connsiteY11" fmla="*/ 218812 h 284155"/>
                      <a:gd name="connsiteX12" fmla="*/ 112884 w 342816"/>
                      <a:gd name="connsiteY12" fmla="*/ 239100 h 284155"/>
                      <a:gd name="connsiteX13" fmla="*/ 84309 w 342816"/>
                      <a:gd name="connsiteY13" fmla="*/ 246530 h 284155"/>
                      <a:gd name="connsiteX14" fmla="*/ 80975 w 342816"/>
                      <a:gd name="connsiteY14" fmla="*/ 259579 h 284155"/>
                      <a:gd name="connsiteX15" fmla="*/ 89071 w 342816"/>
                      <a:gd name="connsiteY15" fmla="*/ 264246 h 284155"/>
                      <a:gd name="connsiteX16" fmla="*/ 93738 w 342816"/>
                      <a:gd name="connsiteY16" fmla="*/ 263103 h 284155"/>
                      <a:gd name="connsiteX17" fmla="*/ 123742 w 342816"/>
                      <a:gd name="connsiteY17" fmla="*/ 260913 h 284155"/>
                      <a:gd name="connsiteX18" fmla="*/ 125647 w 342816"/>
                      <a:gd name="connsiteY18" fmla="*/ 261579 h 284155"/>
                      <a:gd name="connsiteX19" fmla="*/ 144697 w 342816"/>
                      <a:gd name="connsiteY19" fmla="*/ 281296 h 284155"/>
                      <a:gd name="connsiteX20" fmla="*/ 151650 w 342816"/>
                      <a:gd name="connsiteY20" fmla="*/ 284154 h 284155"/>
                      <a:gd name="connsiteX21" fmla="*/ 161137 w 342816"/>
                      <a:gd name="connsiteY21" fmla="*/ 274591 h 284155"/>
                      <a:gd name="connsiteX22" fmla="*/ 158508 w 342816"/>
                      <a:gd name="connsiteY22" fmla="*/ 268056 h 284155"/>
                      <a:gd name="connsiteX23" fmla="*/ 138887 w 342816"/>
                      <a:gd name="connsiteY23" fmla="*/ 247673 h 284155"/>
                      <a:gd name="connsiteX24" fmla="*/ 129362 w 342816"/>
                      <a:gd name="connsiteY24" fmla="*/ 219574 h 284155"/>
                      <a:gd name="connsiteX25" fmla="*/ 153365 w 342816"/>
                      <a:gd name="connsiteY25" fmla="*/ 193761 h 284155"/>
                      <a:gd name="connsiteX26" fmla="*/ 174987 w 342816"/>
                      <a:gd name="connsiteY26" fmla="*/ 187380 h 284155"/>
                      <a:gd name="connsiteX27" fmla="*/ 187369 w 342816"/>
                      <a:gd name="connsiteY27" fmla="*/ 227289 h 284155"/>
                      <a:gd name="connsiteX28" fmla="*/ 192227 w 342816"/>
                      <a:gd name="connsiteY28" fmla="*/ 239862 h 284155"/>
                      <a:gd name="connsiteX29" fmla="*/ 204800 w 342816"/>
                      <a:gd name="connsiteY29" fmla="*/ 235005 h 284155"/>
                      <a:gd name="connsiteX30" fmla="*/ 203466 w 342816"/>
                      <a:gd name="connsiteY30" fmla="*/ 192999 h 284155"/>
                      <a:gd name="connsiteX31" fmla="*/ 219564 w 342816"/>
                      <a:gd name="connsiteY31" fmla="*/ 181760 h 284155"/>
                      <a:gd name="connsiteX32" fmla="*/ 249377 w 342816"/>
                      <a:gd name="connsiteY32" fmla="*/ 192999 h 284155"/>
                      <a:gd name="connsiteX33" fmla="*/ 263760 w 342816"/>
                      <a:gd name="connsiteY33" fmla="*/ 234719 h 284155"/>
                      <a:gd name="connsiteX34" fmla="*/ 306432 w 342816"/>
                      <a:gd name="connsiteY34" fmla="*/ 246339 h 284155"/>
                      <a:gd name="connsiteX35" fmla="*/ 312147 w 342816"/>
                      <a:gd name="connsiteY35" fmla="*/ 246339 h 284155"/>
                      <a:gd name="connsiteX36" fmla="*/ 323767 w 342816"/>
                      <a:gd name="connsiteY36" fmla="*/ 257293 h 284155"/>
                      <a:gd name="connsiteX37" fmla="*/ 333292 w 342816"/>
                      <a:gd name="connsiteY37" fmla="*/ 264437 h 284155"/>
                      <a:gd name="connsiteX38" fmla="*/ 335673 w 342816"/>
                      <a:gd name="connsiteY38" fmla="*/ 264437 h 284155"/>
                      <a:gd name="connsiteX39" fmla="*/ 342531 w 342816"/>
                      <a:gd name="connsiteY39" fmla="*/ 252912 h 284155"/>
                      <a:gd name="connsiteX40" fmla="*/ 312432 w 342816"/>
                      <a:gd name="connsiteY40" fmla="*/ 227575 h 284155"/>
                      <a:gd name="connsiteX41" fmla="*/ 305955 w 342816"/>
                      <a:gd name="connsiteY41" fmla="*/ 227575 h 284155"/>
                      <a:gd name="connsiteX42" fmla="*/ 291382 w 342816"/>
                      <a:gd name="connsiteY42" fmla="*/ 227575 h 284155"/>
                      <a:gd name="connsiteX43" fmla="*/ 320624 w 342816"/>
                      <a:gd name="connsiteY43" fmla="*/ 214716 h 284155"/>
                      <a:gd name="connsiteX44" fmla="*/ 331244 w 342816"/>
                      <a:gd name="connsiteY44" fmla="*/ 206287 h 284155"/>
                      <a:gd name="connsiteX45" fmla="*/ 322815 w 342816"/>
                      <a:gd name="connsiteY45" fmla="*/ 195666 h 284155"/>
                      <a:gd name="connsiteX46" fmla="*/ 274713 w 342816"/>
                      <a:gd name="connsiteY46" fmla="*/ 218145 h 284155"/>
                      <a:gd name="connsiteX47" fmla="*/ 268713 w 342816"/>
                      <a:gd name="connsiteY47" fmla="*/ 191190 h 284155"/>
                      <a:gd name="connsiteX48" fmla="*/ 302050 w 342816"/>
                      <a:gd name="connsiteY48" fmla="*/ 165948 h 284155"/>
                      <a:gd name="connsiteX49" fmla="*/ 299478 w 342816"/>
                      <a:gd name="connsiteY49" fmla="*/ 152804 h 284155"/>
                      <a:gd name="connsiteX50" fmla="*/ 286248 w 342816"/>
                      <a:gd name="connsiteY50" fmla="*/ 155357 h 284155"/>
                      <a:gd name="connsiteX51" fmla="*/ 286239 w 342816"/>
                      <a:gd name="connsiteY51" fmla="*/ 155376 h 284155"/>
                      <a:gd name="connsiteX52" fmla="*/ 257664 w 342816"/>
                      <a:gd name="connsiteY52" fmla="*/ 174426 h 284155"/>
                      <a:gd name="connsiteX53" fmla="*/ 228327 w 342816"/>
                      <a:gd name="connsiteY53" fmla="*/ 164901 h 284155"/>
                      <a:gd name="connsiteX54" fmla="*/ 230041 w 342816"/>
                      <a:gd name="connsiteY54" fmla="*/ 143088 h 284155"/>
                      <a:gd name="connsiteX55" fmla="*/ 219373 w 342816"/>
                      <a:gd name="connsiteY55" fmla="*/ 134706 h 284155"/>
                      <a:gd name="connsiteX56" fmla="*/ 210991 w 342816"/>
                      <a:gd name="connsiteY56" fmla="*/ 145374 h 284155"/>
                      <a:gd name="connsiteX57" fmla="*/ 191941 w 342816"/>
                      <a:gd name="connsiteY57" fmla="*/ 177378 h 284155"/>
                      <a:gd name="connsiteX58" fmla="*/ 187464 w 342816"/>
                      <a:gd name="connsiteY58" fmla="*/ 173473 h 284155"/>
                      <a:gd name="connsiteX59" fmla="*/ 162509 w 342816"/>
                      <a:gd name="connsiteY59" fmla="*/ 122800 h 284155"/>
                      <a:gd name="connsiteX60" fmla="*/ 149602 w 342816"/>
                      <a:gd name="connsiteY60" fmla="*/ 126848 h 284155"/>
                      <a:gd name="connsiteX61" fmla="*/ 153651 w 342816"/>
                      <a:gd name="connsiteY61" fmla="*/ 139755 h 284155"/>
                      <a:gd name="connsiteX62" fmla="*/ 168605 w 342816"/>
                      <a:gd name="connsiteY62" fmla="*/ 170330 h 284155"/>
                      <a:gd name="connsiteX63" fmla="*/ 150317 w 342816"/>
                      <a:gd name="connsiteY63" fmla="*/ 175283 h 284155"/>
                      <a:gd name="connsiteX64" fmla="*/ 80213 w 342816"/>
                      <a:gd name="connsiteY64" fmla="*/ 129277 h 284155"/>
                      <a:gd name="connsiteX65" fmla="*/ 85642 w 342816"/>
                      <a:gd name="connsiteY65" fmla="*/ 141564 h 284155"/>
                      <a:gd name="connsiteX66" fmla="*/ 89071 w 342816"/>
                      <a:gd name="connsiteY66" fmla="*/ 142136 h 284155"/>
                      <a:gd name="connsiteX67" fmla="*/ 98025 w 342816"/>
                      <a:gd name="connsiteY67" fmla="*/ 136040 h 284155"/>
                      <a:gd name="connsiteX68" fmla="*/ 126600 w 342816"/>
                      <a:gd name="connsiteY68" fmla="*/ 61364 h 284155"/>
                      <a:gd name="connsiteX69" fmla="*/ 80499 w 342816"/>
                      <a:gd name="connsiteY69" fmla="*/ 61364 h 284155"/>
                      <a:gd name="connsiteX70" fmla="*/ 104025 w 342816"/>
                      <a:gd name="connsiteY70" fmla="*/ 13739 h 284155"/>
                      <a:gd name="connsiteX71" fmla="*/ 99672 w 342816"/>
                      <a:gd name="connsiteY71" fmla="*/ 994 h 284155"/>
                      <a:gd name="connsiteX72" fmla="*/ 99644 w 342816"/>
                      <a:gd name="connsiteY72" fmla="*/ 975 h 284155"/>
                      <a:gd name="connsiteX73" fmla="*/ 86899 w 342816"/>
                      <a:gd name="connsiteY73" fmla="*/ 5328 h 284155"/>
                      <a:gd name="connsiteX74" fmla="*/ 86880 w 342816"/>
                      <a:gd name="connsiteY74" fmla="*/ 5357 h 284155"/>
                      <a:gd name="connsiteX75" fmla="*/ 50019 w 342816"/>
                      <a:gd name="connsiteY75" fmla="*/ 80890 h 284155"/>
                      <a:gd name="connsiteX76" fmla="*/ 98882 w 342816"/>
                      <a:gd name="connsiteY76" fmla="*/ 80890 h 284155"/>
                      <a:gd name="connsiteX77" fmla="*/ 80213 w 342816"/>
                      <a:gd name="connsiteY77" fmla="*/ 129277 h 284155"/>
                      <a:gd name="connsiteX0" fmla="*/ 16408 w 322636"/>
                      <a:gd name="connsiteY0" fmla="*/ 155376 h 284155"/>
                      <a:gd name="connsiteX1" fmla="*/ 25 w 322636"/>
                      <a:gd name="connsiteY1" fmla="*/ 145660 h 284155"/>
                      <a:gd name="connsiteX2" fmla="*/ 13075 w 322636"/>
                      <a:gd name="connsiteY2" fmla="*/ 142326 h 284155"/>
                      <a:gd name="connsiteX3" fmla="*/ 16408 w 322636"/>
                      <a:gd name="connsiteY3" fmla="*/ 155376 h 284155"/>
                      <a:gd name="connsiteX4" fmla="*/ 130137 w 322636"/>
                      <a:gd name="connsiteY4" fmla="*/ 175283 h 284155"/>
                      <a:gd name="connsiteX5" fmla="*/ 98895 w 322636"/>
                      <a:gd name="connsiteY5" fmla="*/ 194333 h 284155"/>
                      <a:gd name="connsiteX6" fmla="*/ 66319 w 322636"/>
                      <a:gd name="connsiteY6" fmla="*/ 176902 h 284155"/>
                      <a:gd name="connsiteX7" fmla="*/ 54985 w 322636"/>
                      <a:gd name="connsiteY7" fmla="*/ 169187 h 284155"/>
                      <a:gd name="connsiteX8" fmla="*/ 47269 w 322636"/>
                      <a:gd name="connsiteY8" fmla="*/ 180522 h 284155"/>
                      <a:gd name="connsiteX9" fmla="*/ 90608 w 322636"/>
                      <a:gd name="connsiteY9" fmla="*/ 212716 h 284155"/>
                      <a:gd name="connsiteX10" fmla="*/ 89846 w 322636"/>
                      <a:gd name="connsiteY10" fmla="*/ 218812 h 284155"/>
                      <a:gd name="connsiteX11" fmla="*/ 92704 w 322636"/>
                      <a:gd name="connsiteY11" fmla="*/ 239100 h 284155"/>
                      <a:gd name="connsiteX12" fmla="*/ 64129 w 322636"/>
                      <a:gd name="connsiteY12" fmla="*/ 246530 h 284155"/>
                      <a:gd name="connsiteX13" fmla="*/ 60795 w 322636"/>
                      <a:gd name="connsiteY13" fmla="*/ 259579 h 284155"/>
                      <a:gd name="connsiteX14" fmla="*/ 68891 w 322636"/>
                      <a:gd name="connsiteY14" fmla="*/ 264246 h 284155"/>
                      <a:gd name="connsiteX15" fmla="*/ 73558 w 322636"/>
                      <a:gd name="connsiteY15" fmla="*/ 263103 h 284155"/>
                      <a:gd name="connsiteX16" fmla="*/ 103562 w 322636"/>
                      <a:gd name="connsiteY16" fmla="*/ 260913 h 284155"/>
                      <a:gd name="connsiteX17" fmla="*/ 105467 w 322636"/>
                      <a:gd name="connsiteY17" fmla="*/ 261579 h 284155"/>
                      <a:gd name="connsiteX18" fmla="*/ 124517 w 322636"/>
                      <a:gd name="connsiteY18" fmla="*/ 281296 h 284155"/>
                      <a:gd name="connsiteX19" fmla="*/ 131470 w 322636"/>
                      <a:gd name="connsiteY19" fmla="*/ 284154 h 284155"/>
                      <a:gd name="connsiteX20" fmla="*/ 140957 w 322636"/>
                      <a:gd name="connsiteY20" fmla="*/ 274591 h 284155"/>
                      <a:gd name="connsiteX21" fmla="*/ 138328 w 322636"/>
                      <a:gd name="connsiteY21" fmla="*/ 268056 h 284155"/>
                      <a:gd name="connsiteX22" fmla="*/ 118707 w 322636"/>
                      <a:gd name="connsiteY22" fmla="*/ 247673 h 284155"/>
                      <a:gd name="connsiteX23" fmla="*/ 109182 w 322636"/>
                      <a:gd name="connsiteY23" fmla="*/ 219574 h 284155"/>
                      <a:gd name="connsiteX24" fmla="*/ 133185 w 322636"/>
                      <a:gd name="connsiteY24" fmla="*/ 193761 h 284155"/>
                      <a:gd name="connsiteX25" fmla="*/ 154807 w 322636"/>
                      <a:gd name="connsiteY25" fmla="*/ 187380 h 284155"/>
                      <a:gd name="connsiteX26" fmla="*/ 167189 w 322636"/>
                      <a:gd name="connsiteY26" fmla="*/ 227289 h 284155"/>
                      <a:gd name="connsiteX27" fmla="*/ 172047 w 322636"/>
                      <a:gd name="connsiteY27" fmla="*/ 239862 h 284155"/>
                      <a:gd name="connsiteX28" fmla="*/ 184620 w 322636"/>
                      <a:gd name="connsiteY28" fmla="*/ 235005 h 284155"/>
                      <a:gd name="connsiteX29" fmla="*/ 183286 w 322636"/>
                      <a:gd name="connsiteY29" fmla="*/ 192999 h 284155"/>
                      <a:gd name="connsiteX30" fmla="*/ 199384 w 322636"/>
                      <a:gd name="connsiteY30" fmla="*/ 181760 h 284155"/>
                      <a:gd name="connsiteX31" fmla="*/ 229197 w 322636"/>
                      <a:gd name="connsiteY31" fmla="*/ 192999 h 284155"/>
                      <a:gd name="connsiteX32" fmla="*/ 243580 w 322636"/>
                      <a:gd name="connsiteY32" fmla="*/ 234719 h 284155"/>
                      <a:gd name="connsiteX33" fmla="*/ 286252 w 322636"/>
                      <a:gd name="connsiteY33" fmla="*/ 246339 h 284155"/>
                      <a:gd name="connsiteX34" fmla="*/ 291967 w 322636"/>
                      <a:gd name="connsiteY34" fmla="*/ 246339 h 284155"/>
                      <a:gd name="connsiteX35" fmla="*/ 303587 w 322636"/>
                      <a:gd name="connsiteY35" fmla="*/ 257293 h 284155"/>
                      <a:gd name="connsiteX36" fmla="*/ 313112 w 322636"/>
                      <a:gd name="connsiteY36" fmla="*/ 264437 h 284155"/>
                      <a:gd name="connsiteX37" fmla="*/ 315493 w 322636"/>
                      <a:gd name="connsiteY37" fmla="*/ 264437 h 284155"/>
                      <a:gd name="connsiteX38" fmla="*/ 322351 w 322636"/>
                      <a:gd name="connsiteY38" fmla="*/ 252912 h 284155"/>
                      <a:gd name="connsiteX39" fmla="*/ 292252 w 322636"/>
                      <a:gd name="connsiteY39" fmla="*/ 227575 h 284155"/>
                      <a:gd name="connsiteX40" fmla="*/ 285775 w 322636"/>
                      <a:gd name="connsiteY40" fmla="*/ 227575 h 284155"/>
                      <a:gd name="connsiteX41" fmla="*/ 271202 w 322636"/>
                      <a:gd name="connsiteY41" fmla="*/ 227575 h 284155"/>
                      <a:gd name="connsiteX42" fmla="*/ 300444 w 322636"/>
                      <a:gd name="connsiteY42" fmla="*/ 214716 h 284155"/>
                      <a:gd name="connsiteX43" fmla="*/ 311064 w 322636"/>
                      <a:gd name="connsiteY43" fmla="*/ 206287 h 284155"/>
                      <a:gd name="connsiteX44" fmla="*/ 302635 w 322636"/>
                      <a:gd name="connsiteY44" fmla="*/ 195666 h 284155"/>
                      <a:gd name="connsiteX45" fmla="*/ 254533 w 322636"/>
                      <a:gd name="connsiteY45" fmla="*/ 218145 h 284155"/>
                      <a:gd name="connsiteX46" fmla="*/ 248533 w 322636"/>
                      <a:gd name="connsiteY46" fmla="*/ 191190 h 284155"/>
                      <a:gd name="connsiteX47" fmla="*/ 281870 w 322636"/>
                      <a:gd name="connsiteY47" fmla="*/ 165948 h 284155"/>
                      <a:gd name="connsiteX48" fmla="*/ 279298 w 322636"/>
                      <a:gd name="connsiteY48" fmla="*/ 152804 h 284155"/>
                      <a:gd name="connsiteX49" fmla="*/ 266068 w 322636"/>
                      <a:gd name="connsiteY49" fmla="*/ 155357 h 284155"/>
                      <a:gd name="connsiteX50" fmla="*/ 266059 w 322636"/>
                      <a:gd name="connsiteY50" fmla="*/ 155376 h 284155"/>
                      <a:gd name="connsiteX51" fmla="*/ 237484 w 322636"/>
                      <a:gd name="connsiteY51" fmla="*/ 174426 h 284155"/>
                      <a:gd name="connsiteX52" fmla="*/ 208147 w 322636"/>
                      <a:gd name="connsiteY52" fmla="*/ 164901 h 284155"/>
                      <a:gd name="connsiteX53" fmla="*/ 209861 w 322636"/>
                      <a:gd name="connsiteY53" fmla="*/ 143088 h 284155"/>
                      <a:gd name="connsiteX54" fmla="*/ 199193 w 322636"/>
                      <a:gd name="connsiteY54" fmla="*/ 134706 h 284155"/>
                      <a:gd name="connsiteX55" fmla="*/ 190811 w 322636"/>
                      <a:gd name="connsiteY55" fmla="*/ 145374 h 284155"/>
                      <a:gd name="connsiteX56" fmla="*/ 171761 w 322636"/>
                      <a:gd name="connsiteY56" fmla="*/ 177378 h 284155"/>
                      <a:gd name="connsiteX57" fmla="*/ 167284 w 322636"/>
                      <a:gd name="connsiteY57" fmla="*/ 173473 h 284155"/>
                      <a:gd name="connsiteX58" fmla="*/ 142329 w 322636"/>
                      <a:gd name="connsiteY58" fmla="*/ 122800 h 284155"/>
                      <a:gd name="connsiteX59" fmla="*/ 129422 w 322636"/>
                      <a:gd name="connsiteY59" fmla="*/ 126848 h 284155"/>
                      <a:gd name="connsiteX60" fmla="*/ 133471 w 322636"/>
                      <a:gd name="connsiteY60" fmla="*/ 139755 h 284155"/>
                      <a:gd name="connsiteX61" fmla="*/ 148425 w 322636"/>
                      <a:gd name="connsiteY61" fmla="*/ 170330 h 284155"/>
                      <a:gd name="connsiteX62" fmla="*/ 130137 w 322636"/>
                      <a:gd name="connsiteY62" fmla="*/ 175283 h 284155"/>
                      <a:gd name="connsiteX63" fmla="*/ 60033 w 322636"/>
                      <a:gd name="connsiteY63" fmla="*/ 129277 h 284155"/>
                      <a:gd name="connsiteX64" fmla="*/ 65462 w 322636"/>
                      <a:gd name="connsiteY64" fmla="*/ 141564 h 284155"/>
                      <a:gd name="connsiteX65" fmla="*/ 68891 w 322636"/>
                      <a:gd name="connsiteY65" fmla="*/ 142136 h 284155"/>
                      <a:gd name="connsiteX66" fmla="*/ 77845 w 322636"/>
                      <a:gd name="connsiteY66" fmla="*/ 136040 h 284155"/>
                      <a:gd name="connsiteX67" fmla="*/ 106420 w 322636"/>
                      <a:gd name="connsiteY67" fmla="*/ 61364 h 284155"/>
                      <a:gd name="connsiteX68" fmla="*/ 60319 w 322636"/>
                      <a:gd name="connsiteY68" fmla="*/ 61364 h 284155"/>
                      <a:gd name="connsiteX69" fmla="*/ 83845 w 322636"/>
                      <a:gd name="connsiteY69" fmla="*/ 13739 h 284155"/>
                      <a:gd name="connsiteX70" fmla="*/ 79492 w 322636"/>
                      <a:gd name="connsiteY70" fmla="*/ 994 h 284155"/>
                      <a:gd name="connsiteX71" fmla="*/ 79464 w 322636"/>
                      <a:gd name="connsiteY71" fmla="*/ 975 h 284155"/>
                      <a:gd name="connsiteX72" fmla="*/ 66719 w 322636"/>
                      <a:gd name="connsiteY72" fmla="*/ 5328 h 284155"/>
                      <a:gd name="connsiteX73" fmla="*/ 66700 w 322636"/>
                      <a:gd name="connsiteY73" fmla="*/ 5357 h 284155"/>
                      <a:gd name="connsiteX74" fmla="*/ 29839 w 322636"/>
                      <a:gd name="connsiteY74" fmla="*/ 80890 h 284155"/>
                      <a:gd name="connsiteX75" fmla="*/ 78702 w 322636"/>
                      <a:gd name="connsiteY75" fmla="*/ 80890 h 284155"/>
                      <a:gd name="connsiteX76" fmla="*/ 60033 w 322636"/>
                      <a:gd name="connsiteY76" fmla="*/ 129277 h 284155"/>
                      <a:gd name="connsiteX0" fmla="*/ 13067 w 322628"/>
                      <a:gd name="connsiteY0" fmla="*/ 142326 h 284155"/>
                      <a:gd name="connsiteX1" fmla="*/ 17 w 322628"/>
                      <a:gd name="connsiteY1" fmla="*/ 145660 h 284155"/>
                      <a:gd name="connsiteX2" fmla="*/ 13067 w 322628"/>
                      <a:gd name="connsiteY2" fmla="*/ 142326 h 284155"/>
                      <a:gd name="connsiteX3" fmla="*/ 130129 w 322628"/>
                      <a:gd name="connsiteY3" fmla="*/ 175283 h 284155"/>
                      <a:gd name="connsiteX4" fmla="*/ 98887 w 322628"/>
                      <a:gd name="connsiteY4" fmla="*/ 194333 h 284155"/>
                      <a:gd name="connsiteX5" fmla="*/ 66311 w 322628"/>
                      <a:gd name="connsiteY5" fmla="*/ 176902 h 284155"/>
                      <a:gd name="connsiteX6" fmla="*/ 54977 w 322628"/>
                      <a:gd name="connsiteY6" fmla="*/ 169187 h 284155"/>
                      <a:gd name="connsiteX7" fmla="*/ 47261 w 322628"/>
                      <a:gd name="connsiteY7" fmla="*/ 180522 h 284155"/>
                      <a:gd name="connsiteX8" fmla="*/ 90600 w 322628"/>
                      <a:gd name="connsiteY8" fmla="*/ 212716 h 284155"/>
                      <a:gd name="connsiteX9" fmla="*/ 89838 w 322628"/>
                      <a:gd name="connsiteY9" fmla="*/ 218812 h 284155"/>
                      <a:gd name="connsiteX10" fmla="*/ 92696 w 322628"/>
                      <a:gd name="connsiteY10" fmla="*/ 239100 h 284155"/>
                      <a:gd name="connsiteX11" fmla="*/ 64121 w 322628"/>
                      <a:gd name="connsiteY11" fmla="*/ 246530 h 284155"/>
                      <a:gd name="connsiteX12" fmla="*/ 60787 w 322628"/>
                      <a:gd name="connsiteY12" fmla="*/ 259579 h 284155"/>
                      <a:gd name="connsiteX13" fmla="*/ 68883 w 322628"/>
                      <a:gd name="connsiteY13" fmla="*/ 264246 h 284155"/>
                      <a:gd name="connsiteX14" fmla="*/ 73550 w 322628"/>
                      <a:gd name="connsiteY14" fmla="*/ 263103 h 284155"/>
                      <a:gd name="connsiteX15" fmla="*/ 103554 w 322628"/>
                      <a:gd name="connsiteY15" fmla="*/ 260913 h 284155"/>
                      <a:gd name="connsiteX16" fmla="*/ 105459 w 322628"/>
                      <a:gd name="connsiteY16" fmla="*/ 261579 h 284155"/>
                      <a:gd name="connsiteX17" fmla="*/ 124509 w 322628"/>
                      <a:gd name="connsiteY17" fmla="*/ 281296 h 284155"/>
                      <a:gd name="connsiteX18" fmla="*/ 131462 w 322628"/>
                      <a:gd name="connsiteY18" fmla="*/ 284154 h 284155"/>
                      <a:gd name="connsiteX19" fmla="*/ 140949 w 322628"/>
                      <a:gd name="connsiteY19" fmla="*/ 274591 h 284155"/>
                      <a:gd name="connsiteX20" fmla="*/ 138320 w 322628"/>
                      <a:gd name="connsiteY20" fmla="*/ 268056 h 284155"/>
                      <a:gd name="connsiteX21" fmla="*/ 118699 w 322628"/>
                      <a:gd name="connsiteY21" fmla="*/ 247673 h 284155"/>
                      <a:gd name="connsiteX22" fmla="*/ 109174 w 322628"/>
                      <a:gd name="connsiteY22" fmla="*/ 219574 h 284155"/>
                      <a:gd name="connsiteX23" fmla="*/ 133177 w 322628"/>
                      <a:gd name="connsiteY23" fmla="*/ 193761 h 284155"/>
                      <a:gd name="connsiteX24" fmla="*/ 154799 w 322628"/>
                      <a:gd name="connsiteY24" fmla="*/ 187380 h 284155"/>
                      <a:gd name="connsiteX25" fmla="*/ 167181 w 322628"/>
                      <a:gd name="connsiteY25" fmla="*/ 227289 h 284155"/>
                      <a:gd name="connsiteX26" fmla="*/ 172039 w 322628"/>
                      <a:gd name="connsiteY26" fmla="*/ 239862 h 284155"/>
                      <a:gd name="connsiteX27" fmla="*/ 184612 w 322628"/>
                      <a:gd name="connsiteY27" fmla="*/ 235005 h 284155"/>
                      <a:gd name="connsiteX28" fmla="*/ 183278 w 322628"/>
                      <a:gd name="connsiteY28" fmla="*/ 192999 h 284155"/>
                      <a:gd name="connsiteX29" fmla="*/ 199376 w 322628"/>
                      <a:gd name="connsiteY29" fmla="*/ 181760 h 284155"/>
                      <a:gd name="connsiteX30" fmla="*/ 229189 w 322628"/>
                      <a:gd name="connsiteY30" fmla="*/ 192999 h 284155"/>
                      <a:gd name="connsiteX31" fmla="*/ 243572 w 322628"/>
                      <a:gd name="connsiteY31" fmla="*/ 234719 h 284155"/>
                      <a:gd name="connsiteX32" fmla="*/ 286244 w 322628"/>
                      <a:gd name="connsiteY32" fmla="*/ 246339 h 284155"/>
                      <a:gd name="connsiteX33" fmla="*/ 291959 w 322628"/>
                      <a:gd name="connsiteY33" fmla="*/ 246339 h 284155"/>
                      <a:gd name="connsiteX34" fmla="*/ 303579 w 322628"/>
                      <a:gd name="connsiteY34" fmla="*/ 257293 h 284155"/>
                      <a:gd name="connsiteX35" fmla="*/ 313104 w 322628"/>
                      <a:gd name="connsiteY35" fmla="*/ 264437 h 284155"/>
                      <a:gd name="connsiteX36" fmla="*/ 315485 w 322628"/>
                      <a:gd name="connsiteY36" fmla="*/ 264437 h 284155"/>
                      <a:gd name="connsiteX37" fmla="*/ 322343 w 322628"/>
                      <a:gd name="connsiteY37" fmla="*/ 252912 h 284155"/>
                      <a:gd name="connsiteX38" fmla="*/ 292244 w 322628"/>
                      <a:gd name="connsiteY38" fmla="*/ 227575 h 284155"/>
                      <a:gd name="connsiteX39" fmla="*/ 285767 w 322628"/>
                      <a:gd name="connsiteY39" fmla="*/ 227575 h 284155"/>
                      <a:gd name="connsiteX40" fmla="*/ 271194 w 322628"/>
                      <a:gd name="connsiteY40" fmla="*/ 227575 h 284155"/>
                      <a:gd name="connsiteX41" fmla="*/ 300436 w 322628"/>
                      <a:gd name="connsiteY41" fmla="*/ 214716 h 284155"/>
                      <a:gd name="connsiteX42" fmla="*/ 311056 w 322628"/>
                      <a:gd name="connsiteY42" fmla="*/ 206287 h 284155"/>
                      <a:gd name="connsiteX43" fmla="*/ 302627 w 322628"/>
                      <a:gd name="connsiteY43" fmla="*/ 195666 h 284155"/>
                      <a:gd name="connsiteX44" fmla="*/ 254525 w 322628"/>
                      <a:gd name="connsiteY44" fmla="*/ 218145 h 284155"/>
                      <a:gd name="connsiteX45" fmla="*/ 248525 w 322628"/>
                      <a:gd name="connsiteY45" fmla="*/ 191190 h 284155"/>
                      <a:gd name="connsiteX46" fmla="*/ 281862 w 322628"/>
                      <a:gd name="connsiteY46" fmla="*/ 165948 h 284155"/>
                      <a:gd name="connsiteX47" fmla="*/ 279290 w 322628"/>
                      <a:gd name="connsiteY47" fmla="*/ 152804 h 284155"/>
                      <a:gd name="connsiteX48" fmla="*/ 266060 w 322628"/>
                      <a:gd name="connsiteY48" fmla="*/ 155357 h 284155"/>
                      <a:gd name="connsiteX49" fmla="*/ 266051 w 322628"/>
                      <a:gd name="connsiteY49" fmla="*/ 155376 h 284155"/>
                      <a:gd name="connsiteX50" fmla="*/ 237476 w 322628"/>
                      <a:gd name="connsiteY50" fmla="*/ 174426 h 284155"/>
                      <a:gd name="connsiteX51" fmla="*/ 208139 w 322628"/>
                      <a:gd name="connsiteY51" fmla="*/ 164901 h 284155"/>
                      <a:gd name="connsiteX52" fmla="*/ 209853 w 322628"/>
                      <a:gd name="connsiteY52" fmla="*/ 143088 h 284155"/>
                      <a:gd name="connsiteX53" fmla="*/ 199185 w 322628"/>
                      <a:gd name="connsiteY53" fmla="*/ 134706 h 284155"/>
                      <a:gd name="connsiteX54" fmla="*/ 190803 w 322628"/>
                      <a:gd name="connsiteY54" fmla="*/ 145374 h 284155"/>
                      <a:gd name="connsiteX55" fmla="*/ 171753 w 322628"/>
                      <a:gd name="connsiteY55" fmla="*/ 177378 h 284155"/>
                      <a:gd name="connsiteX56" fmla="*/ 167276 w 322628"/>
                      <a:gd name="connsiteY56" fmla="*/ 173473 h 284155"/>
                      <a:gd name="connsiteX57" fmla="*/ 142321 w 322628"/>
                      <a:gd name="connsiteY57" fmla="*/ 122800 h 284155"/>
                      <a:gd name="connsiteX58" fmla="*/ 129414 w 322628"/>
                      <a:gd name="connsiteY58" fmla="*/ 126848 h 284155"/>
                      <a:gd name="connsiteX59" fmla="*/ 133463 w 322628"/>
                      <a:gd name="connsiteY59" fmla="*/ 139755 h 284155"/>
                      <a:gd name="connsiteX60" fmla="*/ 148417 w 322628"/>
                      <a:gd name="connsiteY60" fmla="*/ 170330 h 284155"/>
                      <a:gd name="connsiteX61" fmla="*/ 130129 w 322628"/>
                      <a:gd name="connsiteY61" fmla="*/ 175283 h 284155"/>
                      <a:gd name="connsiteX62" fmla="*/ 60025 w 322628"/>
                      <a:gd name="connsiteY62" fmla="*/ 129277 h 284155"/>
                      <a:gd name="connsiteX63" fmla="*/ 65454 w 322628"/>
                      <a:gd name="connsiteY63" fmla="*/ 141564 h 284155"/>
                      <a:gd name="connsiteX64" fmla="*/ 68883 w 322628"/>
                      <a:gd name="connsiteY64" fmla="*/ 142136 h 284155"/>
                      <a:gd name="connsiteX65" fmla="*/ 77837 w 322628"/>
                      <a:gd name="connsiteY65" fmla="*/ 136040 h 284155"/>
                      <a:gd name="connsiteX66" fmla="*/ 106412 w 322628"/>
                      <a:gd name="connsiteY66" fmla="*/ 61364 h 284155"/>
                      <a:gd name="connsiteX67" fmla="*/ 60311 w 322628"/>
                      <a:gd name="connsiteY67" fmla="*/ 61364 h 284155"/>
                      <a:gd name="connsiteX68" fmla="*/ 83837 w 322628"/>
                      <a:gd name="connsiteY68" fmla="*/ 13739 h 284155"/>
                      <a:gd name="connsiteX69" fmla="*/ 79484 w 322628"/>
                      <a:gd name="connsiteY69" fmla="*/ 994 h 284155"/>
                      <a:gd name="connsiteX70" fmla="*/ 79456 w 322628"/>
                      <a:gd name="connsiteY70" fmla="*/ 975 h 284155"/>
                      <a:gd name="connsiteX71" fmla="*/ 66711 w 322628"/>
                      <a:gd name="connsiteY71" fmla="*/ 5328 h 284155"/>
                      <a:gd name="connsiteX72" fmla="*/ 66692 w 322628"/>
                      <a:gd name="connsiteY72" fmla="*/ 5357 h 284155"/>
                      <a:gd name="connsiteX73" fmla="*/ 29831 w 322628"/>
                      <a:gd name="connsiteY73" fmla="*/ 80890 h 284155"/>
                      <a:gd name="connsiteX74" fmla="*/ 78694 w 322628"/>
                      <a:gd name="connsiteY74" fmla="*/ 80890 h 284155"/>
                      <a:gd name="connsiteX75" fmla="*/ 60025 w 322628"/>
                      <a:gd name="connsiteY75" fmla="*/ 129277 h 284155"/>
                      <a:gd name="connsiteX0" fmla="*/ 100298 w 292797"/>
                      <a:gd name="connsiteY0" fmla="*/ 175283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24968 w 292797"/>
                      <a:gd name="connsiteY21" fmla="*/ 187380 h 284155"/>
                      <a:gd name="connsiteX22" fmla="*/ 137350 w 292797"/>
                      <a:gd name="connsiteY22" fmla="*/ 227289 h 284155"/>
                      <a:gd name="connsiteX23" fmla="*/ 142208 w 292797"/>
                      <a:gd name="connsiteY23" fmla="*/ 239862 h 284155"/>
                      <a:gd name="connsiteX24" fmla="*/ 154781 w 292797"/>
                      <a:gd name="connsiteY24" fmla="*/ 235005 h 284155"/>
                      <a:gd name="connsiteX25" fmla="*/ 153447 w 292797"/>
                      <a:gd name="connsiteY25" fmla="*/ 192999 h 284155"/>
                      <a:gd name="connsiteX26" fmla="*/ 169545 w 292797"/>
                      <a:gd name="connsiteY26" fmla="*/ 181760 h 284155"/>
                      <a:gd name="connsiteX27" fmla="*/ 199358 w 292797"/>
                      <a:gd name="connsiteY27" fmla="*/ 192999 h 284155"/>
                      <a:gd name="connsiteX28" fmla="*/ 213741 w 292797"/>
                      <a:gd name="connsiteY28" fmla="*/ 234719 h 284155"/>
                      <a:gd name="connsiteX29" fmla="*/ 256413 w 292797"/>
                      <a:gd name="connsiteY29" fmla="*/ 246339 h 284155"/>
                      <a:gd name="connsiteX30" fmla="*/ 262128 w 292797"/>
                      <a:gd name="connsiteY30" fmla="*/ 246339 h 284155"/>
                      <a:gd name="connsiteX31" fmla="*/ 273748 w 292797"/>
                      <a:gd name="connsiteY31" fmla="*/ 257293 h 284155"/>
                      <a:gd name="connsiteX32" fmla="*/ 283273 w 292797"/>
                      <a:gd name="connsiteY32" fmla="*/ 264437 h 284155"/>
                      <a:gd name="connsiteX33" fmla="*/ 285654 w 292797"/>
                      <a:gd name="connsiteY33" fmla="*/ 264437 h 284155"/>
                      <a:gd name="connsiteX34" fmla="*/ 292512 w 292797"/>
                      <a:gd name="connsiteY34" fmla="*/ 252912 h 284155"/>
                      <a:gd name="connsiteX35" fmla="*/ 262413 w 292797"/>
                      <a:gd name="connsiteY35" fmla="*/ 227575 h 284155"/>
                      <a:gd name="connsiteX36" fmla="*/ 255936 w 292797"/>
                      <a:gd name="connsiteY36" fmla="*/ 227575 h 284155"/>
                      <a:gd name="connsiteX37" fmla="*/ 241363 w 292797"/>
                      <a:gd name="connsiteY37" fmla="*/ 227575 h 284155"/>
                      <a:gd name="connsiteX38" fmla="*/ 270605 w 292797"/>
                      <a:gd name="connsiteY38" fmla="*/ 214716 h 284155"/>
                      <a:gd name="connsiteX39" fmla="*/ 281225 w 292797"/>
                      <a:gd name="connsiteY39" fmla="*/ 206287 h 284155"/>
                      <a:gd name="connsiteX40" fmla="*/ 272796 w 292797"/>
                      <a:gd name="connsiteY40" fmla="*/ 195666 h 284155"/>
                      <a:gd name="connsiteX41" fmla="*/ 224694 w 292797"/>
                      <a:gd name="connsiteY41" fmla="*/ 218145 h 284155"/>
                      <a:gd name="connsiteX42" fmla="*/ 218694 w 292797"/>
                      <a:gd name="connsiteY42" fmla="*/ 191190 h 284155"/>
                      <a:gd name="connsiteX43" fmla="*/ 252031 w 292797"/>
                      <a:gd name="connsiteY43" fmla="*/ 165948 h 284155"/>
                      <a:gd name="connsiteX44" fmla="*/ 249459 w 292797"/>
                      <a:gd name="connsiteY44" fmla="*/ 152804 h 284155"/>
                      <a:gd name="connsiteX45" fmla="*/ 236229 w 292797"/>
                      <a:gd name="connsiteY45" fmla="*/ 155357 h 284155"/>
                      <a:gd name="connsiteX46" fmla="*/ 236220 w 292797"/>
                      <a:gd name="connsiteY46" fmla="*/ 155376 h 284155"/>
                      <a:gd name="connsiteX47" fmla="*/ 207645 w 292797"/>
                      <a:gd name="connsiteY47" fmla="*/ 174426 h 284155"/>
                      <a:gd name="connsiteX48" fmla="*/ 178308 w 292797"/>
                      <a:gd name="connsiteY48" fmla="*/ 164901 h 284155"/>
                      <a:gd name="connsiteX49" fmla="*/ 180022 w 292797"/>
                      <a:gd name="connsiteY49" fmla="*/ 143088 h 284155"/>
                      <a:gd name="connsiteX50" fmla="*/ 169354 w 292797"/>
                      <a:gd name="connsiteY50" fmla="*/ 134706 h 284155"/>
                      <a:gd name="connsiteX51" fmla="*/ 160972 w 292797"/>
                      <a:gd name="connsiteY51" fmla="*/ 145374 h 284155"/>
                      <a:gd name="connsiteX52" fmla="*/ 141922 w 292797"/>
                      <a:gd name="connsiteY52" fmla="*/ 177378 h 284155"/>
                      <a:gd name="connsiteX53" fmla="*/ 137445 w 292797"/>
                      <a:gd name="connsiteY53" fmla="*/ 173473 h 284155"/>
                      <a:gd name="connsiteX54" fmla="*/ 112490 w 292797"/>
                      <a:gd name="connsiteY54" fmla="*/ 122800 h 284155"/>
                      <a:gd name="connsiteX55" fmla="*/ 99583 w 292797"/>
                      <a:gd name="connsiteY55" fmla="*/ 126848 h 284155"/>
                      <a:gd name="connsiteX56" fmla="*/ 103632 w 292797"/>
                      <a:gd name="connsiteY56" fmla="*/ 139755 h 284155"/>
                      <a:gd name="connsiteX57" fmla="*/ 118586 w 292797"/>
                      <a:gd name="connsiteY57" fmla="*/ 170330 h 284155"/>
                      <a:gd name="connsiteX58" fmla="*/ 100298 w 292797"/>
                      <a:gd name="connsiteY58" fmla="*/ 175283 h 284155"/>
                      <a:gd name="connsiteX59" fmla="*/ 30194 w 292797"/>
                      <a:gd name="connsiteY59" fmla="*/ 129277 h 284155"/>
                      <a:gd name="connsiteX60" fmla="*/ 35623 w 292797"/>
                      <a:gd name="connsiteY60" fmla="*/ 141564 h 284155"/>
                      <a:gd name="connsiteX61" fmla="*/ 39052 w 292797"/>
                      <a:gd name="connsiteY61" fmla="*/ 142136 h 284155"/>
                      <a:gd name="connsiteX62" fmla="*/ 48006 w 292797"/>
                      <a:gd name="connsiteY62" fmla="*/ 136040 h 284155"/>
                      <a:gd name="connsiteX63" fmla="*/ 76581 w 292797"/>
                      <a:gd name="connsiteY63" fmla="*/ 61364 h 284155"/>
                      <a:gd name="connsiteX64" fmla="*/ 30480 w 292797"/>
                      <a:gd name="connsiteY64" fmla="*/ 61364 h 284155"/>
                      <a:gd name="connsiteX65" fmla="*/ 54006 w 292797"/>
                      <a:gd name="connsiteY65" fmla="*/ 13739 h 284155"/>
                      <a:gd name="connsiteX66" fmla="*/ 49653 w 292797"/>
                      <a:gd name="connsiteY66" fmla="*/ 994 h 284155"/>
                      <a:gd name="connsiteX67" fmla="*/ 49625 w 292797"/>
                      <a:gd name="connsiteY67" fmla="*/ 975 h 284155"/>
                      <a:gd name="connsiteX68" fmla="*/ 36880 w 292797"/>
                      <a:gd name="connsiteY68" fmla="*/ 5328 h 284155"/>
                      <a:gd name="connsiteX69" fmla="*/ 36861 w 292797"/>
                      <a:gd name="connsiteY69" fmla="*/ 5357 h 284155"/>
                      <a:gd name="connsiteX70" fmla="*/ 0 w 292797"/>
                      <a:gd name="connsiteY70" fmla="*/ 80890 h 284155"/>
                      <a:gd name="connsiteX71" fmla="*/ 48863 w 292797"/>
                      <a:gd name="connsiteY71" fmla="*/ 80890 h 284155"/>
                      <a:gd name="connsiteX72" fmla="*/ 30194 w 292797"/>
                      <a:gd name="connsiteY72" fmla="*/ 129277 h 284155"/>
                      <a:gd name="connsiteX0" fmla="*/ 118586 w 292797"/>
                      <a:gd name="connsiteY0" fmla="*/ 170330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24968 w 292797"/>
                      <a:gd name="connsiteY21" fmla="*/ 187380 h 284155"/>
                      <a:gd name="connsiteX22" fmla="*/ 137350 w 292797"/>
                      <a:gd name="connsiteY22" fmla="*/ 227289 h 284155"/>
                      <a:gd name="connsiteX23" fmla="*/ 142208 w 292797"/>
                      <a:gd name="connsiteY23" fmla="*/ 239862 h 284155"/>
                      <a:gd name="connsiteX24" fmla="*/ 154781 w 292797"/>
                      <a:gd name="connsiteY24" fmla="*/ 235005 h 284155"/>
                      <a:gd name="connsiteX25" fmla="*/ 153447 w 292797"/>
                      <a:gd name="connsiteY25" fmla="*/ 192999 h 284155"/>
                      <a:gd name="connsiteX26" fmla="*/ 169545 w 292797"/>
                      <a:gd name="connsiteY26" fmla="*/ 181760 h 284155"/>
                      <a:gd name="connsiteX27" fmla="*/ 199358 w 292797"/>
                      <a:gd name="connsiteY27" fmla="*/ 192999 h 284155"/>
                      <a:gd name="connsiteX28" fmla="*/ 213741 w 292797"/>
                      <a:gd name="connsiteY28" fmla="*/ 234719 h 284155"/>
                      <a:gd name="connsiteX29" fmla="*/ 256413 w 292797"/>
                      <a:gd name="connsiteY29" fmla="*/ 246339 h 284155"/>
                      <a:gd name="connsiteX30" fmla="*/ 262128 w 292797"/>
                      <a:gd name="connsiteY30" fmla="*/ 246339 h 284155"/>
                      <a:gd name="connsiteX31" fmla="*/ 273748 w 292797"/>
                      <a:gd name="connsiteY31" fmla="*/ 257293 h 284155"/>
                      <a:gd name="connsiteX32" fmla="*/ 283273 w 292797"/>
                      <a:gd name="connsiteY32" fmla="*/ 264437 h 284155"/>
                      <a:gd name="connsiteX33" fmla="*/ 285654 w 292797"/>
                      <a:gd name="connsiteY33" fmla="*/ 264437 h 284155"/>
                      <a:gd name="connsiteX34" fmla="*/ 292512 w 292797"/>
                      <a:gd name="connsiteY34" fmla="*/ 252912 h 284155"/>
                      <a:gd name="connsiteX35" fmla="*/ 262413 w 292797"/>
                      <a:gd name="connsiteY35" fmla="*/ 227575 h 284155"/>
                      <a:gd name="connsiteX36" fmla="*/ 255936 w 292797"/>
                      <a:gd name="connsiteY36" fmla="*/ 227575 h 284155"/>
                      <a:gd name="connsiteX37" fmla="*/ 241363 w 292797"/>
                      <a:gd name="connsiteY37" fmla="*/ 227575 h 284155"/>
                      <a:gd name="connsiteX38" fmla="*/ 270605 w 292797"/>
                      <a:gd name="connsiteY38" fmla="*/ 214716 h 284155"/>
                      <a:gd name="connsiteX39" fmla="*/ 281225 w 292797"/>
                      <a:gd name="connsiteY39" fmla="*/ 206287 h 284155"/>
                      <a:gd name="connsiteX40" fmla="*/ 272796 w 292797"/>
                      <a:gd name="connsiteY40" fmla="*/ 195666 h 284155"/>
                      <a:gd name="connsiteX41" fmla="*/ 224694 w 292797"/>
                      <a:gd name="connsiteY41" fmla="*/ 218145 h 284155"/>
                      <a:gd name="connsiteX42" fmla="*/ 218694 w 292797"/>
                      <a:gd name="connsiteY42" fmla="*/ 191190 h 284155"/>
                      <a:gd name="connsiteX43" fmla="*/ 252031 w 292797"/>
                      <a:gd name="connsiteY43" fmla="*/ 165948 h 284155"/>
                      <a:gd name="connsiteX44" fmla="*/ 249459 w 292797"/>
                      <a:gd name="connsiteY44" fmla="*/ 152804 h 284155"/>
                      <a:gd name="connsiteX45" fmla="*/ 236229 w 292797"/>
                      <a:gd name="connsiteY45" fmla="*/ 155357 h 284155"/>
                      <a:gd name="connsiteX46" fmla="*/ 236220 w 292797"/>
                      <a:gd name="connsiteY46" fmla="*/ 155376 h 284155"/>
                      <a:gd name="connsiteX47" fmla="*/ 207645 w 292797"/>
                      <a:gd name="connsiteY47" fmla="*/ 174426 h 284155"/>
                      <a:gd name="connsiteX48" fmla="*/ 178308 w 292797"/>
                      <a:gd name="connsiteY48" fmla="*/ 164901 h 284155"/>
                      <a:gd name="connsiteX49" fmla="*/ 180022 w 292797"/>
                      <a:gd name="connsiteY49" fmla="*/ 143088 h 284155"/>
                      <a:gd name="connsiteX50" fmla="*/ 169354 w 292797"/>
                      <a:gd name="connsiteY50" fmla="*/ 134706 h 284155"/>
                      <a:gd name="connsiteX51" fmla="*/ 160972 w 292797"/>
                      <a:gd name="connsiteY51" fmla="*/ 145374 h 284155"/>
                      <a:gd name="connsiteX52" fmla="*/ 141922 w 292797"/>
                      <a:gd name="connsiteY52" fmla="*/ 177378 h 284155"/>
                      <a:gd name="connsiteX53" fmla="*/ 137445 w 292797"/>
                      <a:gd name="connsiteY53" fmla="*/ 173473 h 284155"/>
                      <a:gd name="connsiteX54" fmla="*/ 112490 w 292797"/>
                      <a:gd name="connsiteY54" fmla="*/ 122800 h 284155"/>
                      <a:gd name="connsiteX55" fmla="*/ 99583 w 292797"/>
                      <a:gd name="connsiteY55" fmla="*/ 126848 h 284155"/>
                      <a:gd name="connsiteX56" fmla="*/ 103632 w 292797"/>
                      <a:gd name="connsiteY56" fmla="*/ 139755 h 284155"/>
                      <a:gd name="connsiteX57" fmla="*/ 118586 w 292797"/>
                      <a:gd name="connsiteY57" fmla="*/ 170330 h 284155"/>
                      <a:gd name="connsiteX58" fmla="*/ 30194 w 292797"/>
                      <a:gd name="connsiteY58" fmla="*/ 129277 h 284155"/>
                      <a:gd name="connsiteX59" fmla="*/ 35623 w 292797"/>
                      <a:gd name="connsiteY59" fmla="*/ 141564 h 284155"/>
                      <a:gd name="connsiteX60" fmla="*/ 39052 w 292797"/>
                      <a:gd name="connsiteY60" fmla="*/ 142136 h 284155"/>
                      <a:gd name="connsiteX61" fmla="*/ 48006 w 292797"/>
                      <a:gd name="connsiteY61" fmla="*/ 136040 h 284155"/>
                      <a:gd name="connsiteX62" fmla="*/ 76581 w 292797"/>
                      <a:gd name="connsiteY62" fmla="*/ 61364 h 284155"/>
                      <a:gd name="connsiteX63" fmla="*/ 30480 w 292797"/>
                      <a:gd name="connsiteY63" fmla="*/ 61364 h 284155"/>
                      <a:gd name="connsiteX64" fmla="*/ 54006 w 292797"/>
                      <a:gd name="connsiteY64" fmla="*/ 13739 h 284155"/>
                      <a:gd name="connsiteX65" fmla="*/ 49653 w 292797"/>
                      <a:gd name="connsiteY65" fmla="*/ 994 h 284155"/>
                      <a:gd name="connsiteX66" fmla="*/ 49625 w 292797"/>
                      <a:gd name="connsiteY66" fmla="*/ 975 h 284155"/>
                      <a:gd name="connsiteX67" fmla="*/ 36880 w 292797"/>
                      <a:gd name="connsiteY67" fmla="*/ 5328 h 284155"/>
                      <a:gd name="connsiteX68" fmla="*/ 36861 w 292797"/>
                      <a:gd name="connsiteY68" fmla="*/ 5357 h 284155"/>
                      <a:gd name="connsiteX69" fmla="*/ 0 w 292797"/>
                      <a:gd name="connsiteY69" fmla="*/ 80890 h 284155"/>
                      <a:gd name="connsiteX70" fmla="*/ 48863 w 292797"/>
                      <a:gd name="connsiteY70" fmla="*/ 80890 h 284155"/>
                      <a:gd name="connsiteX71" fmla="*/ 30194 w 292797"/>
                      <a:gd name="connsiteY71" fmla="*/ 129277 h 284155"/>
                      <a:gd name="connsiteX0" fmla="*/ 118586 w 292797"/>
                      <a:gd name="connsiteY0" fmla="*/ 170330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24968 w 292797"/>
                      <a:gd name="connsiteY21" fmla="*/ 187380 h 284155"/>
                      <a:gd name="connsiteX22" fmla="*/ 137350 w 292797"/>
                      <a:gd name="connsiteY22" fmla="*/ 227289 h 284155"/>
                      <a:gd name="connsiteX23" fmla="*/ 142208 w 292797"/>
                      <a:gd name="connsiteY23" fmla="*/ 239862 h 284155"/>
                      <a:gd name="connsiteX24" fmla="*/ 154781 w 292797"/>
                      <a:gd name="connsiteY24" fmla="*/ 235005 h 284155"/>
                      <a:gd name="connsiteX25" fmla="*/ 153447 w 292797"/>
                      <a:gd name="connsiteY25" fmla="*/ 192999 h 284155"/>
                      <a:gd name="connsiteX26" fmla="*/ 169545 w 292797"/>
                      <a:gd name="connsiteY26" fmla="*/ 181760 h 284155"/>
                      <a:gd name="connsiteX27" fmla="*/ 199358 w 292797"/>
                      <a:gd name="connsiteY27" fmla="*/ 192999 h 284155"/>
                      <a:gd name="connsiteX28" fmla="*/ 213741 w 292797"/>
                      <a:gd name="connsiteY28" fmla="*/ 234719 h 284155"/>
                      <a:gd name="connsiteX29" fmla="*/ 256413 w 292797"/>
                      <a:gd name="connsiteY29" fmla="*/ 246339 h 284155"/>
                      <a:gd name="connsiteX30" fmla="*/ 262128 w 292797"/>
                      <a:gd name="connsiteY30" fmla="*/ 246339 h 284155"/>
                      <a:gd name="connsiteX31" fmla="*/ 273748 w 292797"/>
                      <a:gd name="connsiteY31" fmla="*/ 257293 h 284155"/>
                      <a:gd name="connsiteX32" fmla="*/ 283273 w 292797"/>
                      <a:gd name="connsiteY32" fmla="*/ 264437 h 284155"/>
                      <a:gd name="connsiteX33" fmla="*/ 285654 w 292797"/>
                      <a:gd name="connsiteY33" fmla="*/ 264437 h 284155"/>
                      <a:gd name="connsiteX34" fmla="*/ 292512 w 292797"/>
                      <a:gd name="connsiteY34" fmla="*/ 252912 h 284155"/>
                      <a:gd name="connsiteX35" fmla="*/ 262413 w 292797"/>
                      <a:gd name="connsiteY35" fmla="*/ 227575 h 284155"/>
                      <a:gd name="connsiteX36" fmla="*/ 255936 w 292797"/>
                      <a:gd name="connsiteY36" fmla="*/ 227575 h 284155"/>
                      <a:gd name="connsiteX37" fmla="*/ 241363 w 292797"/>
                      <a:gd name="connsiteY37" fmla="*/ 227575 h 284155"/>
                      <a:gd name="connsiteX38" fmla="*/ 270605 w 292797"/>
                      <a:gd name="connsiteY38" fmla="*/ 214716 h 284155"/>
                      <a:gd name="connsiteX39" fmla="*/ 281225 w 292797"/>
                      <a:gd name="connsiteY39" fmla="*/ 206287 h 284155"/>
                      <a:gd name="connsiteX40" fmla="*/ 272796 w 292797"/>
                      <a:gd name="connsiteY40" fmla="*/ 195666 h 284155"/>
                      <a:gd name="connsiteX41" fmla="*/ 224694 w 292797"/>
                      <a:gd name="connsiteY41" fmla="*/ 218145 h 284155"/>
                      <a:gd name="connsiteX42" fmla="*/ 218694 w 292797"/>
                      <a:gd name="connsiteY42" fmla="*/ 191190 h 284155"/>
                      <a:gd name="connsiteX43" fmla="*/ 252031 w 292797"/>
                      <a:gd name="connsiteY43" fmla="*/ 165948 h 284155"/>
                      <a:gd name="connsiteX44" fmla="*/ 249459 w 292797"/>
                      <a:gd name="connsiteY44" fmla="*/ 152804 h 284155"/>
                      <a:gd name="connsiteX45" fmla="*/ 236229 w 292797"/>
                      <a:gd name="connsiteY45" fmla="*/ 155357 h 284155"/>
                      <a:gd name="connsiteX46" fmla="*/ 236220 w 292797"/>
                      <a:gd name="connsiteY46" fmla="*/ 155376 h 284155"/>
                      <a:gd name="connsiteX47" fmla="*/ 207645 w 292797"/>
                      <a:gd name="connsiteY47" fmla="*/ 174426 h 284155"/>
                      <a:gd name="connsiteX48" fmla="*/ 178308 w 292797"/>
                      <a:gd name="connsiteY48" fmla="*/ 164901 h 284155"/>
                      <a:gd name="connsiteX49" fmla="*/ 180022 w 292797"/>
                      <a:gd name="connsiteY49" fmla="*/ 143088 h 284155"/>
                      <a:gd name="connsiteX50" fmla="*/ 169354 w 292797"/>
                      <a:gd name="connsiteY50" fmla="*/ 134706 h 284155"/>
                      <a:gd name="connsiteX51" fmla="*/ 160972 w 292797"/>
                      <a:gd name="connsiteY51" fmla="*/ 145374 h 284155"/>
                      <a:gd name="connsiteX52" fmla="*/ 141922 w 292797"/>
                      <a:gd name="connsiteY52" fmla="*/ 177378 h 284155"/>
                      <a:gd name="connsiteX53" fmla="*/ 137445 w 292797"/>
                      <a:gd name="connsiteY53" fmla="*/ 173473 h 284155"/>
                      <a:gd name="connsiteX54" fmla="*/ 112490 w 292797"/>
                      <a:gd name="connsiteY54" fmla="*/ 122800 h 284155"/>
                      <a:gd name="connsiteX55" fmla="*/ 99583 w 292797"/>
                      <a:gd name="connsiteY55" fmla="*/ 126848 h 284155"/>
                      <a:gd name="connsiteX56" fmla="*/ 118586 w 292797"/>
                      <a:gd name="connsiteY56" fmla="*/ 170330 h 284155"/>
                      <a:gd name="connsiteX57" fmla="*/ 30194 w 292797"/>
                      <a:gd name="connsiteY57" fmla="*/ 129277 h 284155"/>
                      <a:gd name="connsiteX58" fmla="*/ 35623 w 292797"/>
                      <a:gd name="connsiteY58" fmla="*/ 141564 h 284155"/>
                      <a:gd name="connsiteX59" fmla="*/ 39052 w 292797"/>
                      <a:gd name="connsiteY59" fmla="*/ 142136 h 284155"/>
                      <a:gd name="connsiteX60" fmla="*/ 48006 w 292797"/>
                      <a:gd name="connsiteY60" fmla="*/ 136040 h 284155"/>
                      <a:gd name="connsiteX61" fmla="*/ 76581 w 292797"/>
                      <a:gd name="connsiteY61" fmla="*/ 61364 h 284155"/>
                      <a:gd name="connsiteX62" fmla="*/ 30480 w 292797"/>
                      <a:gd name="connsiteY62" fmla="*/ 61364 h 284155"/>
                      <a:gd name="connsiteX63" fmla="*/ 54006 w 292797"/>
                      <a:gd name="connsiteY63" fmla="*/ 13739 h 284155"/>
                      <a:gd name="connsiteX64" fmla="*/ 49653 w 292797"/>
                      <a:gd name="connsiteY64" fmla="*/ 994 h 284155"/>
                      <a:gd name="connsiteX65" fmla="*/ 49625 w 292797"/>
                      <a:gd name="connsiteY65" fmla="*/ 975 h 284155"/>
                      <a:gd name="connsiteX66" fmla="*/ 36880 w 292797"/>
                      <a:gd name="connsiteY66" fmla="*/ 5328 h 284155"/>
                      <a:gd name="connsiteX67" fmla="*/ 36861 w 292797"/>
                      <a:gd name="connsiteY67" fmla="*/ 5357 h 284155"/>
                      <a:gd name="connsiteX68" fmla="*/ 0 w 292797"/>
                      <a:gd name="connsiteY68" fmla="*/ 80890 h 284155"/>
                      <a:gd name="connsiteX69" fmla="*/ 48863 w 292797"/>
                      <a:gd name="connsiteY69" fmla="*/ 80890 h 284155"/>
                      <a:gd name="connsiteX70" fmla="*/ 30194 w 292797"/>
                      <a:gd name="connsiteY70" fmla="*/ 129277 h 284155"/>
                      <a:gd name="connsiteX0" fmla="*/ 118586 w 292797"/>
                      <a:gd name="connsiteY0" fmla="*/ 170330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24968 w 292797"/>
                      <a:gd name="connsiteY21" fmla="*/ 187380 h 284155"/>
                      <a:gd name="connsiteX22" fmla="*/ 137350 w 292797"/>
                      <a:gd name="connsiteY22" fmla="*/ 227289 h 284155"/>
                      <a:gd name="connsiteX23" fmla="*/ 142208 w 292797"/>
                      <a:gd name="connsiteY23" fmla="*/ 239862 h 284155"/>
                      <a:gd name="connsiteX24" fmla="*/ 154781 w 292797"/>
                      <a:gd name="connsiteY24" fmla="*/ 235005 h 284155"/>
                      <a:gd name="connsiteX25" fmla="*/ 153447 w 292797"/>
                      <a:gd name="connsiteY25" fmla="*/ 192999 h 284155"/>
                      <a:gd name="connsiteX26" fmla="*/ 169545 w 292797"/>
                      <a:gd name="connsiteY26" fmla="*/ 181760 h 284155"/>
                      <a:gd name="connsiteX27" fmla="*/ 199358 w 292797"/>
                      <a:gd name="connsiteY27" fmla="*/ 192999 h 284155"/>
                      <a:gd name="connsiteX28" fmla="*/ 213741 w 292797"/>
                      <a:gd name="connsiteY28" fmla="*/ 234719 h 284155"/>
                      <a:gd name="connsiteX29" fmla="*/ 256413 w 292797"/>
                      <a:gd name="connsiteY29" fmla="*/ 246339 h 284155"/>
                      <a:gd name="connsiteX30" fmla="*/ 262128 w 292797"/>
                      <a:gd name="connsiteY30" fmla="*/ 246339 h 284155"/>
                      <a:gd name="connsiteX31" fmla="*/ 273748 w 292797"/>
                      <a:gd name="connsiteY31" fmla="*/ 257293 h 284155"/>
                      <a:gd name="connsiteX32" fmla="*/ 283273 w 292797"/>
                      <a:gd name="connsiteY32" fmla="*/ 264437 h 284155"/>
                      <a:gd name="connsiteX33" fmla="*/ 285654 w 292797"/>
                      <a:gd name="connsiteY33" fmla="*/ 264437 h 284155"/>
                      <a:gd name="connsiteX34" fmla="*/ 292512 w 292797"/>
                      <a:gd name="connsiteY34" fmla="*/ 252912 h 284155"/>
                      <a:gd name="connsiteX35" fmla="*/ 262413 w 292797"/>
                      <a:gd name="connsiteY35" fmla="*/ 227575 h 284155"/>
                      <a:gd name="connsiteX36" fmla="*/ 255936 w 292797"/>
                      <a:gd name="connsiteY36" fmla="*/ 227575 h 284155"/>
                      <a:gd name="connsiteX37" fmla="*/ 241363 w 292797"/>
                      <a:gd name="connsiteY37" fmla="*/ 227575 h 284155"/>
                      <a:gd name="connsiteX38" fmla="*/ 270605 w 292797"/>
                      <a:gd name="connsiteY38" fmla="*/ 214716 h 284155"/>
                      <a:gd name="connsiteX39" fmla="*/ 281225 w 292797"/>
                      <a:gd name="connsiteY39" fmla="*/ 206287 h 284155"/>
                      <a:gd name="connsiteX40" fmla="*/ 272796 w 292797"/>
                      <a:gd name="connsiteY40" fmla="*/ 195666 h 284155"/>
                      <a:gd name="connsiteX41" fmla="*/ 224694 w 292797"/>
                      <a:gd name="connsiteY41" fmla="*/ 218145 h 284155"/>
                      <a:gd name="connsiteX42" fmla="*/ 218694 w 292797"/>
                      <a:gd name="connsiteY42" fmla="*/ 191190 h 284155"/>
                      <a:gd name="connsiteX43" fmla="*/ 252031 w 292797"/>
                      <a:gd name="connsiteY43" fmla="*/ 165948 h 284155"/>
                      <a:gd name="connsiteX44" fmla="*/ 249459 w 292797"/>
                      <a:gd name="connsiteY44" fmla="*/ 152804 h 284155"/>
                      <a:gd name="connsiteX45" fmla="*/ 236229 w 292797"/>
                      <a:gd name="connsiteY45" fmla="*/ 155357 h 284155"/>
                      <a:gd name="connsiteX46" fmla="*/ 236220 w 292797"/>
                      <a:gd name="connsiteY46" fmla="*/ 155376 h 284155"/>
                      <a:gd name="connsiteX47" fmla="*/ 207645 w 292797"/>
                      <a:gd name="connsiteY47" fmla="*/ 174426 h 284155"/>
                      <a:gd name="connsiteX48" fmla="*/ 178308 w 292797"/>
                      <a:gd name="connsiteY48" fmla="*/ 164901 h 284155"/>
                      <a:gd name="connsiteX49" fmla="*/ 180022 w 292797"/>
                      <a:gd name="connsiteY49" fmla="*/ 143088 h 284155"/>
                      <a:gd name="connsiteX50" fmla="*/ 169354 w 292797"/>
                      <a:gd name="connsiteY50" fmla="*/ 134706 h 284155"/>
                      <a:gd name="connsiteX51" fmla="*/ 160972 w 292797"/>
                      <a:gd name="connsiteY51" fmla="*/ 145374 h 284155"/>
                      <a:gd name="connsiteX52" fmla="*/ 141922 w 292797"/>
                      <a:gd name="connsiteY52" fmla="*/ 177378 h 284155"/>
                      <a:gd name="connsiteX53" fmla="*/ 137445 w 292797"/>
                      <a:gd name="connsiteY53" fmla="*/ 173473 h 284155"/>
                      <a:gd name="connsiteX54" fmla="*/ 112490 w 292797"/>
                      <a:gd name="connsiteY54" fmla="*/ 122800 h 284155"/>
                      <a:gd name="connsiteX55" fmla="*/ 118586 w 292797"/>
                      <a:gd name="connsiteY55" fmla="*/ 170330 h 284155"/>
                      <a:gd name="connsiteX56" fmla="*/ 30194 w 292797"/>
                      <a:gd name="connsiteY56" fmla="*/ 129277 h 284155"/>
                      <a:gd name="connsiteX57" fmla="*/ 35623 w 292797"/>
                      <a:gd name="connsiteY57" fmla="*/ 141564 h 284155"/>
                      <a:gd name="connsiteX58" fmla="*/ 39052 w 292797"/>
                      <a:gd name="connsiteY58" fmla="*/ 142136 h 284155"/>
                      <a:gd name="connsiteX59" fmla="*/ 48006 w 292797"/>
                      <a:gd name="connsiteY59" fmla="*/ 136040 h 284155"/>
                      <a:gd name="connsiteX60" fmla="*/ 76581 w 292797"/>
                      <a:gd name="connsiteY60" fmla="*/ 61364 h 284155"/>
                      <a:gd name="connsiteX61" fmla="*/ 30480 w 292797"/>
                      <a:gd name="connsiteY61" fmla="*/ 61364 h 284155"/>
                      <a:gd name="connsiteX62" fmla="*/ 54006 w 292797"/>
                      <a:gd name="connsiteY62" fmla="*/ 13739 h 284155"/>
                      <a:gd name="connsiteX63" fmla="*/ 49653 w 292797"/>
                      <a:gd name="connsiteY63" fmla="*/ 994 h 284155"/>
                      <a:gd name="connsiteX64" fmla="*/ 49625 w 292797"/>
                      <a:gd name="connsiteY64" fmla="*/ 975 h 284155"/>
                      <a:gd name="connsiteX65" fmla="*/ 36880 w 292797"/>
                      <a:gd name="connsiteY65" fmla="*/ 5328 h 284155"/>
                      <a:gd name="connsiteX66" fmla="*/ 36861 w 292797"/>
                      <a:gd name="connsiteY66" fmla="*/ 5357 h 284155"/>
                      <a:gd name="connsiteX67" fmla="*/ 0 w 292797"/>
                      <a:gd name="connsiteY67" fmla="*/ 80890 h 284155"/>
                      <a:gd name="connsiteX68" fmla="*/ 48863 w 292797"/>
                      <a:gd name="connsiteY68" fmla="*/ 80890 h 284155"/>
                      <a:gd name="connsiteX69" fmla="*/ 30194 w 292797"/>
                      <a:gd name="connsiteY69" fmla="*/ 129277 h 284155"/>
                      <a:gd name="connsiteX0" fmla="*/ 118586 w 292797"/>
                      <a:gd name="connsiteY0" fmla="*/ 170330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24968 w 292797"/>
                      <a:gd name="connsiteY21" fmla="*/ 187380 h 284155"/>
                      <a:gd name="connsiteX22" fmla="*/ 137350 w 292797"/>
                      <a:gd name="connsiteY22" fmla="*/ 227289 h 284155"/>
                      <a:gd name="connsiteX23" fmla="*/ 142208 w 292797"/>
                      <a:gd name="connsiteY23" fmla="*/ 239862 h 284155"/>
                      <a:gd name="connsiteX24" fmla="*/ 154781 w 292797"/>
                      <a:gd name="connsiteY24" fmla="*/ 235005 h 284155"/>
                      <a:gd name="connsiteX25" fmla="*/ 153447 w 292797"/>
                      <a:gd name="connsiteY25" fmla="*/ 192999 h 284155"/>
                      <a:gd name="connsiteX26" fmla="*/ 169545 w 292797"/>
                      <a:gd name="connsiteY26" fmla="*/ 181760 h 284155"/>
                      <a:gd name="connsiteX27" fmla="*/ 199358 w 292797"/>
                      <a:gd name="connsiteY27" fmla="*/ 192999 h 284155"/>
                      <a:gd name="connsiteX28" fmla="*/ 213741 w 292797"/>
                      <a:gd name="connsiteY28" fmla="*/ 234719 h 284155"/>
                      <a:gd name="connsiteX29" fmla="*/ 256413 w 292797"/>
                      <a:gd name="connsiteY29" fmla="*/ 246339 h 284155"/>
                      <a:gd name="connsiteX30" fmla="*/ 262128 w 292797"/>
                      <a:gd name="connsiteY30" fmla="*/ 246339 h 284155"/>
                      <a:gd name="connsiteX31" fmla="*/ 273748 w 292797"/>
                      <a:gd name="connsiteY31" fmla="*/ 257293 h 284155"/>
                      <a:gd name="connsiteX32" fmla="*/ 283273 w 292797"/>
                      <a:gd name="connsiteY32" fmla="*/ 264437 h 284155"/>
                      <a:gd name="connsiteX33" fmla="*/ 285654 w 292797"/>
                      <a:gd name="connsiteY33" fmla="*/ 264437 h 284155"/>
                      <a:gd name="connsiteX34" fmla="*/ 292512 w 292797"/>
                      <a:gd name="connsiteY34" fmla="*/ 252912 h 284155"/>
                      <a:gd name="connsiteX35" fmla="*/ 262413 w 292797"/>
                      <a:gd name="connsiteY35" fmla="*/ 227575 h 284155"/>
                      <a:gd name="connsiteX36" fmla="*/ 255936 w 292797"/>
                      <a:gd name="connsiteY36" fmla="*/ 227575 h 284155"/>
                      <a:gd name="connsiteX37" fmla="*/ 241363 w 292797"/>
                      <a:gd name="connsiteY37" fmla="*/ 227575 h 284155"/>
                      <a:gd name="connsiteX38" fmla="*/ 270605 w 292797"/>
                      <a:gd name="connsiteY38" fmla="*/ 214716 h 284155"/>
                      <a:gd name="connsiteX39" fmla="*/ 281225 w 292797"/>
                      <a:gd name="connsiteY39" fmla="*/ 206287 h 284155"/>
                      <a:gd name="connsiteX40" fmla="*/ 272796 w 292797"/>
                      <a:gd name="connsiteY40" fmla="*/ 195666 h 284155"/>
                      <a:gd name="connsiteX41" fmla="*/ 224694 w 292797"/>
                      <a:gd name="connsiteY41" fmla="*/ 218145 h 284155"/>
                      <a:gd name="connsiteX42" fmla="*/ 218694 w 292797"/>
                      <a:gd name="connsiteY42" fmla="*/ 191190 h 284155"/>
                      <a:gd name="connsiteX43" fmla="*/ 252031 w 292797"/>
                      <a:gd name="connsiteY43" fmla="*/ 165948 h 284155"/>
                      <a:gd name="connsiteX44" fmla="*/ 249459 w 292797"/>
                      <a:gd name="connsiteY44" fmla="*/ 152804 h 284155"/>
                      <a:gd name="connsiteX45" fmla="*/ 236229 w 292797"/>
                      <a:gd name="connsiteY45" fmla="*/ 155357 h 284155"/>
                      <a:gd name="connsiteX46" fmla="*/ 236220 w 292797"/>
                      <a:gd name="connsiteY46" fmla="*/ 155376 h 284155"/>
                      <a:gd name="connsiteX47" fmla="*/ 207645 w 292797"/>
                      <a:gd name="connsiteY47" fmla="*/ 174426 h 284155"/>
                      <a:gd name="connsiteX48" fmla="*/ 178308 w 292797"/>
                      <a:gd name="connsiteY48" fmla="*/ 164901 h 284155"/>
                      <a:gd name="connsiteX49" fmla="*/ 180022 w 292797"/>
                      <a:gd name="connsiteY49" fmla="*/ 143088 h 284155"/>
                      <a:gd name="connsiteX50" fmla="*/ 169354 w 292797"/>
                      <a:gd name="connsiteY50" fmla="*/ 134706 h 284155"/>
                      <a:gd name="connsiteX51" fmla="*/ 160972 w 292797"/>
                      <a:gd name="connsiteY51" fmla="*/ 145374 h 284155"/>
                      <a:gd name="connsiteX52" fmla="*/ 141922 w 292797"/>
                      <a:gd name="connsiteY52" fmla="*/ 177378 h 284155"/>
                      <a:gd name="connsiteX53" fmla="*/ 137445 w 292797"/>
                      <a:gd name="connsiteY53" fmla="*/ 173473 h 284155"/>
                      <a:gd name="connsiteX54" fmla="*/ 118586 w 292797"/>
                      <a:gd name="connsiteY54" fmla="*/ 170330 h 284155"/>
                      <a:gd name="connsiteX55" fmla="*/ 30194 w 292797"/>
                      <a:gd name="connsiteY55" fmla="*/ 129277 h 284155"/>
                      <a:gd name="connsiteX56" fmla="*/ 35623 w 292797"/>
                      <a:gd name="connsiteY56" fmla="*/ 141564 h 284155"/>
                      <a:gd name="connsiteX57" fmla="*/ 39052 w 292797"/>
                      <a:gd name="connsiteY57" fmla="*/ 142136 h 284155"/>
                      <a:gd name="connsiteX58" fmla="*/ 48006 w 292797"/>
                      <a:gd name="connsiteY58" fmla="*/ 136040 h 284155"/>
                      <a:gd name="connsiteX59" fmla="*/ 76581 w 292797"/>
                      <a:gd name="connsiteY59" fmla="*/ 61364 h 284155"/>
                      <a:gd name="connsiteX60" fmla="*/ 30480 w 292797"/>
                      <a:gd name="connsiteY60" fmla="*/ 61364 h 284155"/>
                      <a:gd name="connsiteX61" fmla="*/ 54006 w 292797"/>
                      <a:gd name="connsiteY61" fmla="*/ 13739 h 284155"/>
                      <a:gd name="connsiteX62" fmla="*/ 49653 w 292797"/>
                      <a:gd name="connsiteY62" fmla="*/ 994 h 284155"/>
                      <a:gd name="connsiteX63" fmla="*/ 49625 w 292797"/>
                      <a:gd name="connsiteY63" fmla="*/ 975 h 284155"/>
                      <a:gd name="connsiteX64" fmla="*/ 36880 w 292797"/>
                      <a:gd name="connsiteY64" fmla="*/ 5328 h 284155"/>
                      <a:gd name="connsiteX65" fmla="*/ 36861 w 292797"/>
                      <a:gd name="connsiteY65" fmla="*/ 5357 h 284155"/>
                      <a:gd name="connsiteX66" fmla="*/ 0 w 292797"/>
                      <a:gd name="connsiteY66" fmla="*/ 80890 h 284155"/>
                      <a:gd name="connsiteX67" fmla="*/ 48863 w 292797"/>
                      <a:gd name="connsiteY67" fmla="*/ 80890 h 284155"/>
                      <a:gd name="connsiteX68" fmla="*/ 30194 w 292797"/>
                      <a:gd name="connsiteY68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24968 w 292797"/>
                      <a:gd name="connsiteY21" fmla="*/ 187380 h 284155"/>
                      <a:gd name="connsiteX22" fmla="*/ 137350 w 292797"/>
                      <a:gd name="connsiteY22" fmla="*/ 227289 h 284155"/>
                      <a:gd name="connsiteX23" fmla="*/ 142208 w 292797"/>
                      <a:gd name="connsiteY23" fmla="*/ 239862 h 284155"/>
                      <a:gd name="connsiteX24" fmla="*/ 154781 w 292797"/>
                      <a:gd name="connsiteY24" fmla="*/ 235005 h 284155"/>
                      <a:gd name="connsiteX25" fmla="*/ 153447 w 292797"/>
                      <a:gd name="connsiteY25" fmla="*/ 192999 h 284155"/>
                      <a:gd name="connsiteX26" fmla="*/ 169545 w 292797"/>
                      <a:gd name="connsiteY26" fmla="*/ 181760 h 284155"/>
                      <a:gd name="connsiteX27" fmla="*/ 199358 w 292797"/>
                      <a:gd name="connsiteY27" fmla="*/ 192999 h 284155"/>
                      <a:gd name="connsiteX28" fmla="*/ 213741 w 292797"/>
                      <a:gd name="connsiteY28" fmla="*/ 234719 h 284155"/>
                      <a:gd name="connsiteX29" fmla="*/ 256413 w 292797"/>
                      <a:gd name="connsiteY29" fmla="*/ 246339 h 284155"/>
                      <a:gd name="connsiteX30" fmla="*/ 262128 w 292797"/>
                      <a:gd name="connsiteY30" fmla="*/ 246339 h 284155"/>
                      <a:gd name="connsiteX31" fmla="*/ 273748 w 292797"/>
                      <a:gd name="connsiteY31" fmla="*/ 257293 h 284155"/>
                      <a:gd name="connsiteX32" fmla="*/ 283273 w 292797"/>
                      <a:gd name="connsiteY32" fmla="*/ 264437 h 284155"/>
                      <a:gd name="connsiteX33" fmla="*/ 285654 w 292797"/>
                      <a:gd name="connsiteY33" fmla="*/ 264437 h 284155"/>
                      <a:gd name="connsiteX34" fmla="*/ 292512 w 292797"/>
                      <a:gd name="connsiteY34" fmla="*/ 252912 h 284155"/>
                      <a:gd name="connsiteX35" fmla="*/ 262413 w 292797"/>
                      <a:gd name="connsiteY35" fmla="*/ 227575 h 284155"/>
                      <a:gd name="connsiteX36" fmla="*/ 255936 w 292797"/>
                      <a:gd name="connsiteY36" fmla="*/ 227575 h 284155"/>
                      <a:gd name="connsiteX37" fmla="*/ 241363 w 292797"/>
                      <a:gd name="connsiteY37" fmla="*/ 227575 h 284155"/>
                      <a:gd name="connsiteX38" fmla="*/ 270605 w 292797"/>
                      <a:gd name="connsiteY38" fmla="*/ 214716 h 284155"/>
                      <a:gd name="connsiteX39" fmla="*/ 281225 w 292797"/>
                      <a:gd name="connsiteY39" fmla="*/ 206287 h 284155"/>
                      <a:gd name="connsiteX40" fmla="*/ 272796 w 292797"/>
                      <a:gd name="connsiteY40" fmla="*/ 195666 h 284155"/>
                      <a:gd name="connsiteX41" fmla="*/ 224694 w 292797"/>
                      <a:gd name="connsiteY41" fmla="*/ 218145 h 284155"/>
                      <a:gd name="connsiteX42" fmla="*/ 218694 w 292797"/>
                      <a:gd name="connsiteY42" fmla="*/ 191190 h 284155"/>
                      <a:gd name="connsiteX43" fmla="*/ 252031 w 292797"/>
                      <a:gd name="connsiteY43" fmla="*/ 165948 h 284155"/>
                      <a:gd name="connsiteX44" fmla="*/ 249459 w 292797"/>
                      <a:gd name="connsiteY44" fmla="*/ 152804 h 284155"/>
                      <a:gd name="connsiteX45" fmla="*/ 236229 w 292797"/>
                      <a:gd name="connsiteY45" fmla="*/ 155357 h 284155"/>
                      <a:gd name="connsiteX46" fmla="*/ 236220 w 292797"/>
                      <a:gd name="connsiteY46" fmla="*/ 155376 h 284155"/>
                      <a:gd name="connsiteX47" fmla="*/ 207645 w 292797"/>
                      <a:gd name="connsiteY47" fmla="*/ 174426 h 284155"/>
                      <a:gd name="connsiteX48" fmla="*/ 178308 w 292797"/>
                      <a:gd name="connsiteY48" fmla="*/ 164901 h 284155"/>
                      <a:gd name="connsiteX49" fmla="*/ 180022 w 292797"/>
                      <a:gd name="connsiteY49" fmla="*/ 143088 h 284155"/>
                      <a:gd name="connsiteX50" fmla="*/ 169354 w 292797"/>
                      <a:gd name="connsiteY50" fmla="*/ 134706 h 284155"/>
                      <a:gd name="connsiteX51" fmla="*/ 160972 w 292797"/>
                      <a:gd name="connsiteY51" fmla="*/ 145374 h 284155"/>
                      <a:gd name="connsiteX52" fmla="*/ 141922 w 292797"/>
                      <a:gd name="connsiteY52" fmla="*/ 177378 h 284155"/>
                      <a:gd name="connsiteX53" fmla="*/ 137445 w 292797"/>
                      <a:gd name="connsiteY53" fmla="*/ 173473 h 284155"/>
                      <a:gd name="connsiteX54" fmla="*/ 30194 w 292797"/>
                      <a:gd name="connsiteY54" fmla="*/ 129277 h 284155"/>
                      <a:gd name="connsiteX55" fmla="*/ 35623 w 292797"/>
                      <a:gd name="connsiteY55" fmla="*/ 141564 h 284155"/>
                      <a:gd name="connsiteX56" fmla="*/ 39052 w 292797"/>
                      <a:gd name="connsiteY56" fmla="*/ 142136 h 284155"/>
                      <a:gd name="connsiteX57" fmla="*/ 48006 w 292797"/>
                      <a:gd name="connsiteY57" fmla="*/ 136040 h 284155"/>
                      <a:gd name="connsiteX58" fmla="*/ 76581 w 292797"/>
                      <a:gd name="connsiteY58" fmla="*/ 61364 h 284155"/>
                      <a:gd name="connsiteX59" fmla="*/ 30480 w 292797"/>
                      <a:gd name="connsiteY59" fmla="*/ 61364 h 284155"/>
                      <a:gd name="connsiteX60" fmla="*/ 54006 w 292797"/>
                      <a:gd name="connsiteY60" fmla="*/ 13739 h 284155"/>
                      <a:gd name="connsiteX61" fmla="*/ 49653 w 292797"/>
                      <a:gd name="connsiteY61" fmla="*/ 994 h 284155"/>
                      <a:gd name="connsiteX62" fmla="*/ 49625 w 292797"/>
                      <a:gd name="connsiteY62" fmla="*/ 975 h 284155"/>
                      <a:gd name="connsiteX63" fmla="*/ 36880 w 292797"/>
                      <a:gd name="connsiteY63" fmla="*/ 5328 h 284155"/>
                      <a:gd name="connsiteX64" fmla="*/ 36861 w 292797"/>
                      <a:gd name="connsiteY64" fmla="*/ 5357 h 284155"/>
                      <a:gd name="connsiteX65" fmla="*/ 0 w 292797"/>
                      <a:gd name="connsiteY65" fmla="*/ 80890 h 284155"/>
                      <a:gd name="connsiteX66" fmla="*/ 48863 w 292797"/>
                      <a:gd name="connsiteY66" fmla="*/ 80890 h 284155"/>
                      <a:gd name="connsiteX67" fmla="*/ 30194 w 292797"/>
                      <a:gd name="connsiteY67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37350 w 292797"/>
                      <a:gd name="connsiteY21" fmla="*/ 227289 h 284155"/>
                      <a:gd name="connsiteX22" fmla="*/ 142208 w 292797"/>
                      <a:gd name="connsiteY22" fmla="*/ 239862 h 284155"/>
                      <a:gd name="connsiteX23" fmla="*/ 154781 w 292797"/>
                      <a:gd name="connsiteY23" fmla="*/ 235005 h 284155"/>
                      <a:gd name="connsiteX24" fmla="*/ 153447 w 292797"/>
                      <a:gd name="connsiteY24" fmla="*/ 192999 h 284155"/>
                      <a:gd name="connsiteX25" fmla="*/ 169545 w 292797"/>
                      <a:gd name="connsiteY25" fmla="*/ 181760 h 284155"/>
                      <a:gd name="connsiteX26" fmla="*/ 199358 w 292797"/>
                      <a:gd name="connsiteY26" fmla="*/ 192999 h 284155"/>
                      <a:gd name="connsiteX27" fmla="*/ 213741 w 292797"/>
                      <a:gd name="connsiteY27" fmla="*/ 234719 h 284155"/>
                      <a:gd name="connsiteX28" fmla="*/ 256413 w 292797"/>
                      <a:gd name="connsiteY28" fmla="*/ 246339 h 284155"/>
                      <a:gd name="connsiteX29" fmla="*/ 262128 w 292797"/>
                      <a:gd name="connsiteY29" fmla="*/ 246339 h 284155"/>
                      <a:gd name="connsiteX30" fmla="*/ 273748 w 292797"/>
                      <a:gd name="connsiteY30" fmla="*/ 257293 h 284155"/>
                      <a:gd name="connsiteX31" fmla="*/ 283273 w 292797"/>
                      <a:gd name="connsiteY31" fmla="*/ 264437 h 284155"/>
                      <a:gd name="connsiteX32" fmla="*/ 285654 w 292797"/>
                      <a:gd name="connsiteY32" fmla="*/ 264437 h 284155"/>
                      <a:gd name="connsiteX33" fmla="*/ 292512 w 292797"/>
                      <a:gd name="connsiteY33" fmla="*/ 252912 h 284155"/>
                      <a:gd name="connsiteX34" fmla="*/ 262413 w 292797"/>
                      <a:gd name="connsiteY34" fmla="*/ 227575 h 284155"/>
                      <a:gd name="connsiteX35" fmla="*/ 255936 w 292797"/>
                      <a:gd name="connsiteY35" fmla="*/ 227575 h 284155"/>
                      <a:gd name="connsiteX36" fmla="*/ 241363 w 292797"/>
                      <a:gd name="connsiteY36" fmla="*/ 227575 h 284155"/>
                      <a:gd name="connsiteX37" fmla="*/ 270605 w 292797"/>
                      <a:gd name="connsiteY37" fmla="*/ 214716 h 284155"/>
                      <a:gd name="connsiteX38" fmla="*/ 281225 w 292797"/>
                      <a:gd name="connsiteY38" fmla="*/ 206287 h 284155"/>
                      <a:gd name="connsiteX39" fmla="*/ 272796 w 292797"/>
                      <a:gd name="connsiteY39" fmla="*/ 195666 h 284155"/>
                      <a:gd name="connsiteX40" fmla="*/ 224694 w 292797"/>
                      <a:gd name="connsiteY40" fmla="*/ 218145 h 284155"/>
                      <a:gd name="connsiteX41" fmla="*/ 218694 w 292797"/>
                      <a:gd name="connsiteY41" fmla="*/ 191190 h 284155"/>
                      <a:gd name="connsiteX42" fmla="*/ 252031 w 292797"/>
                      <a:gd name="connsiteY42" fmla="*/ 165948 h 284155"/>
                      <a:gd name="connsiteX43" fmla="*/ 249459 w 292797"/>
                      <a:gd name="connsiteY43" fmla="*/ 152804 h 284155"/>
                      <a:gd name="connsiteX44" fmla="*/ 236229 w 292797"/>
                      <a:gd name="connsiteY44" fmla="*/ 155357 h 284155"/>
                      <a:gd name="connsiteX45" fmla="*/ 236220 w 292797"/>
                      <a:gd name="connsiteY45" fmla="*/ 155376 h 284155"/>
                      <a:gd name="connsiteX46" fmla="*/ 207645 w 292797"/>
                      <a:gd name="connsiteY46" fmla="*/ 174426 h 284155"/>
                      <a:gd name="connsiteX47" fmla="*/ 178308 w 292797"/>
                      <a:gd name="connsiteY47" fmla="*/ 164901 h 284155"/>
                      <a:gd name="connsiteX48" fmla="*/ 180022 w 292797"/>
                      <a:gd name="connsiteY48" fmla="*/ 143088 h 284155"/>
                      <a:gd name="connsiteX49" fmla="*/ 169354 w 292797"/>
                      <a:gd name="connsiteY49" fmla="*/ 134706 h 284155"/>
                      <a:gd name="connsiteX50" fmla="*/ 160972 w 292797"/>
                      <a:gd name="connsiteY50" fmla="*/ 145374 h 284155"/>
                      <a:gd name="connsiteX51" fmla="*/ 141922 w 292797"/>
                      <a:gd name="connsiteY51" fmla="*/ 177378 h 284155"/>
                      <a:gd name="connsiteX52" fmla="*/ 137445 w 292797"/>
                      <a:gd name="connsiteY52" fmla="*/ 173473 h 284155"/>
                      <a:gd name="connsiteX53" fmla="*/ 30194 w 292797"/>
                      <a:gd name="connsiteY53" fmla="*/ 129277 h 284155"/>
                      <a:gd name="connsiteX54" fmla="*/ 35623 w 292797"/>
                      <a:gd name="connsiteY54" fmla="*/ 141564 h 284155"/>
                      <a:gd name="connsiteX55" fmla="*/ 39052 w 292797"/>
                      <a:gd name="connsiteY55" fmla="*/ 142136 h 284155"/>
                      <a:gd name="connsiteX56" fmla="*/ 48006 w 292797"/>
                      <a:gd name="connsiteY56" fmla="*/ 136040 h 284155"/>
                      <a:gd name="connsiteX57" fmla="*/ 76581 w 292797"/>
                      <a:gd name="connsiteY57" fmla="*/ 61364 h 284155"/>
                      <a:gd name="connsiteX58" fmla="*/ 30480 w 292797"/>
                      <a:gd name="connsiteY58" fmla="*/ 61364 h 284155"/>
                      <a:gd name="connsiteX59" fmla="*/ 54006 w 292797"/>
                      <a:gd name="connsiteY59" fmla="*/ 13739 h 284155"/>
                      <a:gd name="connsiteX60" fmla="*/ 49653 w 292797"/>
                      <a:gd name="connsiteY60" fmla="*/ 994 h 284155"/>
                      <a:gd name="connsiteX61" fmla="*/ 49625 w 292797"/>
                      <a:gd name="connsiteY61" fmla="*/ 975 h 284155"/>
                      <a:gd name="connsiteX62" fmla="*/ 36880 w 292797"/>
                      <a:gd name="connsiteY62" fmla="*/ 5328 h 284155"/>
                      <a:gd name="connsiteX63" fmla="*/ 36861 w 292797"/>
                      <a:gd name="connsiteY63" fmla="*/ 5357 h 284155"/>
                      <a:gd name="connsiteX64" fmla="*/ 0 w 292797"/>
                      <a:gd name="connsiteY64" fmla="*/ 80890 h 284155"/>
                      <a:gd name="connsiteX65" fmla="*/ 48863 w 292797"/>
                      <a:gd name="connsiteY65" fmla="*/ 80890 h 284155"/>
                      <a:gd name="connsiteX66" fmla="*/ 30194 w 292797"/>
                      <a:gd name="connsiteY66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25146 w 292797"/>
                      <a:gd name="connsiteY3" fmla="*/ 169187 h 284155"/>
                      <a:gd name="connsiteX4" fmla="*/ 17430 w 292797"/>
                      <a:gd name="connsiteY4" fmla="*/ 180522 h 284155"/>
                      <a:gd name="connsiteX5" fmla="*/ 60769 w 292797"/>
                      <a:gd name="connsiteY5" fmla="*/ 212716 h 284155"/>
                      <a:gd name="connsiteX6" fmla="*/ 60007 w 292797"/>
                      <a:gd name="connsiteY6" fmla="*/ 218812 h 284155"/>
                      <a:gd name="connsiteX7" fmla="*/ 62865 w 292797"/>
                      <a:gd name="connsiteY7" fmla="*/ 239100 h 284155"/>
                      <a:gd name="connsiteX8" fmla="*/ 34290 w 292797"/>
                      <a:gd name="connsiteY8" fmla="*/ 246530 h 284155"/>
                      <a:gd name="connsiteX9" fmla="*/ 30956 w 292797"/>
                      <a:gd name="connsiteY9" fmla="*/ 259579 h 284155"/>
                      <a:gd name="connsiteX10" fmla="*/ 39052 w 292797"/>
                      <a:gd name="connsiteY10" fmla="*/ 264246 h 284155"/>
                      <a:gd name="connsiteX11" fmla="*/ 43719 w 292797"/>
                      <a:gd name="connsiteY11" fmla="*/ 263103 h 284155"/>
                      <a:gd name="connsiteX12" fmla="*/ 73723 w 292797"/>
                      <a:gd name="connsiteY12" fmla="*/ 260913 h 284155"/>
                      <a:gd name="connsiteX13" fmla="*/ 75628 w 292797"/>
                      <a:gd name="connsiteY13" fmla="*/ 261579 h 284155"/>
                      <a:gd name="connsiteX14" fmla="*/ 94678 w 292797"/>
                      <a:gd name="connsiteY14" fmla="*/ 281296 h 284155"/>
                      <a:gd name="connsiteX15" fmla="*/ 101631 w 292797"/>
                      <a:gd name="connsiteY15" fmla="*/ 284154 h 284155"/>
                      <a:gd name="connsiteX16" fmla="*/ 111118 w 292797"/>
                      <a:gd name="connsiteY16" fmla="*/ 274591 h 284155"/>
                      <a:gd name="connsiteX17" fmla="*/ 108489 w 292797"/>
                      <a:gd name="connsiteY17" fmla="*/ 268056 h 284155"/>
                      <a:gd name="connsiteX18" fmla="*/ 88868 w 292797"/>
                      <a:gd name="connsiteY18" fmla="*/ 247673 h 284155"/>
                      <a:gd name="connsiteX19" fmla="*/ 79343 w 292797"/>
                      <a:gd name="connsiteY19" fmla="*/ 219574 h 284155"/>
                      <a:gd name="connsiteX20" fmla="*/ 103346 w 292797"/>
                      <a:gd name="connsiteY20" fmla="*/ 193761 h 284155"/>
                      <a:gd name="connsiteX21" fmla="*/ 137350 w 292797"/>
                      <a:gd name="connsiteY21" fmla="*/ 227289 h 284155"/>
                      <a:gd name="connsiteX22" fmla="*/ 142208 w 292797"/>
                      <a:gd name="connsiteY22" fmla="*/ 239862 h 284155"/>
                      <a:gd name="connsiteX23" fmla="*/ 154781 w 292797"/>
                      <a:gd name="connsiteY23" fmla="*/ 235005 h 284155"/>
                      <a:gd name="connsiteX24" fmla="*/ 153447 w 292797"/>
                      <a:gd name="connsiteY24" fmla="*/ 192999 h 284155"/>
                      <a:gd name="connsiteX25" fmla="*/ 169545 w 292797"/>
                      <a:gd name="connsiteY25" fmla="*/ 181760 h 284155"/>
                      <a:gd name="connsiteX26" fmla="*/ 199358 w 292797"/>
                      <a:gd name="connsiteY26" fmla="*/ 192999 h 284155"/>
                      <a:gd name="connsiteX27" fmla="*/ 213741 w 292797"/>
                      <a:gd name="connsiteY27" fmla="*/ 234719 h 284155"/>
                      <a:gd name="connsiteX28" fmla="*/ 256413 w 292797"/>
                      <a:gd name="connsiteY28" fmla="*/ 246339 h 284155"/>
                      <a:gd name="connsiteX29" fmla="*/ 262128 w 292797"/>
                      <a:gd name="connsiteY29" fmla="*/ 246339 h 284155"/>
                      <a:gd name="connsiteX30" fmla="*/ 273748 w 292797"/>
                      <a:gd name="connsiteY30" fmla="*/ 257293 h 284155"/>
                      <a:gd name="connsiteX31" fmla="*/ 283273 w 292797"/>
                      <a:gd name="connsiteY31" fmla="*/ 264437 h 284155"/>
                      <a:gd name="connsiteX32" fmla="*/ 285654 w 292797"/>
                      <a:gd name="connsiteY32" fmla="*/ 264437 h 284155"/>
                      <a:gd name="connsiteX33" fmla="*/ 292512 w 292797"/>
                      <a:gd name="connsiteY33" fmla="*/ 252912 h 284155"/>
                      <a:gd name="connsiteX34" fmla="*/ 262413 w 292797"/>
                      <a:gd name="connsiteY34" fmla="*/ 227575 h 284155"/>
                      <a:gd name="connsiteX35" fmla="*/ 255936 w 292797"/>
                      <a:gd name="connsiteY35" fmla="*/ 227575 h 284155"/>
                      <a:gd name="connsiteX36" fmla="*/ 241363 w 292797"/>
                      <a:gd name="connsiteY36" fmla="*/ 227575 h 284155"/>
                      <a:gd name="connsiteX37" fmla="*/ 270605 w 292797"/>
                      <a:gd name="connsiteY37" fmla="*/ 214716 h 284155"/>
                      <a:gd name="connsiteX38" fmla="*/ 281225 w 292797"/>
                      <a:gd name="connsiteY38" fmla="*/ 206287 h 284155"/>
                      <a:gd name="connsiteX39" fmla="*/ 272796 w 292797"/>
                      <a:gd name="connsiteY39" fmla="*/ 195666 h 284155"/>
                      <a:gd name="connsiteX40" fmla="*/ 224694 w 292797"/>
                      <a:gd name="connsiteY40" fmla="*/ 218145 h 284155"/>
                      <a:gd name="connsiteX41" fmla="*/ 218694 w 292797"/>
                      <a:gd name="connsiteY41" fmla="*/ 191190 h 284155"/>
                      <a:gd name="connsiteX42" fmla="*/ 252031 w 292797"/>
                      <a:gd name="connsiteY42" fmla="*/ 165948 h 284155"/>
                      <a:gd name="connsiteX43" fmla="*/ 249459 w 292797"/>
                      <a:gd name="connsiteY43" fmla="*/ 152804 h 284155"/>
                      <a:gd name="connsiteX44" fmla="*/ 236229 w 292797"/>
                      <a:gd name="connsiteY44" fmla="*/ 155357 h 284155"/>
                      <a:gd name="connsiteX45" fmla="*/ 236220 w 292797"/>
                      <a:gd name="connsiteY45" fmla="*/ 155376 h 284155"/>
                      <a:gd name="connsiteX46" fmla="*/ 207645 w 292797"/>
                      <a:gd name="connsiteY46" fmla="*/ 174426 h 284155"/>
                      <a:gd name="connsiteX47" fmla="*/ 178308 w 292797"/>
                      <a:gd name="connsiteY47" fmla="*/ 164901 h 284155"/>
                      <a:gd name="connsiteX48" fmla="*/ 180022 w 292797"/>
                      <a:gd name="connsiteY48" fmla="*/ 143088 h 284155"/>
                      <a:gd name="connsiteX49" fmla="*/ 169354 w 292797"/>
                      <a:gd name="connsiteY49" fmla="*/ 134706 h 284155"/>
                      <a:gd name="connsiteX50" fmla="*/ 160972 w 292797"/>
                      <a:gd name="connsiteY50" fmla="*/ 145374 h 284155"/>
                      <a:gd name="connsiteX51" fmla="*/ 137445 w 292797"/>
                      <a:gd name="connsiteY51" fmla="*/ 173473 h 284155"/>
                      <a:gd name="connsiteX52" fmla="*/ 30194 w 292797"/>
                      <a:gd name="connsiteY52" fmla="*/ 129277 h 284155"/>
                      <a:gd name="connsiteX53" fmla="*/ 35623 w 292797"/>
                      <a:gd name="connsiteY53" fmla="*/ 141564 h 284155"/>
                      <a:gd name="connsiteX54" fmla="*/ 39052 w 292797"/>
                      <a:gd name="connsiteY54" fmla="*/ 142136 h 284155"/>
                      <a:gd name="connsiteX55" fmla="*/ 48006 w 292797"/>
                      <a:gd name="connsiteY55" fmla="*/ 136040 h 284155"/>
                      <a:gd name="connsiteX56" fmla="*/ 76581 w 292797"/>
                      <a:gd name="connsiteY56" fmla="*/ 61364 h 284155"/>
                      <a:gd name="connsiteX57" fmla="*/ 30480 w 292797"/>
                      <a:gd name="connsiteY57" fmla="*/ 61364 h 284155"/>
                      <a:gd name="connsiteX58" fmla="*/ 54006 w 292797"/>
                      <a:gd name="connsiteY58" fmla="*/ 13739 h 284155"/>
                      <a:gd name="connsiteX59" fmla="*/ 49653 w 292797"/>
                      <a:gd name="connsiteY59" fmla="*/ 994 h 284155"/>
                      <a:gd name="connsiteX60" fmla="*/ 49625 w 292797"/>
                      <a:gd name="connsiteY60" fmla="*/ 975 h 284155"/>
                      <a:gd name="connsiteX61" fmla="*/ 36880 w 292797"/>
                      <a:gd name="connsiteY61" fmla="*/ 5328 h 284155"/>
                      <a:gd name="connsiteX62" fmla="*/ 36861 w 292797"/>
                      <a:gd name="connsiteY62" fmla="*/ 5357 h 284155"/>
                      <a:gd name="connsiteX63" fmla="*/ 0 w 292797"/>
                      <a:gd name="connsiteY63" fmla="*/ 80890 h 284155"/>
                      <a:gd name="connsiteX64" fmla="*/ 48863 w 292797"/>
                      <a:gd name="connsiteY64" fmla="*/ 80890 h 284155"/>
                      <a:gd name="connsiteX65" fmla="*/ 30194 w 292797"/>
                      <a:gd name="connsiteY65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36480 w 292797"/>
                      <a:gd name="connsiteY2" fmla="*/ 176902 h 284155"/>
                      <a:gd name="connsiteX3" fmla="*/ 17430 w 292797"/>
                      <a:gd name="connsiteY3" fmla="*/ 180522 h 284155"/>
                      <a:gd name="connsiteX4" fmla="*/ 60769 w 292797"/>
                      <a:gd name="connsiteY4" fmla="*/ 212716 h 284155"/>
                      <a:gd name="connsiteX5" fmla="*/ 60007 w 292797"/>
                      <a:gd name="connsiteY5" fmla="*/ 218812 h 284155"/>
                      <a:gd name="connsiteX6" fmla="*/ 62865 w 292797"/>
                      <a:gd name="connsiteY6" fmla="*/ 239100 h 284155"/>
                      <a:gd name="connsiteX7" fmla="*/ 34290 w 292797"/>
                      <a:gd name="connsiteY7" fmla="*/ 246530 h 284155"/>
                      <a:gd name="connsiteX8" fmla="*/ 30956 w 292797"/>
                      <a:gd name="connsiteY8" fmla="*/ 259579 h 284155"/>
                      <a:gd name="connsiteX9" fmla="*/ 39052 w 292797"/>
                      <a:gd name="connsiteY9" fmla="*/ 264246 h 284155"/>
                      <a:gd name="connsiteX10" fmla="*/ 43719 w 292797"/>
                      <a:gd name="connsiteY10" fmla="*/ 263103 h 284155"/>
                      <a:gd name="connsiteX11" fmla="*/ 73723 w 292797"/>
                      <a:gd name="connsiteY11" fmla="*/ 260913 h 284155"/>
                      <a:gd name="connsiteX12" fmla="*/ 75628 w 292797"/>
                      <a:gd name="connsiteY12" fmla="*/ 261579 h 284155"/>
                      <a:gd name="connsiteX13" fmla="*/ 94678 w 292797"/>
                      <a:gd name="connsiteY13" fmla="*/ 281296 h 284155"/>
                      <a:gd name="connsiteX14" fmla="*/ 101631 w 292797"/>
                      <a:gd name="connsiteY14" fmla="*/ 284154 h 284155"/>
                      <a:gd name="connsiteX15" fmla="*/ 111118 w 292797"/>
                      <a:gd name="connsiteY15" fmla="*/ 274591 h 284155"/>
                      <a:gd name="connsiteX16" fmla="*/ 108489 w 292797"/>
                      <a:gd name="connsiteY16" fmla="*/ 268056 h 284155"/>
                      <a:gd name="connsiteX17" fmla="*/ 88868 w 292797"/>
                      <a:gd name="connsiteY17" fmla="*/ 247673 h 284155"/>
                      <a:gd name="connsiteX18" fmla="*/ 79343 w 292797"/>
                      <a:gd name="connsiteY18" fmla="*/ 219574 h 284155"/>
                      <a:gd name="connsiteX19" fmla="*/ 103346 w 292797"/>
                      <a:gd name="connsiteY19" fmla="*/ 193761 h 284155"/>
                      <a:gd name="connsiteX20" fmla="*/ 137350 w 292797"/>
                      <a:gd name="connsiteY20" fmla="*/ 227289 h 284155"/>
                      <a:gd name="connsiteX21" fmla="*/ 142208 w 292797"/>
                      <a:gd name="connsiteY21" fmla="*/ 239862 h 284155"/>
                      <a:gd name="connsiteX22" fmla="*/ 154781 w 292797"/>
                      <a:gd name="connsiteY22" fmla="*/ 235005 h 284155"/>
                      <a:gd name="connsiteX23" fmla="*/ 153447 w 292797"/>
                      <a:gd name="connsiteY23" fmla="*/ 192999 h 284155"/>
                      <a:gd name="connsiteX24" fmla="*/ 169545 w 292797"/>
                      <a:gd name="connsiteY24" fmla="*/ 181760 h 284155"/>
                      <a:gd name="connsiteX25" fmla="*/ 199358 w 292797"/>
                      <a:gd name="connsiteY25" fmla="*/ 192999 h 284155"/>
                      <a:gd name="connsiteX26" fmla="*/ 213741 w 292797"/>
                      <a:gd name="connsiteY26" fmla="*/ 234719 h 284155"/>
                      <a:gd name="connsiteX27" fmla="*/ 256413 w 292797"/>
                      <a:gd name="connsiteY27" fmla="*/ 246339 h 284155"/>
                      <a:gd name="connsiteX28" fmla="*/ 262128 w 292797"/>
                      <a:gd name="connsiteY28" fmla="*/ 246339 h 284155"/>
                      <a:gd name="connsiteX29" fmla="*/ 273748 w 292797"/>
                      <a:gd name="connsiteY29" fmla="*/ 257293 h 284155"/>
                      <a:gd name="connsiteX30" fmla="*/ 283273 w 292797"/>
                      <a:gd name="connsiteY30" fmla="*/ 264437 h 284155"/>
                      <a:gd name="connsiteX31" fmla="*/ 285654 w 292797"/>
                      <a:gd name="connsiteY31" fmla="*/ 264437 h 284155"/>
                      <a:gd name="connsiteX32" fmla="*/ 292512 w 292797"/>
                      <a:gd name="connsiteY32" fmla="*/ 252912 h 284155"/>
                      <a:gd name="connsiteX33" fmla="*/ 262413 w 292797"/>
                      <a:gd name="connsiteY33" fmla="*/ 227575 h 284155"/>
                      <a:gd name="connsiteX34" fmla="*/ 255936 w 292797"/>
                      <a:gd name="connsiteY34" fmla="*/ 227575 h 284155"/>
                      <a:gd name="connsiteX35" fmla="*/ 241363 w 292797"/>
                      <a:gd name="connsiteY35" fmla="*/ 227575 h 284155"/>
                      <a:gd name="connsiteX36" fmla="*/ 270605 w 292797"/>
                      <a:gd name="connsiteY36" fmla="*/ 214716 h 284155"/>
                      <a:gd name="connsiteX37" fmla="*/ 281225 w 292797"/>
                      <a:gd name="connsiteY37" fmla="*/ 206287 h 284155"/>
                      <a:gd name="connsiteX38" fmla="*/ 272796 w 292797"/>
                      <a:gd name="connsiteY38" fmla="*/ 195666 h 284155"/>
                      <a:gd name="connsiteX39" fmla="*/ 224694 w 292797"/>
                      <a:gd name="connsiteY39" fmla="*/ 218145 h 284155"/>
                      <a:gd name="connsiteX40" fmla="*/ 218694 w 292797"/>
                      <a:gd name="connsiteY40" fmla="*/ 191190 h 284155"/>
                      <a:gd name="connsiteX41" fmla="*/ 252031 w 292797"/>
                      <a:gd name="connsiteY41" fmla="*/ 165948 h 284155"/>
                      <a:gd name="connsiteX42" fmla="*/ 249459 w 292797"/>
                      <a:gd name="connsiteY42" fmla="*/ 152804 h 284155"/>
                      <a:gd name="connsiteX43" fmla="*/ 236229 w 292797"/>
                      <a:gd name="connsiteY43" fmla="*/ 155357 h 284155"/>
                      <a:gd name="connsiteX44" fmla="*/ 236220 w 292797"/>
                      <a:gd name="connsiteY44" fmla="*/ 155376 h 284155"/>
                      <a:gd name="connsiteX45" fmla="*/ 207645 w 292797"/>
                      <a:gd name="connsiteY45" fmla="*/ 174426 h 284155"/>
                      <a:gd name="connsiteX46" fmla="*/ 178308 w 292797"/>
                      <a:gd name="connsiteY46" fmla="*/ 164901 h 284155"/>
                      <a:gd name="connsiteX47" fmla="*/ 180022 w 292797"/>
                      <a:gd name="connsiteY47" fmla="*/ 143088 h 284155"/>
                      <a:gd name="connsiteX48" fmla="*/ 169354 w 292797"/>
                      <a:gd name="connsiteY48" fmla="*/ 134706 h 284155"/>
                      <a:gd name="connsiteX49" fmla="*/ 160972 w 292797"/>
                      <a:gd name="connsiteY49" fmla="*/ 145374 h 284155"/>
                      <a:gd name="connsiteX50" fmla="*/ 137445 w 292797"/>
                      <a:gd name="connsiteY50" fmla="*/ 173473 h 284155"/>
                      <a:gd name="connsiteX51" fmla="*/ 30194 w 292797"/>
                      <a:gd name="connsiteY51" fmla="*/ 129277 h 284155"/>
                      <a:gd name="connsiteX52" fmla="*/ 35623 w 292797"/>
                      <a:gd name="connsiteY52" fmla="*/ 141564 h 284155"/>
                      <a:gd name="connsiteX53" fmla="*/ 39052 w 292797"/>
                      <a:gd name="connsiteY53" fmla="*/ 142136 h 284155"/>
                      <a:gd name="connsiteX54" fmla="*/ 48006 w 292797"/>
                      <a:gd name="connsiteY54" fmla="*/ 136040 h 284155"/>
                      <a:gd name="connsiteX55" fmla="*/ 76581 w 292797"/>
                      <a:gd name="connsiteY55" fmla="*/ 61364 h 284155"/>
                      <a:gd name="connsiteX56" fmla="*/ 30480 w 292797"/>
                      <a:gd name="connsiteY56" fmla="*/ 61364 h 284155"/>
                      <a:gd name="connsiteX57" fmla="*/ 54006 w 292797"/>
                      <a:gd name="connsiteY57" fmla="*/ 13739 h 284155"/>
                      <a:gd name="connsiteX58" fmla="*/ 49653 w 292797"/>
                      <a:gd name="connsiteY58" fmla="*/ 994 h 284155"/>
                      <a:gd name="connsiteX59" fmla="*/ 49625 w 292797"/>
                      <a:gd name="connsiteY59" fmla="*/ 975 h 284155"/>
                      <a:gd name="connsiteX60" fmla="*/ 36880 w 292797"/>
                      <a:gd name="connsiteY60" fmla="*/ 5328 h 284155"/>
                      <a:gd name="connsiteX61" fmla="*/ 36861 w 292797"/>
                      <a:gd name="connsiteY61" fmla="*/ 5357 h 284155"/>
                      <a:gd name="connsiteX62" fmla="*/ 0 w 292797"/>
                      <a:gd name="connsiteY62" fmla="*/ 80890 h 284155"/>
                      <a:gd name="connsiteX63" fmla="*/ 48863 w 292797"/>
                      <a:gd name="connsiteY63" fmla="*/ 80890 h 284155"/>
                      <a:gd name="connsiteX64" fmla="*/ 30194 w 292797"/>
                      <a:gd name="connsiteY64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17430 w 292797"/>
                      <a:gd name="connsiteY2" fmla="*/ 180522 h 284155"/>
                      <a:gd name="connsiteX3" fmla="*/ 60769 w 292797"/>
                      <a:gd name="connsiteY3" fmla="*/ 212716 h 284155"/>
                      <a:gd name="connsiteX4" fmla="*/ 60007 w 292797"/>
                      <a:gd name="connsiteY4" fmla="*/ 218812 h 284155"/>
                      <a:gd name="connsiteX5" fmla="*/ 62865 w 292797"/>
                      <a:gd name="connsiteY5" fmla="*/ 239100 h 284155"/>
                      <a:gd name="connsiteX6" fmla="*/ 34290 w 292797"/>
                      <a:gd name="connsiteY6" fmla="*/ 246530 h 284155"/>
                      <a:gd name="connsiteX7" fmla="*/ 30956 w 292797"/>
                      <a:gd name="connsiteY7" fmla="*/ 259579 h 284155"/>
                      <a:gd name="connsiteX8" fmla="*/ 39052 w 292797"/>
                      <a:gd name="connsiteY8" fmla="*/ 264246 h 284155"/>
                      <a:gd name="connsiteX9" fmla="*/ 43719 w 292797"/>
                      <a:gd name="connsiteY9" fmla="*/ 263103 h 284155"/>
                      <a:gd name="connsiteX10" fmla="*/ 73723 w 292797"/>
                      <a:gd name="connsiteY10" fmla="*/ 260913 h 284155"/>
                      <a:gd name="connsiteX11" fmla="*/ 75628 w 292797"/>
                      <a:gd name="connsiteY11" fmla="*/ 261579 h 284155"/>
                      <a:gd name="connsiteX12" fmla="*/ 94678 w 292797"/>
                      <a:gd name="connsiteY12" fmla="*/ 281296 h 284155"/>
                      <a:gd name="connsiteX13" fmla="*/ 101631 w 292797"/>
                      <a:gd name="connsiteY13" fmla="*/ 284154 h 284155"/>
                      <a:gd name="connsiteX14" fmla="*/ 111118 w 292797"/>
                      <a:gd name="connsiteY14" fmla="*/ 274591 h 284155"/>
                      <a:gd name="connsiteX15" fmla="*/ 108489 w 292797"/>
                      <a:gd name="connsiteY15" fmla="*/ 268056 h 284155"/>
                      <a:gd name="connsiteX16" fmla="*/ 88868 w 292797"/>
                      <a:gd name="connsiteY16" fmla="*/ 247673 h 284155"/>
                      <a:gd name="connsiteX17" fmla="*/ 79343 w 292797"/>
                      <a:gd name="connsiteY17" fmla="*/ 219574 h 284155"/>
                      <a:gd name="connsiteX18" fmla="*/ 103346 w 292797"/>
                      <a:gd name="connsiteY18" fmla="*/ 193761 h 284155"/>
                      <a:gd name="connsiteX19" fmla="*/ 137350 w 292797"/>
                      <a:gd name="connsiteY19" fmla="*/ 227289 h 284155"/>
                      <a:gd name="connsiteX20" fmla="*/ 142208 w 292797"/>
                      <a:gd name="connsiteY20" fmla="*/ 239862 h 284155"/>
                      <a:gd name="connsiteX21" fmla="*/ 154781 w 292797"/>
                      <a:gd name="connsiteY21" fmla="*/ 235005 h 284155"/>
                      <a:gd name="connsiteX22" fmla="*/ 153447 w 292797"/>
                      <a:gd name="connsiteY22" fmla="*/ 192999 h 284155"/>
                      <a:gd name="connsiteX23" fmla="*/ 169545 w 292797"/>
                      <a:gd name="connsiteY23" fmla="*/ 181760 h 284155"/>
                      <a:gd name="connsiteX24" fmla="*/ 199358 w 292797"/>
                      <a:gd name="connsiteY24" fmla="*/ 192999 h 284155"/>
                      <a:gd name="connsiteX25" fmla="*/ 213741 w 292797"/>
                      <a:gd name="connsiteY25" fmla="*/ 234719 h 284155"/>
                      <a:gd name="connsiteX26" fmla="*/ 256413 w 292797"/>
                      <a:gd name="connsiteY26" fmla="*/ 246339 h 284155"/>
                      <a:gd name="connsiteX27" fmla="*/ 262128 w 292797"/>
                      <a:gd name="connsiteY27" fmla="*/ 246339 h 284155"/>
                      <a:gd name="connsiteX28" fmla="*/ 273748 w 292797"/>
                      <a:gd name="connsiteY28" fmla="*/ 257293 h 284155"/>
                      <a:gd name="connsiteX29" fmla="*/ 283273 w 292797"/>
                      <a:gd name="connsiteY29" fmla="*/ 264437 h 284155"/>
                      <a:gd name="connsiteX30" fmla="*/ 285654 w 292797"/>
                      <a:gd name="connsiteY30" fmla="*/ 264437 h 284155"/>
                      <a:gd name="connsiteX31" fmla="*/ 292512 w 292797"/>
                      <a:gd name="connsiteY31" fmla="*/ 252912 h 284155"/>
                      <a:gd name="connsiteX32" fmla="*/ 262413 w 292797"/>
                      <a:gd name="connsiteY32" fmla="*/ 227575 h 284155"/>
                      <a:gd name="connsiteX33" fmla="*/ 255936 w 292797"/>
                      <a:gd name="connsiteY33" fmla="*/ 227575 h 284155"/>
                      <a:gd name="connsiteX34" fmla="*/ 241363 w 292797"/>
                      <a:gd name="connsiteY34" fmla="*/ 227575 h 284155"/>
                      <a:gd name="connsiteX35" fmla="*/ 270605 w 292797"/>
                      <a:gd name="connsiteY35" fmla="*/ 214716 h 284155"/>
                      <a:gd name="connsiteX36" fmla="*/ 281225 w 292797"/>
                      <a:gd name="connsiteY36" fmla="*/ 206287 h 284155"/>
                      <a:gd name="connsiteX37" fmla="*/ 272796 w 292797"/>
                      <a:gd name="connsiteY37" fmla="*/ 195666 h 284155"/>
                      <a:gd name="connsiteX38" fmla="*/ 224694 w 292797"/>
                      <a:gd name="connsiteY38" fmla="*/ 218145 h 284155"/>
                      <a:gd name="connsiteX39" fmla="*/ 218694 w 292797"/>
                      <a:gd name="connsiteY39" fmla="*/ 191190 h 284155"/>
                      <a:gd name="connsiteX40" fmla="*/ 252031 w 292797"/>
                      <a:gd name="connsiteY40" fmla="*/ 165948 h 284155"/>
                      <a:gd name="connsiteX41" fmla="*/ 249459 w 292797"/>
                      <a:gd name="connsiteY41" fmla="*/ 152804 h 284155"/>
                      <a:gd name="connsiteX42" fmla="*/ 236229 w 292797"/>
                      <a:gd name="connsiteY42" fmla="*/ 155357 h 284155"/>
                      <a:gd name="connsiteX43" fmla="*/ 236220 w 292797"/>
                      <a:gd name="connsiteY43" fmla="*/ 155376 h 284155"/>
                      <a:gd name="connsiteX44" fmla="*/ 207645 w 292797"/>
                      <a:gd name="connsiteY44" fmla="*/ 174426 h 284155"/>
                      <a:gd name="connsiteX45" fmla="*/ 178308 w 292797"/>
                      <a:gd name="connsiteY45" fmla="*/ 164901 h 284155"/>
                      <a:gd name="connsiteX46" fmla="*/ 180022 w 292797"/>
                      <a:gd name="connsiteY46" fmla="*/ 143088 h 284155"/>
                      <a:gd name="connsiteX47" fmla="*/ 169354 w 292797"/>
                      <a:gd name="connsiteY47" fmla="*/ 134706 h 284155"/>
                      <a:gd name="connsiteX48" fmla="*/ 160972 w 292797"/>
                      <a:gd name="connsiteY48" fmla="*/ 145374 h 284155"/>
                      <a:gd name="connsiteX49" fmla="*/ 137445 w 292797"/>
                      <a:gd name="connsiteY49" fmla="*/ 173473 h 284155"/>
                      <a:gd name="connsiteX50" fmla="*/ 30194 w 292797"/>
                      <a:gd name="connsiteY50" fmla="*/ 129277 h 284155"/>
                      <a:gd name="connsiteX51" fmla="*/ 35623 w 292797"/>
                      <a:gd name="connsiteY51" fmla="*/ 141564 h 284155"/>
                      <a:gd name="connsiteX52" fmla="*/ 39052 w 292797"/>
                      <a:gd name="connsiteY52" fmla="*/ 142136 h 284155"/>
                      <a:gd name="connsiteX53" fmla="*/ 48006 w 292797"/>
                      <a:gd name="connsiteY53" fmla="*/ 136040 h 284155"/>
                      <a:gd name="connsiteX54" fmla="*/ 76581 w 292797"/>
                      <a:gd name="connsiteY54" fmla="*/ 61364 h 284155"/>
                      <a:gd name="connsiteX55" fmla="*/ 30480 w 292797"/>
                      <a:gd name="connsiteY55" fmla="*/ 61364 h 284155"/>
                      <a:gd name="connsiteX56" fmla="*/ 54006 w 292797"/>
                      <a:gd name="connsiteY56" fmla="*/ 13739 h 284155"/>
                      <a:gd name="connsiteX57" fmla="*/ 49653 w 292797"/>
                      <a:gd name="connsiteY57" fmla="*/ 994 h 284155"/>
                      <a:gd name="connsiteX58" fmla="*/ 49625 w 292797"/>
                      <a:gd name="connsiteY58" fmla="*/ 975 h 284155"/>
                      <a:gd name="connsiteX59" fmla="*/ 36880 w 292797"/>
                      <a:gd name="connsiteY59" fmla="*/ 5328 h 284155"/>
                      <a:gd name="connsiteX60" fmla="*/ 36861 w 292797"/>
                      <a:gd name="connsiteY60" fmla="*/ 5357 h 284155"/>
                      <a:gd name="connsiteX61" fmla="*/ 0 w 292797"/>
                      <a:gd name="connsiteY61" fmla="*/ 80890 h 284155"/>
                      <a:gd name="connsiteX62" fmla="*/ 48863 w 292797"/>
                      <a:gd name="connsiteY62" fmla="*/ 80890 h 284155"/>
                      <a:gd name="connsiteX63" fmla="*/ 30194 w 292797"/>
                      <a:gd name="connsiteY63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34290 w 292797"/>
                      <a:gd name="connsiteY5" fmla="*/ 246530 h 284155"/>
                      <a:gd name="connsiteX6" fmla="*/ 30956 w 292797"/>
                      <a:gd name="connsiteY6" fmla="*/ 259579 h 284155"/>
                      <a:gd name="connsiteX7" fmla="*/ 39052 w 292797"/>
                      <a:gd name="connsiteY7" fmla="*/ 264246 h 284155"/>
                      <a:gd name="connsiteX8" fmla="*/ 43719 w 292797"/>
                      <a:gd name="connsiteY8" fmla="*/ 263103 h 284155"/>
                      <a:gd name="connsiteX9" fmla="*/ 73723 w 292797"/>
                      <a:gd name="connsiteY9" fmla="*/ 260913 h 284155"/>
                      <a:gd name="connsiteX10" fmla="*/ 75628 w 292797"/>
                      <a:gd name="connsiteY10" fmla="*/ 261579 h 284155"/>
                      <a:gd name="connsiteX11" fmla="*/ 94678 w 292797"/>
                      <a:gd name="connsiteY11" fmla="*/ 281296 h 284155"/>
                      <a:gd name="connsiteX12" fmla="*/ 101631 w 292797"/>
                      <a:gd name="connsiteY12" fmla="*/ 284154 h 284155"/>
                      <a:gd name="connsiteX13" fmla="*/ 111118 w 292797"/>
                      <a:gd name="connsiteY13" fmla="*/ 274591 h 284155"/>
                      <a:gd name="connsiteX14" fmla="*/ 108489 w 292797"/>
                      <a:gd name="connsiteY14" fmla="*/ 268056 h 284155"/>
                      <a:gd name="connsiteX15" fmla="*/ 88868 w 292797"/>
                      <a:gd name="connsiteY15" fmla="*/ 247673 h 284155"/>
                      <a:gd name="connsiteX16" fmla="*/ 79343 w 292797"/>
                      <a:gd name="connsiteY16" fmla="*/ 219574 h 284155"/>
                      <a:gd name="connsiteX17" fmla="*/ 103346 w 292797"/>
                      <a:gd name="connsiteY17" fmla="*/ 193761 h 284155"/>
                      <a:gd name="connsiteX18" fmla="*/ 137350 w 292797"/>
                      <a:gd name="connsiteY18" fmla="*/ 227289 h 284155"/>
                      <a:gd name="connsiteX19" fmla="*/ 142208 w 292797"/>
                      <a:gd name="connsiteY19" fmla="*/ 239862 h 284155"/>
                      <a:gd name="connsiteX20" fmla="*/ 154781 w 292797"/>
                      <a:gd name="connsiteY20" fmla="*/ 235005 h 284155"/>
                      <a:gd name="connsiteX21" fmla="*/ 153447 w 292797"/>
                      <a:gd name="connsiteY21" fmla="*/ 192999 h 284155"/>
                      <a:gd name="connsiteX22" fmla="*/ 169545 w 292797"/>
                      <a:gd name="connsiteY22" fmla="*/ 181760 h 284155"/>
                      <a:gd name="connsiteX23" fmla="*/ 199358 w 292797"/>
                      <a:gd name="connsiteY23" fmla="*/ 192999 h 284155"/>
                      <a:gd name="connsiteX24" fmla="*/ 213741 w 292797"/>
                      <a:gd name="connsiteY24" fmla="*/ 234719 h 284155"/>
                      <a:gd name="connsiteX25" fmla="*/ 256413 w 292797"/>
                      <a:gd name="connsiteY25" fmla="*/ 246339 h 284155"/>
                      <a:gd name="connsiteX26" fmla="*/ 262128 w 292797"/>
                      <a:gd name="connsiteY26" fmla="*/ 246339 h 284155"/>
                      <a:gd name="connsiteX27" fmla="*/ 273748 w 292797"/>
                      <a:gd name="connsiteY27" fmla="*/ 257293 h 284155"/>
                      <a:gd name="connsiteX28" fmla="*/ 283273 w 292797"/>
                      <a:gd name="connsiteY28" fmla="*/ 264437 h 284155"/>
                      <a:gd name="connsiteX29" fmla="*/ 285654 w 292797"/>
                      <a:gd name="connsiteY29" fmla="*/ 264437 h 284155"/>
                      <a:gd name="connsiteX30" fmla="*/ 292512 w 292797"/>
                      <a:gd name="connsiteY30" fmla="*/ 252912 h 284155"/>
                      <a:gd name="connsiteX31" fmla="*/ 262413 w 292797"/>
                      <a:gd name="connsiteY31" fmla="*/ 227575 h 284155"/>
                      <a:gd name="connsiteX32" fmla="*/ 255936 w 292797"/>
                      <a:gd name="connsiteY32" fmla="*/ 227575 h 284155"/>
                      <a:gd name="connsiteX33" fmla="*/ 241363 w 292797"/>
                      <a:gd name="connsiteY33" fmla="*/ 227575 h 284155"/>
                      <a:gd name="connsiteX34" fmla="*/ 270605 w 292797"/>
                      <a:gd name="connsiteY34" fmla="*/ 214716 h 284155"/>
                      <a:gd name="connsiteX35" fmla="*/ 281225 w 292797"/>
                      <a:gd name="connsiteY35" fmla="*/ 206287 h 284155"/>
                      <a:gd name="connsiteX36" fmla="*/ 272796 w 292797"/>
                      <a:gd name="connsiteY36" fmla="*/ 195666 h 284155"/>
                      <a:gd name="connsiteX37" fmla="*/ 224694 w 292797"/>
                      <a:gd name="connsiteY37" fmla="*/ 218145 h 284155"/>
                      <a:gd name="connsiteX38" fmla="*/ 218694 w 292797"/>
                      <a:gd name="connsiteY38" fmla="*/ 191190 h 284155"/>
                      <a:gd name="connsiteX39" fmla="*/ 252031 w 292797"/>
                      <a:gd name="connsiteY39" fmla="*/ 165948 h 284155"/>
                      <a:gd name="connsiteX40" fmla="*/ 249459 w 292797"/>
                      <a:gd name="connsiteY40" fmla="*/ 152804 h 284155"/>
                      <a:gd name="connsiteX41" fmla="*/ 236229 w 292797"/>
                      <a:gd name="connsiteY41" fmla="*/ 155357 h 284155"/>
                      <a:gd name="connsiteX42" fmla="*/ 236220 w 292797"/>
                      <a:gd name="connsiteY42" fmla="*/ 155376 h 284155"/>
                      <a:gd name="connsiteX43" fmla="*/ 207645 w 292797"/>
                      <a:gd name="connsiteY43" fmla="*/ 174426 h 284155"/>
                      <a:gd name="connsiteX44" fmla="*/ 178308 w 292797"/>
                      <a:gd name="connsiteY44" fmla="*/ 164901 h 284155"/>
                      <a:gd name="connsiteX45" fmla="*/ 180022 w 292797"/>
                      <a:gd name="connsiteY45" fmla="*/ 143088 h 284155"/>
                      <a:gd name="connsiteX46" fmla="*/ 169354 w 292797"/>
                      <a:gd name="connsiteY46" fmla="*/ 134706 h 284155"/>
                      <a:gd name="connsiteX47" fmla="*/ 160972 w 292797"/>
                      <a:gd name="connsiteY47" fmla="*/ 145374 h 284155"/>
                      <a:gd name="connsiteX48" fmla="*/ 137445 w 292797"/>
                      <a:gd name="connsiteY48" fmla="*/ 173473 h 284155"/>
                      <a:gd name="connsiteX49" fmla="*/ 30194 w 292797"/>
                      <a:gd name="connsiteY49" fmla="*/ 129277 h 284155"/>
                      <a:gd name="connsiteX50" fmla="*/ 35623 w 292797"/>
                      <a:gd name="connsiteY50" fmla="*/ 141564 h 284155"/>
                      <a:gd name="connsiteX51" fmla="*/ 39052 w 292797"/>
                      <a:gd name="connsiteY51" fmla="*/ 142136 h 284155"/>
                      <a:gd name="connsiteX52" fmla="*/ 48006 w 292797"/>
                      <a:gd name="connsiteY52" fmla="*/ 136040 h 284155"/>
                      <a:gd name="connsiteX53" fmla="*/ 76581 w 292797"/>
                      <a:gd name="connsiteY53" fmla="*/ 61364 h 284155"/>
                      <a:gd name="connsiteX54" fmla="*/ 30480 w 292797"/>
                      <a:gd name="connsiteY54" fmla="*/ 61364 h 284155"/>
                      <a:gd name="connsiteX55" fmla="*/ 54006 w 292797"/>
                      <a:gd name="connsiteY55" fmla="*/ 13739 h 284155"/>
                      <a:gd name="connsiteX56" fmla="*/ 49653 w 292797"/>
                      <a:gd name="connsiteY56" fmla="*/ 994 h 284155"/>
                      <a:gd name="connsiteX57" fmla="*/ 49625 w 292797"/>
                      <a:gd name="connsiteY57" fmla="*/ 975 h 284155"/>
                      <a:gd name="connsiteX58" fmla="*/ 36880 w 292797"/>
                      <a:gd name="connsiteY58" fmla="*/ 5328 h 284155"/>
                      <a:gd name="connsiteX59" fmla="*/ 36861 w 292797"/>
                      <a:gd name="connsiteY59" fmla="*/ 5357 h 284155"/>
                      <a:gd name="connsiteX60" fmla="*/ 0 w 292797"/>
                      <a:gd name="connsiteY60" fmla="*/ 80890 h 284155"/>
                      <a:gd name="connsiteX61" fmla="*/ 48863 w 292797"/>
                      <a:gd name="connsiteY61" fmla="*/ 80890 h 284155"/>
                      <a:gd name="connsiteX62" fmla="*/ 30194 w 292797"/>
                      <a:gd name="connsiteY62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34290 w 292797"/>
                      <a:gd name="connsiteY5" fmla="*/ 246530 h 284155"/>
                      <a:gd name="connsiteX6" fmla="*/ 30956 w 292797"/>
                      <a:gd name="connsiteY6" fmla="*/ 259579 h 284155"/>
                      <a:gd name="connsiteX7" fmla="*/ 39052 w 292797"/>
                      <a:gd name="connsiteY7" fmla="*/ 264246 h 284155"/>
                      <a:gd name="connsiteX8" fmla="*/ 73723 w 292797"/>
                      <a:gd name="connsiteY8" fmla="*/ 260913 h 284155"/>
                      <a:gd name="connsiteX9" fmla="*/ 75628 w 292797"/>
                      <a:gd name="connsiteY9" fmla="*/ 261579 h 284155"/>
                      <a:gd name="connsiteX10" fmla="*/ 94678 w 292797"/>
                      <a:gd name="connsiteY10" fmla="*/ 281296 h 284155"/>
                      <a:gd name="connsiteX11" fmla="*/ 101631 w 292797"/>
                      <a:gd name="connsiteY11" fmla="*/ 284154 h 284155"/>
                      <a:gd name="connsiteX12" fmla="*/ 111118 w 292797"/>
                      <a:gd name="connsiteY12" fmla="*/ 274591 h 284155"/>
                      <a:gd name="connsiteX13" fmla="*/ 108489 w 292797"/>
                      <a:gd name="connsiteY13" fmla="*/ 268056 h 284155"/>
                      <a:gd name="connsiteX14" fmla="*/ 88868 w 292797"/>
                      <a:gd name="connsiteY14" fmla="*/ 247673 h 284155"/>
                      <a:gd name="connsiteX15" fmla="*/ 79343 w 292797"/>
                      <a:gd name="connsiteY15" fmla="*/ 219574 h 284155"/>
                      <a:gd name="connsiteX16" fmla="*/ 103346 w 292797"/>
                      <a:gd name="connsiteY16" fmla="*/ 193761 h 284155"/>
                      <a:gd name="connsiteX17" fmla="*/ 137350 w 292797"/>
                      <a:gd name="connsiteY17" fmla="*/ 227289 h 284155"/>
                      <a:gd name="connsiteX18" fmla="*/ 142208 w 292797"/>
                      <a:gd name="connsiteY18" fmla="*/ 239862 h 284155"/>
                      <a:gd name="connsiteX19" fmla="*/ 154781 w 292797"/>
                      <a:gd name="connsiteY19" fmla="*/ 235005 h 284155"/>
                      <a:gd name="connsiteX20" fmla="*/ 153447 w 292797"/>
                      <a:gd name="connsiteY20" fmla="*/ 192999 h 284155"/>
                      <a:gd name="connsiteX21" fmla="*/ 169545 w 292797"/>
                      <a:gd name="connsiteY21" fmla="*/ 181760 h 284155"/>
                      <a:gd name="connsiteX22" fmla="*/ 199358 w 292797"/>
                      <a:gd name="connsiteY22" fmla="*/ 192999 h 284155"/>
                      <a:gd name="connsiteX23" fmla="*/ 213741 w 292797"/>
                      <a:gd name="connsiteY23" fmla="*/ 234719 h 284155"/>
                      <a:gd name="connsiteX24" fmla="*/ 256413 w 292797"/>
                      <a:gd name="connsiteY24" fmla="*/ 246339 h 284155"/>
                      <a:gd name="connsiteX25" fmla="*/ 262128 w 292797"/>
                      <a:gd name="connsiteY25" fmla="*/ 246339 h 284155"/>
                      <a:gd name="connsiteX26" fmla="*/ 273748 w 292797"/>
                      <a:gd name="connsiteY26" fmla="*/ 257293 h 284155"/>
                      <a:gd name="connsiteX27" fmla="*/ 283273 w 292797"/>
                      <a:gd name="connsiteY27" fmla="*/ 264437 h 284155"/>
                      <a:gd name="connsiteX28" fmla="*/ 285654 w 292797"/>
                      <a:gd name="connsiteY28" fmla="*/ 264437 h 284155"/>
                      <a:gd name="connsiteX29" fmla="*/ 292512 w 292797"/>
                      <a:gd name="connsiteY29" fmla="*/ 252912 h 284155"/>
                      <a:gd name="connsiteX30" fmla="*/ 262413 w 292797"/>
                      <a:gd name="connsiteY30" fmla="*/ 227575 h 284155"/>
                      <a:gd name="connsiteX31" fmla="*/ 255936 w 292797"/>
                      <a:gd name="connsiteY31" fmla="*/ 227575 h 284155"/>
                      <a:gd name="connsiteX32" fmla="*/ 241363 w 292797"/>
                      <a:gd name="connsiteY32" fmla="*/ 227575 h 284155"/>
                      <a:gd name="connsiteX33" fmla="*/ 270605 w 292797"/>
                      <a:gd name="connsiteY33" fmla="*/ 214716 h 284155"/>
                      <a:gd name="connsiteX34" fmla="*/ 281225 w 292797"/>
                      <a:gd name="connsiteY34" fmla="*/ 206287 h 284155"/>
                      <a:gd name="connsiteX35" fmla="*/ 272796 w 292797"/>
                      <a:gd name="connsiteY35" fmla="*/ 195666 h 284155"/>
                      <a:gd name="connsiteX36" fmla="*/ 224694 w 292797"/>
                      <a:gd name="connsiteY36" fmla="*/ 218145 h 284155"/>
                      <a:gd name="connsiteX37" fmla="*/ 218694 w 292797"/>
                      <a:gd name="connsiteY37" fmla="*/ 191190 h 284155"/>
                      <a:gd name="connsiteX38" fmla="*/ 252031 w 292797"/>
                      <a:gd name="connsiteY38" fmla="*/ 165948 h 284155"/>
                      <a:gd name="connsiteX39" fmla="*/ 249459 w 292797"/>
                      <a:gd name="connsiteY39" fmla="*/ 152804 h 284155"/>
                      <a:gd name="connsiteX40" fmla="*/ 236229 w 292797"/>
                      <a:gd name="connsiteY40" fmla="*/ 155357 h 284155"/>
                      <a:gd name="connsiteX41" fmla="*/ 236220 w 292797"/>
                      <a:gd name="connsiteY41" fmla="*/ 155376 h 284155"/>
                      <a:gd name="connsiteX42" fmla="*/ 207645 w 292797"/>
                      <a:gd name="connsiteY42" fmla="*/ 174426 h 284155"/>
                      <a:gd name="connsiteX43" fmla="*/ 178308 w 292797"/>
                      <a:gd name="connsiteY43" fmla="*/ 164901 h 284155"/>
                      <a:gd name="connsiteX44" fmla="*/ 180022 w 292797"/>
                      <a:gd name="connsiteY44" fmla="*/ 143088 h 284155"/>
                      <a:gd name="connsiteX45" fmla="*/ 169354 w 292797"/>
                      <a:gd name="connsiteY45" fmla="*/ 134706 h 284155"/>
                      <a:gd name="connsiteX46" fmla="*/ 160972 w 292797"/>
                      <a:gd name="connsiteY46" fmla="*/ 145374 h 284155"/>
                      <a:gd name="connsiteX47" fmla="*/ 137445 w 292797"/>
                      <a:gd name="connsiteY47" fmla="*/ 173473 h 284155"/>
                      <a:gd name="connsiteX48" fmla="*/ 30194 w 292797"/>
                      <a:gd name="connsiteY48" fmla="*/ 129277 h 284155"/>
                      <a:gd name="connsiteX49" fmla="*/ 35623 w 292797"/>
                      <a:gd name="connsiteY49" fmla="*/ 141564 h 284155"/>
                      <a:gd name="connsiteX50" fmla="*/ 39052 w 292797"/>
                      <a:gd name="connsiteY50" fmla="*/ 142136 h 284155"/>
                      <a:gd name="connsiteX51" fmla="*/ 48006 w 292797"/>
                      <a:gd name="connsiteY51" fmla="*/ 136040 h 284155"/>
                      <a:gd name="connsiteX52" fmla="*/ 76581 w 292797"/>
                      <a:gd name="connsiteY52" fmla="*/ 61364 h 284155"/>
                      <a:gd name="connsiteX53" fmla="*/ 30480 w 292797"/>
                      <a:gd name="connsiteY53" fmla="*/ 61364 h 284155"/>
                      <a:gd name="connsiteX54" fmla="*/ 54006 w 292797"/>
                      <a:gd name="connsiteY54" fmla="*/ 13739 h 284155"/>
                      <a:gd name="connsiteX55" fmla="*/ 49653 w 292797"/>
                      <a:gd name="connsiteY55" fmla="*/ 994 h 284155"/>
                      <a:gd name="connsiteX56" fmla="*/ 49625 w 292797"/>
                      <a:gd name="connsiteY56" fmla="*/ 975 h 284155"/>
                      <a:gd name="connsiteX57" fmla="*/ 36880 w 292797"/>
                      <a:gd name="connsiteY57" fmla="*/ 5328 h 284155"/>
                      <a:gd name="connsiteX58" fmla="*/ 36861 w 292797"/>
                      <a:gd name="connsiteY58" fmla="*/ 5357 h 284155"/>
                      <a:gd name="connsiteX59" fmla="*/ 0 w 292797"/>
                      <a:gd name="connsiteY59" fmla="*/ 80890 h 284155"/>
                      <a:gd name="connsiteX60" fmla="*/ 48863 w 292797"/>
                      <a:gd name="connsiteY60" fmla="*/ 80890 h 284155"/>
                      <a:gd name="connsiteX61" fmla="*/ 30194 w 292797"/>
                      <a:gd name="connsiteY61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34290 w 292797"/>
                      <a:gd name="connsiteY5" fmla="*/ 246530 h 284155"/>
                      <a:gd name="connsiteX6" fmla="*/ 30956 w 292797"/>
                      <a:gd name="connsiteY6" fmla="*/ 259579 h 284155"/>
                      <a:gd name="connsiteX7" fmla="*/ 73723 w 292797"/>
                      <a:gd name="connsiteY7" fmla="*/ 260913 h 284155"/>
                      <a:gd name="connsiteX8" fmla="*/ 75628 w 292797"/>
                      <a:gd name="connsiteY8" fmla="*/ 261579 h 284155"/>
                      <a:gd name="connsiteX9" fmla="*/ 94678 w 292797"/>
                      <a:gd name="connsiteY9" fmla="*/ 281296 h 284155"/>
                      <a:gd name="connsiteX10" fmla="*/ 101631 w 292797"/>
                      <a:gd name="connsiteY10" fmla="*/ 284154 h 284155"/>
                      <a:gd name="connsiteX11" fmla="*/ 111118 w 292797"/>
                      <a:gd name="connsiteY11" fmla="*/ 274591 h 284155"/>
                      <a:gd name="connsiteX12" fmla="*/ 108489 w 292797"/>
                      <a:gd name="connsiteY12" fmla="*/ 268056 h 284155"/>
                      <a:gd name="connsiteX13" fmla="*/ 88868 w 292797"/>
                      <a:gd name="connsiteY13" fmla="*/ 247673 h 284155"/>
                      <a:gd name="connsiteX14" fmla="*/ 79343 w 292797"/>
                      <a:gd name="connsiteY14" fmla="*/ 219574 h 284155"/>
                      <a:gd name="connsiteX15" fmla="*/ 103346 w 292797"/>
                      <a:gd name="connsiteY15" fmla="*/ 193761 h 284155"/>
                      <a:gd name="connsiteX16" fmla="*/ 137350 w 292797"/>
                      <a:gd name="connsiteY16" fmla="*/ 227289 h 284155"/>
                      <a:gd name="connsiteX17" fmla="*/ 142208 w 292797"/>
                      <a:gd name="connsiteY17" fmla="*/ 239862 h 284155"/>
                      <a:gd name="connsiteX18" fmla="*/ 154781 w 292797"/>
                      <a:gd name="connsiteY18" fmla="*/ 235005 h 284155"/>
                      <a:gd name="connsiteX19" fmla="*/ 153447 w 292797"/>
                      <a:gd name="connsiteY19" fmla="*/ 192999 h 284155"/>
                      <a:gd name="connsiteX20" fmla="*/ 169545 w 292797"/>
                      <a:gd name="connsiteY20" fmla="*/ 181760 h 284155"/>
                      <a:gd name="connsiteX21" fmla="*/ 199358 w 292797"/>
                      <a:gd name="connsiteY21" fmla="*/ 192999 h 284155"/>
                      <a:gd name="connsiteX22" fmla="*/ 213741 w 292797"/>
                      <a:gd name="connsiteY22" fmla="*/ 234719 h 284155"/>
                      <a:gd name="connsiteX23" fmla="*/ 256413 w 292797"/>
                      <a:gd name="connsiteY23" fmla="*/ 246339 h 284155"/>
                      <a:gd name="connsiteX24" fmla="*/ 262128 w 292797"/>
                      <a:gd name="connsiteY24" fmla="*/ 246339 h 284155"/>
                      <a:gd name="connsiteX25" fmla="*/ 273748 w 292797"/>
                      <a:gd name="connsiteY25" fmla="*/ 257293 h 284155"/>
                      <a:gd name="connsiteX26" fmla="*/ 283273 w 292797"/>
                      <a:gd name="connsiteY26" fmla="*/ 264437 h 284155"/>
                      <a:gd name="connsiteX27" fmla="*/ 285654 w 292797"/>
                      <a:gd name="connsiteY27" fmla="*/ 264437 h 284155"/>
                      <a:gd name="connsiteX28" fmla="*/ 292512 w 292797"/>
                      <a:gd name="connsiteY28" fmla="*/ 252912 h 284155"/>
                      <a:gd name="connsiteX29" fmla="*/ 262413 w 292797"/>
                      <a:gd name="connsiteY29" fmla="*/ 227575 h 284155"/>
                      <a:gd name="connsiteX30" fmla="*/ 255936 w 292797"/>
                      <a:gd name="connsiteY30" fmla="*/ 227575 h 284155"/>
                      <a:gd name="connsiteX31" fmla="*/ 241363 w 292797"/>
                      <a:gd name="connsiteY31" fmla="*/ 227575 h 284155"/>
                      <a:gd name="connsiteX32" fmla="*/ 270605 w 292797"/>
                      <a:gd name="connsiteY32" fmla="*/ 214716 h 284155"/>
                      <a:gd name="connsiteX33" fmla="*/ 281225 w 292797"/>
                      <a:gd name="connsiteY33" fmla="*/ 206287 h 284155"/>
                      <a:gd name="connsiteX34" fmla="*/ 272796 w 292797"/>
                      <a:gd name="connsiteY34" fmla="*/ 195666 h 284155"/>
                      <a:gd name="connsiteX35" fmla="*/ 224694 w 292797"/>
                      <a:gd name="connsiteY35" fmla="*/ 218145 h 284155"/>
                      <a:gd name="connsiteX36" fmla="*/ 218694 w 292797"/>
                      <a:gd name="connsiteY36" fmla="*/ 191190 h 284155"/>
                      <a:gd name="connsiteX37" fmla="*/ 252031 w 292797"/>
                      <a:gd name="connsiteY37" fmla="*/ 165948 h 284155"/>
                      <a:gd name="connsiteX38" fmla="*/ 249459 w 292797"/>
                      <a:gd name="connsiteY38" fmla="*/ 152804 h 284155"/>
                      <a:gd name="connsiteX39" fmla="*/ 236229 w 292797"/>
                      <a:gd name="connsiteY39" fmla="*/ 155357 h 284155"/>
                      <a:gd name="connsiteX40" fmla="*/ 236220 w 292797"/>
                      <a:gd name="connsiteY40" fmla="*/ 155376 h 284155"/>
                      <a:gd name="connsiteX41" fmla="*/ 207645 w 292797"/>
                      <a:gd name="connsiteY41" fmla="*/ 174426 h 284155"/>
                      <a:gd name="connsiteX42" fmla="*/ 178308 w 292797"/>
                      <a:gd name="connsiteY42" fmla="*/ 164901 h 284155"/>
                      <a:gd name="connsiteX43" fmla="*/ 180022 w 292797"/>
                      <a:gd name="connsiteY43" fmla="*/ 143088 h 284155"/>
                      <a:gd name="connsiteX44" fmla="*/ 169354 w 292797"/>
                      <a:gd name="connsiteY44" fmla="*/ 134706 h 284155"/>
                      <a:gd name="connsiteX45" fmla="*/ 160972 w 292797"/>
                      <a:gd name="connsiteY45" fmla="*/ 145374 h 284155"/>
                      <a:gd name="connsiteX46" fmla="*/ 137445 w 292797"/>
                      <a:gd name="connsiteY46" fmla="*/ 173473 h 284155"/>
                      <a:gd name="connsiteX47" fmla="*/ 30194 w 292797"/>
                      <a:gd name="connsiteY47" fmla="*/ 129277 h 284155"/>
                      <a:gd name="connsiteX48" fmla="*/ 35623 w 292797"/>
                      <a:gd name="connsiteY48" fmla="*/ 141564 h 284155"/>
                      <a:gd name="connsiteX49" fmla="*/ 39052 w 292797"/>
                      <a:gd name="connsiteY49" fmla="*/ 142136 h 284155"/>
                      <a:gd name="connsiteX50" fmla="*/ 48006 w 292797"/>
                      <a:gd name="connsiteY50" fmla="*/ 136040 h 284155"/>
                      <a:gd name="connsiteX51" fmla="*/ 76581 w 292797"/>
                      <a:gd name="connsiteY51" fmla="*/ 61364 h 284155"/>
                      <a:gd name="connsiteX52" fmla="*/ 30480 w 292797"/>
                      <a:gd name="connsiteY52" fmla="*/ 61364 h 284155"/>
                      <a:gd name="connsiteX53" fmla="*/ 54006 w 292797"/>
                      <a:gd name="connsiteY53" fmla="*/ 13739 h 284155"/>
                      <a:gd name="connsiteX54" fmla="*/ 49653 w 292797"/>
                      <a:gd name="connsiteY54" fmla="*/ 994 h 284155"/>
                      <a:gd name="connsiteX55" fmla="*/ 49625 w 292797"/>
                      <a:gd name="connsiteY55" fmla="*/ 975 h 284155"/>
                      <a:gd name="connsiteX56" fmla="*/ 36880 w 292797"/>
                      <a:gd name="connsiteY56" fmla="*/ 5328 h 284155"/>
                      <a:gd name="connsiteX57" fmla="*/ 36861 w 292797"/>
                      <a:gd name="connsiteY57" fmla="*/ 5357 h 284155"/>
                      <a:gd name="connsiteX58" fmla="*/ 0 w 292797"/>
                      <a:gd name="connsiteY58" fmla="*/ 80890 h 284155"/>
                      <a:gd name="connsiteX59" fmla="*/ 48863 w 292797"/>
                      <a:gd name="connsiteY59" fmla="*/ 80890 h 284155"/>
                      <a:gd name="connsiteX60" fmla="*/ 30194 w 292797"/>
                      <a:gd name="connsiteY60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34290 w 292797"/>
                      <a:gd name="connsiteY5" fmla="*/ 246530 h 284155"/>
                      <a:gd name="connsiteX6" fmla="*/ 73723 w 292797"/>
                      <a:gd name="connsiteY6" fmla="*/ 260913 h 284155"/>
                      <a:gd name="connsiteX7" fmla="*/ 75628 w 292797"/>
                      <a:gd name="connsiteY7" fmla="*/ 261579 h 284155"/>
                      <a:gd name="connsiteX8" fmla="*/ 94678 w 292797"/>
                      <a:gd name="connsiteY8" fmla="*/ 281296 h 284155"/>
                      <a:gd name="connsiteX9" fmla="*/ 101631 w 292797"/>
                      <a:gd name="connsiteY9" fmla="*/ 284154 h 284155"/>
                      <a:gd name="connsiteX10" fmla="*/ 111118 w 292797"/>
                      <a:gd name="connsiteY10" fmla="*/ 274591 h 284155"/>
                      <a:gd name="connsiteX11" fmla="*/ 108489 w 292797"/>
                      <a:gd name="connsiteY11" fmla="*/ 268056 h 284155"/>
                      <a:gd name="connsiteX12" fmla="*/ 88868 w 292797"/>
                      <a:gd name="connsiteY12" fmla="*/ 247673 h 284155"/>
                      <a:gd name="connsiteX13" fmla="*/ 79343 w 292797"/>
                      <a:gd name="connsiteY13" fmla="*/ 219574 h 284155"/>
                      <a:gd name="connsiteX14" fmla="*/ 103346 w 292797"/>
                      <a:gd name="connsiteY14" fmla="*/ 193761 h 284155"/>
                      <a:gd name="connsiteX15" fmla="*/ 137350 w 292797"/>
                      <a:gd name="connsiteY15" fmla="*/ 227289 h 284155"/>
                      <a:gd name="connsiteX16" fmla="*/ 142208 w 292797"/>
                      <a:gd name="connsiteY16" fmla="*/ 239862 h 284155"/>
                      <a:gd name="connsiteX17" fmla="*/ 154781 w 292797"/>
                      <a:gd name="connsiteY17" fmla="*/ 235005 h 284155"/>
                      <a:gd name="connsiteX18" fmla="*/ 153447 w 292797"/>
                      <a:gd name="connsiteY18" fmla="*/ 192999 h 284155"/>
                      <a:gd name="connsiteX19" fmla="*/ 169545 w 292797"/>
                      <a:gd name="connsiteY19" fmla="*/ 181760 h 284155"/>
                      <a:gd name="connsiteX20" fmla="*/ 199358 w 292797"/>
                      <a:gd name="connsiteY20" fmla="*/ 192999 h 284155"/>
                      <a:gd name="connsiteX21" fmla="*/ 213741 w 292797"/>
                      <a:gd name="connsiteY21" fmla="*/ 234719 h 284155"/>
                      <a:gd name="connsiteX22" fmla="*/ 256413 w 292797"/>
                      <a:gd name="connsiteY22" fmla="*/ 246339 h 284155"/>
                      <a:gd name="connsiteX23" fmla="*/ 262128 w 292797"/>
                      <a:gd name="connsiteY23" fmla="*/ 246339 h 284155"/>
                      <a:gd name="connsiteX24" fmla="*/ 273748 w 292797"/>
                      <a:gd name="connsiteY24" fmla="*/ 257293 h 284155"/>
                      <a:gd name="connsiteX25" fmla="*/ 283273 w 292797"/>
                      <a:gd name="connsiteY25" fmla="*/ 264437 h 284155"/>
                      <a:gd name="connsiteX26" fmla="*/ 285654 w 292797"/>
                      <a:gd name="connsiteY26" fmla="*/ 264437 h 284155"/>
                      <a:gd name="connsiteX27" fmla="*/ 292512 w 292797"/>
                      <a:gd name="connsiteY27" fmla="*/ 252912 h 284155"/>
                      <a:gd name="connsiteX28" fmla="*/ 262413 w 292797"/>
                      <a:gd name="connsiteY28" fmla="*/ 227575 h 284155"/>
                      <a:gd name="connsiteX29" fmla="*/ 255936 w 292797"/>
                      <a:gd name="connsiteY29" fmla="*/ 227575 h 284155"/>
                      <a:gd name="connsiteX30" fmla="*/ 241363 w 292797"/>
                      <a:gd name="connsiteY30" fmla="*/ 227575 h 284155"/>
                      <a:gd name="connsiteX31" fmla="*/ 270605 w 292797"/>
                      <a:gd name="connsiteY31" fmla="*/ 214716 h 284155"/>
                      <a:gd name="connsiteX32" fmla="*/ 281225 w 292797"/>
                      <a:gd name="connsiteY32" fmla="*/ 206287 h 284155"/>
                      <a:gd name="connsiteX33" fmla="*/ 272796 w 292797"/>
                      <a:gd name="connsiteY33" fmla="*/ 195666 h 284155"/>
                      <a:gd name="connsiteX34" fmla="*/ 224694 w 292797"/>
                      <a:gd name="connsiteY34" fmla="*/ 218145 h 284155"/>
                      <a:gd name="connsiteX35" fmla="*/ 218694 w 292797"/>
                      <a:gd name="connsiteY35" fmla="*/ 191190 h 284155"/>
                      <a:gd name="connsiteX36" fmla="*/ 252031 w 292797"/>
                      <a:gd name="connsiteY36" fmla="*/ 165948 h 284155"/>
                      <a:gd name="connsiteX37" fmla="*/ 249459 w 292797"/>
                      <a:gd name="connsiteY37" fmla="*/ 152804 h 284155"/>
                      <a:gd name="connsiteX38" fmla="*/ 236229 w 292797"/>
                      <a:gd name="connsiteY38" fmla="*/ 155357 h 284155"/>
                      <a:gd name="connsiteX39" fmla="*/ 236220 w 292797"/>
                      <a:gd name="connsiteY39" fmla="*/ 155376 h 284155"/>
                      <a:gd name="connsiteX40" fmla="*/ 207645 w 292797"/>
                      <a:gd name="connsiteY40" fmla="*/ 174426 h 284155"/>
                      <a:gd name="connsiteX41" fmla="*/ 178308 w 292797"/>
                      <a:gd name="connsiteY41" fmla="*/ 164901 h 284155"/>
                      <a:gd name="connsiteX42" fmla="*/ 180022 w 292797"/>
                      <a:gd name="connsiteY42" fmla="*/ 143088 h 284155"/>
                      <a:gd name="connsiteX43" fmla="*/ 169354 w 292797"/>
                      <a:gd name="connsiteY43" fmla="*/ 134706 h 284155"/>
                      <a:gd name="connsiteX44" fmla="*/ 160972 w 292797"/>
                      <a:gd name="connsiteY44" fmla="*/ 145374 h 284155"/>
                      <a:gd name="connsiteX45" fmla="*/ 137445 w 292797"/>
                      <a:gd name="connsiteY45" fmla="*/ 173473 h 284155"/>
                      <a:gd name="connsiteX46" fmla="*/ 30194 w 292797"/>
                      <a:gd name="connsiteY46" fmla="*/ 129277 h 284155"/>
                      <a:gd name="connsiteX47" fmla="*/ 35623 w 292797"/>
                      <a:gd name="connsiteY47" fmla="*/ 141564 h 284155"/>
                      <a:gd name="connsiteX48" fmla="*/ 39052 w 292797"/>
                      <a:gd name="connsiteY48" fmla="*/ 142136 h 284155"/>
                      <a:gd name="connsiteX49" fmla="*/ 48006 w 292797"/>
                      <a:gd name="connsiteY49" fmla="*/ 136040 h 284155"/>
                      <a:gd name="connsiteX50" fmla="*/ 76581 w 292797"/>
                      <a:gd name="connsiteY50" fmla="*/ 61364 h 284155"/>
                      <a:gd name="connsiteX51" fmla="*/ 30480 w 292797"/>
                      <a:gd name="connsiteY51" fmla="*/ 61364 h 284155"/>
                      <a:gd name="connsiteX52" fmla="*/ 54006 w 292797"/>
                      <a:gd name="connsiteY52" fmla="*/ 13739 h 284155"/>
                      <a:gd name="connsiteX53" fmla="*/ 49653 w 292797"/>
                      <a:gd name="connsiteY53" fmla="*/ 994 h 284155"/>
                      <a:gd name="connsiteX54" fmla="*/ 49625 w 292797"/>
                      <a:gd name="connsiteY54" fmla="*/ 975 h 284155"/>
                      <a:gd name="connsiteX55" fmla="*/ 36880 w 292797"/>
                      <a:gd name="connsiteY55" fmla="*/ 5328 h 284155"/>
                      <a:gd name="connsiteX56" fmla="*/ 36861 w 292797"/>
                      <a:gd name="connsiteY56" fmla="*/ 5357 h 284155"/>
                      <a:gd name="connsiteX57" fmla="*/ 0 w 292797"/>
                      <a:gd name="connsiteY57" fmla="*/ 80890 h 284155"/>
                      <a:gd name="connsiteX58" fmla="*/ 48863 w 292797"/>
                      <a:gd name="connsiteY58" fmla="*/ 80890 h 284155"/>
                      <a:gd name="connsiteX59" fmla="*/ 30194 w 292797"/>
                      <a:gd name="connsiteY59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73723 w 292797"/>
                      <a:gd name="connsiteY5" fmla="*/ 260913 h 284155"/>
                      <a:gd name="connsiteX6" fmla="*/ 75628 w 292797"/>
                      <a:gd name="connsiteY6" fmla="*/ 261579 h 284155"/>
                      <a:gd name="connsiteX7" fmla="*/ 94678 w 292797"/>
                      <a:gd name="connsiteY7" fmla="*/ 281296 h 284155"/>
                      <a:gd name="connsiteX8" fmla="*/ 101631 w 292797"/>
                      <a:gd name="connsiteY8" fmla="*/ 284154 h 284155"/>
                      <a:gd name="connsiteX9" fmla="*/ 111118 w 292797"/>
                      <a:gd name="connsiteY9" fmla="*/ 274591 h 284155"/>
                      <a:gd name="connsiteX10" fmla="*/ 108489 w 292797"/>
                      <a:gd name="connsiteY10" fmla="*/ 268056 h 284155"/>
                      <a:gd name="connsiteX11" fmla="*/ 88868 w 292797"/>
                      <a:gd name="connsiteY11" fmla="*/ 247673 h 284155"/>
                      <a:gd name="connsiteX12" fmla="*/ 79343 w 292797"/>
                      <a:gd name="connsiteY12" fmla="*/ 219574 h 284155"/>
                      <a:gd name="connsiteX13" fmla="*/ 103346 w 292797"/>
                      <a:gd name="connsiteY13" fmla="*/ 193761 h 284155"/>
                      <a:gd name="connsiteX14" fmla="*/ 137350 w 292797"/>
                      <a:gd name="connsiteY14" fmla="*/ 227289 h 284155"/>
                      <a:gd name="connsiteX15" fmla="*/ 142208 w 292797"/>
                      <a:gd name="connsiteY15" fmla="*/ 239862 h 284155"/>
                      <a:gd name="connsiteX16" fmla="*/ 154781 w 292797"/>
                      <a:gd name="connsiteY16" fmla="*/ 235005 h 284155"/>
                      <a:gd name="connsiteX17" fmla="*/ 153447 w 292797"/>
                      <a:gd name="connsiteY17" fmla="*/ 192999 h 284155"/>
                      <a:gd name="connsiteX18" fmla="*/ 169545 w 292797"/>
                      <a:gd name="connsiteY18" fmla="*/ 181760 h 284155"/>
                      <a:gd name="connsiteX19" fmla="*/ 199358 w 292797"/>
                      <a:gd name="connsiteY19" fmla="*/ 192999 h 284155"/>
                      <a:gd name="connsiteX20" fmla="*/ 213741 w 292797"/>
                      <a:gd name="connsiteY20" fmla="*/ 234719 h 284155"/>
                      <a:gd name="connsiteX21" fmla="*/ 256413 w 292797"/>
                      <a:gd name="connsiteY21" fmla="*/ 246339 h 284155"/>
                      <a:gd name="connsiteX22" fmla="*/ 262128 w 292797"/>
                      <a:gd name="connsiteY22" fmla="*/ 246339 h 284155"/>
                      <a:gd name="connsiteX23" fmla="*/ 273748 w 292797"/>
                      <a:gd name="connsiteY23" fmla="*/ 257293 h 284155"/>
                      <a:gd name="connsiteX24" fmla="*/ 283273 w 292797"/>
                      <a:gd name="connsiteY24" fmla="*/ 264437 h 284155"/>
                      <a:gd name="connsiteX25" fmla="*/ 285654 w 292797"/>
                      <a:gd name="connsiteY25" fmla="*/ 264437 h 284155"/>
                      <a:gd name="connsiteX26" fmla="*/ 292512 w 292797"/>
                      <a:gd name="connsiteY26" fmla="*/ 252912 h 284155"/>
                      <a:gd name="connsiteX27" fmla="*/ 262413 w 292797"/>
                      <a:gd name="connsiteY27" fmla="*/ 227575 h 284155"/>
                      <a:gd name="connsiteX28" fmla="*/ 255936 w 292797"/>
                      <a:gd name="connsiteY28" fmla="*/ 227575 h 284155"/>
                      <a:gd name="connsiteX29" fmla="*/ 241363 w 292797"/>
                      <a:gd name="connsiteY29" fmla="*/ 227575 h 284155"/>
                      <a:gd name="connsiteX30" fmla="*/ 270605 w 292797"/>
                      <a:gd name="connsiteY30" fmla="*/ 214716 h 284155"/>
                      <a:gd name="connsiteX31" fmla="*/ 281225 w 292797"/>
                      <a:gd name="connsiteY31" fmla="*/ 206287 h 284155"/>
                      <a:gd name="connsiteX32" fmla="*/ 272796 w 292797"/>
                      <a:gd name="connsiteY32" fmla="*/ 195666 h 284155"/>
                      <a:gd name="connsiteX33" fmla="*/ 224694 w 292797"/>
                      <a:gd name="connsiteY33" fmla="*/ 218145 h 284155"/>
                      <a:gd name="connsiteX34" fmla="*/ 218694 w 292797"/>
                      <a:gd name="connsiteY34" fmla="*/ 191190 h 284155"/>
                      <a:gd name="connsiteX35" fmla="*/ 252031 w 292797"/>
                      <a:gd name="connsiteY35" fmla="*/ 165948 h 284155"/>
                      <a:gd name="connsiteX36" fmla="*/ 249459 w 292797"/>
                      <a:gd name="connsiteY36" fmla="*/ 152804 h 284155"/>
                      <a:gd name="connsiteX37" fmla="*/ 236229 w 292797"/>
                      <a:gd name="connsiteY37" fmla="*/ 155357 h 284155"/>
                      <a:gd name="connsiteX38" fmla="*/ 236220 w 292797"/>
                      <a:gd name="connsiteY38" fmla="*/ 155376 h 284155"/>
                      <a:gd name="connsiteX39" fmla="*/ 207645 w 292797"/>
                      <a:gd name="connsiteY39" fmla="*/ 174426 h 284155"/>
                      <a:gd name="connsiteX40" fmla="*/ 178308 w 292797"/>
                      <a:gd name="connsiteY40" fmla="*/ 164901 h 284155"/>
                      <a:gd name="connsiteX41" fmla="*/ 180022 w 292797"/>
                      <a:gd name="connsiteY41" fmla="*/ 143088 h 284155"/>
                      <a:gd name="connsiteX42" fmla="*/ 169354 w 292797"/>
                      <a:gd name="connsiteY42" fmla="*/ 134706 h 284155"/>
                      <a:gd name="connsiteX43" fmla="*/ 160972 w 292797"/>
                      <a:gd name="connsiteY43" fmla="*/ 145374 h 284155"/>
                      <a:gd name="connsiteX44" fmla="*/ 137445 w 292797"/>
                      <a:gd name="connsiteY44" fmla="*/ 173473 h 284155"/>
                      <a:gd name="connsiteX45" fmla="*/ 30194 w 292797"/>
                      <a:gd name="connsiteY45" fmla="*/ 129277 h 284155"/>
                      <a:gd name="connsiteX46" fmla="*/ 35623 w 292797"/>
                      <a:gd name="connsiteY46" fmla="*/ 141564 h 284155"/>
                      <a:gd name="connsiteX47" fmla="*/ 39052 w 292797"/>
                      <a:gd name="connsiteY47" fmla="*/ 142136 h 284155"/>
                      <a:gd name="connsiteX48" fmla="*/ 48006 w 292797"/>
                      <a:gd name="connsiteY48" fmla="*/ 136040 h 284155"/>
                      <a:gd name="connsiteX49" fmla="*/ 76581 w 292797"/>
                      <a:gd name="connsiteY49" fmla="*/ 61364 h 284155"/>
                      <a:gd name="connsiteX50" fmla="*/ 30480 w 292797"/>
                      <a:gd name="connsiteY50" fmla="*/ 61364 h 284155"/>
                      <a:gd name="connsiteX51" fmla="*/ 54006 w 292797"/>
                      <a:gd name="connsiteY51" fmla="*/ 13739 h 284155"/>
                      <a:gd name="connsiteX52" fmla="*/ 49653 w 292797"/>
                      <a:gd name="connsiteY52" fmla="*/ 994 h 284155"/>
                      <a:gd name="connsiteX53" fmla="*/ 49625 w 292797"/>
                      <a:gd name="connsiteY53" fmla="*/ 975 h 284155"/>
                      <a:gd name="connsiteX54" fmla="*/ 36880 w 292797"/>
                      <a:gd name="connsiteY54" fmla="*/ 5328 h 284155"/>
                      <a:gd name="connsiteX55" fmla="*/ 36861 w 292797"/>
                      <a:gd name="connsiteY55" fmla="*/ 5357 h 284155"/>
                      <a:gd name="connsiteX56" fmla="*/ 0 w 292797"/>
                      <a:gd name="connsiteY56" fmla="*/ 80890 h 284155"/>
                      <a:gd name="connsiteX57" fmla="*/ 48863 w 292797"/>
                      <a:gd name="connsiteY57" fmla="*/ 80890 h 284155"/>
                      <a:gd name="connsiteX58" fmla="*/ 30194 w 292797"/>
                      <a:gd name="connsiteY58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73723 w 292797"/>
                      <a:gd name="connsiteY5" fmla="*/ 260913 h 284155"/>
                      <a:gd name="connsiteX6" fmla="*/ 94678 w 292797"/>
                      <a:gd name="connsiteY6" fmla="*/ 281296 h 284155"/>
                      <a:gd name="connsiteX7" fmla="*/ 101631 w 292797"/>
                      <a:gd name="connsiteY7" fmla="*/ 284154 h 284155"/>
                      <a:gd name="connsiteX8" fmla="*/ 111118 w 292797"/>
                      <a:gd name="connsiteY8" fmla="*/ 274591 h 284155"/>
                      <a:gd name="connsiteX9" fmla="*/ 108489 w 292797"/>
                      <a:gd name="connsiteY9" fmla="*/ 268056 h 284155"/>
                      <a:gd name="connsiteX10" fmla="*/ 88868 w 292797"/>
                      <a:gd name="connsiteY10" fmla="*/ 247673 h 284155"/>
                      <a:gd name="connsiteX11" fmla="*/ 79343 w 292797"/>
                      <a:gd name="connsiteY11" fmla="*/ 219574 h 284155"/>
                      <a:gd name="connsiteX12" fmla="*/ 103346 w 292797"/>
                      <a:gd name="connsiteY12" fmla="*/ 193761 h 284155"/>
                      <a:gd name="connsiteX13" fmla="*/ 137350 w 292797"/>
                      <a:gd name="connsiteY13" fmla="*/ 227289 h 284155"/>
                      <a:gd name="connsiteX14" fmla="*/ 142208 w 292797"/>
                      <a:gd name="connsiteY14" fmla="*/ 239862 h 284155"/>
                      <a:gd name="connsiteX15" fmla="*/ 154781 w 292797"/>
                      <a:gd name="connsiteY15" fmla="*/ 235005 h 284155"/>
                      <a:gd name="connsiteX16" fmla="*/ 153447 w 292797"/>
                      <a:gd name="connsiteY16" fmla="*/ 192999 h 284155"/>
                      <a:gd name="connsiteX17" fmla="*/ 169545 w 292797"/>
                      <a:gd name="connsiteY17" fmla="*/ 181760 h 284155"/>
                      <a:gd name="connsiteX18" fmla="*/ 199358 w 292797"/>
                      <a:gd name="connsiteY18" fmla="*/ 192999 h 284155"/>
                      <a:gd name="connsiteX19" fmla="*/ 213741 w 292797"/>
                      <a:gd name="connsiteY19" fmla="*/ 234719 h 284155"/>
                      <a:gd name="connsiteX20" fmla="*/ 256413 w 292797"/>
                      <a:gd name="connsiteY20" fmla="*/ 246339 h 284155"/>
                      <a:gd name="connsiteX21" fmla="*/ 262128 w 292797"/>
                      <a:gd name="connsiteY21" fmla="*/ 246339 h 284155"/>
                      <a:gd name="connsiteX22" fmla="*/ 273748 w 292797"/>
                      <a:gd name="connsiteY22" fmla="*/ 257293 h 284155"/>
                      <a:gd name="connsiteX23" fmla="*/ 283273 w 292797"/>
                      <a:gd name="connsiteY23" fmla="*/ 264437 h 284155"/>
                      <a:gd name="connsiteX24" fmla="*/ 285654 w 292797"/>
                      <a:gd name="connsiteY24" fmla="*/ 264437 h 284155"/>
                      <a:gd name="connsiteX25" fmla="*/ 292512 w 292797"/>
                      <a:gd name="connsiteY25" fmla="*/ 252912 h 284155"/>
                      <a:gd name="connsiteX26" fmla="*/ 262413 w 292797"/>
                      <a:gd name="connsiteY26" fmla="*/ 227575 h 284155"/>
                      <a:gd name="connsiteX27" fmla="*/ 255936 w 292797"/>
                      <a:gd name="connsiteY27" fmla="*/ 227575 h 284155"/>
                      <a:gd name="connsiteX28" fmla="*/ 241363 w 292797"/>
                      <a:gd name="connsiteY28" fmla="*/ 227575 h 284155"/>
                      <a:gd name="connsiteX29" fmla="*/ 270605 w 292797"/>
                      <a:gd name="connsiteY29" fmla="*/ 214716 h 284155"/>
                      <a:gd name="connsiteX30" fmla="*/ 281225 w 292797"/>
                      <a:gd name="connsiteY30" fmla="*/ 206287 h 284155"/>
                      <a:gd name="connsiteX31" fmla="*/ 272796 w 292797"/>
                      <a:gd name="connsiteY31" fmla="*/ 195666 h 284155"/>
                      <a:gd name="connsiteX32" fmla="*/ 224694 w 292797"/>
                      <a:gd name="connsiteY32" fmla="*/ 218145 h 284155"/>
                      <a:gd name="connsiteX33" fmla="*/ 218694 w 292797"/>
                      <a:gd name="connsiteY33" fmla="*/ 191190 h 284155"/>
                      <a:gd name="connsiteX34" fmla="*/ 252031 w 292797"/>
                      <a:gd name="connsiteY34" fmla="*/ 165948 h 284155"/>
                      <a:gd name="connsiteX35" fmla="*/ 249459 w 292797"/>
                      <a:gd name="connsiteY35" fmla="*/ 152804 h 284155"/>
                      <a:gd name="connsiteX36" fmla="*/ 236229 w 292797"/>
                      <a:gd name="connsiteY36" fmla="*/ 155357 h 284155"/>
                      <a:gd name="connsiteX37" fmla="*/ 236220 w 292797"/>
                      <a:gd name="connsiteY37" fmla="*/ 155376 h 284155"/>
                      <a:gd name="connsiteX38" fmla="*/ 207645 w 292797"/>
                      <a:gd name="connsiteY38" fmla="*/ 174426 h 284155"/>
                      <a:gd name="connsiteX39" fmla="*/ 178308 w 292797"/>
                      <a:gd name="connsiteY39" fmla="*/ 164901 h 284155"/>
                      <a:gd name="connsiteX40" fmla="*/ 180022 w 292797"/>
                      <a:gd name="connsiteY40" fmla="*/ 143088 h 284155"/>
                      <a:gd name="connsiteX41" fmla="*/ 169354 w 292797"/>
                      <a:gd name="connsiteY41" fmla="*/ 134706 h 284155"/>
                      <a:gd name="connsiteX42" fmla="*/ 160972 w 292797"/>
                      <a:gd name="connsiteY42" fmla="*/ 145374 h 284155"/>
                      <a:gd name="connsiteX43" fmla="*/ 137445 w 292797"/>
                      <a:gd name="connsiteY43" fmla="*/ 173473 h 284155"/>
                      <a:gd name="connsiteX44" fmla="*/ 30194 w 292797"/>
                      <a:gd name="connsiteY44" fmla="*/ 129277 h 284155"/>
                      <a:gd name="connsiteX45" fmla="*/ 35623 w 292797"/>
                      <a:gd name="connsiteY45" fmla="*/ 141564 h 284155"/>
                      <a:gd name="connsiteX46" fmla="*/ 39052 w 292797"/>
                      <a:gd name="connsiteY46" fmla="*/ 142136 h 284155"/>
                      <a:gd name="connsiteX47" fmla="*/ 48006 w 292797"/>
                      <a:gd name="connsiteY47" fmla="*/ 136040 h 284155"/>
                      <a:gd name="connsiteX48" fmla="*/ 76581 w 292797"/>
                      <a:gd name="connsiteY48" fmla="*/ 61364 h 284155"/>
                      <a:gd name="connsiteX49" fmla="*/ 30480 w 292797"/>
                      <a:gd name="connsiteY49" fmla="*/ 61364 h 284155"/>
                      <a:gd name="connsiteX50" fmla="*/ 54006 w 292797"/>
                      <a:gd name="connsiteY50" fmla="*/ 13739 h 284155"/>
                      <a:gd name="connsiteX51" fmla="*/ 49653 w 292797"/>
                      <a:gd name="connsiteY51" fmla="*/ 994 h 284155"/>
                      <a:gd name="connsiteX52" fmla="*/ 49625 w 292797"/>
                      <a:gd name="connsiteY52" fmla="*/ 975 h 284155"/>
                      <a:gd name="connsiteX53" fmla="*/ 36880 w 292797"/>
                      <a:gd name="connsiteY53" fmla="*/ 5328 h 284155"/>
                      <a:gd name="connsiteX54" fmla="*/ 36861 w 292797"/>
                      <a:gd name="connsiteY54" fmla="*/ 5357 h 284155"/>
                      <a:gd name="connsiteX55" fmla="*/ 0 w 292797"/>
                      <a:gd name="connsiteY55" fmla="*/ 80890 h 284155"/>
                      <a:gd name="connsiteX56" fmla="*/ 48863 w 292797"/>
                      <a:gd name="connsiteY56" fmla="*/ 80890 h 284155"/>
                      <a:gd name="connsiteX57" fmla="*/ 30194 w 292797"/>
                      <a:gd name="connsiteY57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73723 w 292797"/>
                      <a:gd name="connsiteY5" fmla="*/ 260913 h 284155"/>
                      <a:gd name="connsiteX6" fmla="*/ 94678 w 292797"/>
                      <a:gd name="connsiteY6" fmla="*/ 281296 h 284155"/>
                      <a:gd name="connsiteX7" fmla="*/ 101631 w 292797"/>
                      <a:gd name="connsiteY7" fmla="*/ 284154 h 284155"/>
                      <a:gd name="connsiteX8" fmla="*/ 111118 w 292797"/>
                      <a:gd name="connsiteY8" fmla="*/ 274591 h 284155"/>
                      <a:gd name="connsiteX9" fmla="*/ 108489 w 292797"/>
                      <a:gd name="connsiteY9" fmla="*/ 268056 h 284155"/>
                      <a:gd name="connsiteX10" fmla="*/ 79343 w 292797"/>
                      <a:gd name="connsiteY10" fmla="*/ 219574 h 284155"/>
                      <a:gd name="connsiteX11" fmla="*/ 103346 w 292797"/>
                      <a:gd name="connsiteY11" fmla="*/ 193761 h 284155"/>
                      <a:gd name="connsiteX12" fmla="*/ 137350 w 292797"/>
                      <a:gd name="connsiteY12" fmla="*/ 227289 h 284155"/>
                      <a:gd name="connsiteX13" fmla="*/ 142208 w 292797"/>
                      <a:gd name="connsiteY13" fmla="*/ 239862 h 284155"/>
                      <a:gd name="connsiteX14" fmla="*/ 154781 w 292797"/>
                      <a:gd name="connsiteY14" fmla="*/ 235005 h 284155"/>
                      <a:gd name="connsiteX15" fmla="*/ 153447 w 292797"/>
                      <a:gd name="connsiteY15" fmla="*/ 192999 h 284155"/>
                      <a:gd name="connsiteX16" fmla="*/ 169545 w 292797"/>
                      <a:gd name="connsiteY16" fmla="*/ 181760 h 284155"/>
                      <a:gd name="connsiteX17" fmla="*/ 199358 w 292797"/>
                      <a:gd name="connsiteY17" fmla="*/ 192999 h 284155"/>
                      <a:gd name="connsiteX18" fmla="*/ 213741 w 292797"/>
                      <a:gd name="connsiteY18" fmla="*/ 234719 h 284155"/>
                      <a:gd name="connsiteX19" fmla="*/ 256413 w 292797"/>
                      <a:gd name="connsiteY19" fmla="*/ 246339 h 284155"/>
                      <a:gd name="connsiteX20" fmla="*/ 262128 w 292797"/>
                      <a:gd name="connsiteY20" fmla="*/ 246339 h 284155"/>
                      <a:gd name="connsiteX21" fmla="*/ 273748 w 292797"/>
                      <a:gd name="connsiteY21" fmla="*/ 257293 h 284155"/>
                      <a:gd name="connsiteX22" fmla="*/ 283273 w 292797"/>
                      <a:gd name="connsiteY22" fmla="*/ 264437 h 284155"/>
                      <a:gd name="connsiteX23" fmla="*/ 285654 w 292797"/>
                      <a:gd name="connsiteY23" fmla="*/ 264437 h 284155"/>
                      <a:gd name="connsiteX24" fmla="*/ 292512 w 292797"/>
                      <a:gd name="connsiteY24" fmla="*/ 252912 h 284155"/>
                      <a:gd name="connsiteX25" fmla="*/ 262413 w 292797"/>
                      <a:gd name="connsiteY25" fmla="*/ 227575 h 284155"/>
                      <a:gd name="connsiteX26" fmla="*/ 255936 w 292797"/>
                      <a:gd name="connsiteY26" fmla="*/ 227575 h 284155"/>
                      <a:gd name="connsiteX27" fmla="*/ 241363 w 292797"/>
                      <a:gd name="connsiteY27" fmla="*/ 227575 h 284155"/>
                      <a:gd name="connsiteX28" fmla="*/ 270605 w 292797"/>
                      <a:gd name="connsiteY28" fmla="*/ 214716 h 284155"/>
                      <a:gd name="connsiteX29" fmla="*/ 281225 w 292797"/>
                      <a:gd name="connsiteY29" fmla="*/ 206287 h 284155"/>
                      <a:gd name="connsiteX30" fmla="*/ 272796 w 292797"/>
                      <a:gd name="connsiteY30" fmla="*/ 195666 h 284155"/>
                      <a:gd name="connsiteX31" fmla="*/ 224694 w 292797"/>
                      <a:gd name="connsiteY31" fmla="*/ 218145 h 284155"/>
                      <a:gd name="connsiteX32" fmla="*/ 218694 w 292797"/>
                      <a:gd name="connsiteY32" fmla="*/ 191190 h 284155"/>
                      <a:gd name="connsiteX33" fmla="*/ 252031 w 292797"/>
                      <a:gd name="connsiteY33" fmla="*/ 165948 h 284155"/>
                      <a:gd name="connsiteX34" fmla="*/ 249459 w 292797"/>
                      <a:gd name="connsiteY34" fmla="*/ 152804 h 284155"/>
                      <a:gd name="connsiteX35" fmla="*/ 236229 w 292797"/>
                      <a:gd name="connsiteY35" fmla="*/ 155357 h 284155"/>
                      <a:gd name="connsiteX36" fmla="*/ 236220 w 292797"/>
                      <a:gd name="connsiteY36" fmla="*/ 155376 h 284155"/>
                      <a:gd name="connsiteX37" fmla="*/ 207645 w 292797"/>
                      <a:gd name="connsiteY37" fmla="*/ 174426 h 284155"/>
                      <a:gd name="connsiteX38" fmla="*/ 178308 w 292797"/>
                      <a:gd name="connsiteY38" fmla="*/ 164901 h 284155"/>
                      <a:gd name="connsiteX39" fmla="*/ 180022 w 292797"/>
                      <a:gd name="connsiteY39" fmla="*/ 143088 h 284155"/>
                      <a:gd name="connsiteX40" fmla="*/ 169354 w 292797"/>
                      <a:gd name="connsiteY40" fmla="*/ 134706 h 284155"/>
                      <a:gd name="connsiteX41" fmla="*/ 160972 w 292797"/>
                      <a:gd name="connsiteY41" fmla="*/ 145374 h 284155"/>
                      <a:gd name="connsiteX42" fmla="*/ 137445 w 292797"/>
                      <a:gd name="connsiteY42" fmla="*/ 173473 h 284155"/>
                      <a:gd name="connsiteX43" fmla="*/ 30194 w 292797"/>
                      <a:gd name="connsiteY43" fmla="*/ 129277 h 284155"/>
                      <a:gd name="connsiteX44" fmla="*/ 35623 w 292797"/>
                      <a:gd name="connsiteY44" fmla="*/ 141564 h 284155"/>
                      <a:gd name="connsiteX45" fmla="*/ 39052 w 292797"/>
                      <a:gd name="connsiteY45" fmla="*/ 142136 h 284155"/>
                      <a:gd name="connsiteX46" fmla="*/ 48006 w 292797"/>
                      <a:gd name="connsiteY46" fmla="*/ 136040 h 284155"/>
                      <a:gd name="connsiteX47" fmla="*/ 76581 w 292797"/>
                      <a:gd name="connsiteY47" fmla="*/ 61364 h 284155"/>
                      <a:gd name="connsiteX48" fmla="*/ 30480 w 292797"/>
                      <a:gd name="connsiteY48" fmla="*/ 61364 h 284155"/>
                      <a:gd name="connsiteX49" fmla="*/ 54006 w 292797"/>
                      <a:gd name="connsiteY49" fmla="*/ 13739 h 284155"/>
                      <a:gd name="connsiteX50" fmla="*/ 49653 w 292797"/>
                      <a:gd name="connsiteY50" fmla="*/ 994 h 284155"/>
                      <a:gd name="connsiteX51" fmla="*/ 49625 w 292797"/>
                      <a:gd name="connsiteY51" fmla="*/ 975 h 284155"/>
                      <a:gd name="connsiteX52" fmla="*/ 36880 w 292797"/>
                      <a:gd name="connsiteY52" fmla="*/ 5328 h 284155"/>
                      <a:gd name="connsiteX53" fmla="*/ 36861 w 292797"/>
                      <a:gd name="connsiteY53" fmla="*/ 5357 h 284155"/>
                      <a:gd name="connsiteX54" fmla="*/ 0 w 292797"/>
                      <a:gd name="connsiteY54" fmla="*/ 80890 h 284155"/>
                      <a:gd name="connsiteX55" fmla="*/ 48863 w 292797"/>
                      <a:gd name="connsiteY55" fmla="*/ 80890 h 284155"/>
                      <a:gd name="connsiteX56" fmla="*/ 30194 w 292797"/>
                      <a:gd name="connsiteY56" fmla="*/ 129277 h 284155"/>
                      <a:gd name="connsiteX0" fmla="*/ 137445 w 292797"/>
                      <a:gd name="connsiteY0" fmla="*/ 173473 h 284155"/>
                      <a:gd name="connsiteX1" fmla="*/ 69056 w 292797"/>
                      <a:gd name="connsiteY1" fmla="*/ 194333 h 284155"/>
                      <a:gd name="connsiteX2" fmla="*/ 60769 w 292797"/>
                      <a:gd name="connsiteY2" fmla="*/ 212716 h 284155"/>
                      <a:gd name="connsiteX3" fmla="*/ 60007 w 292797"/>
                      <a:gd name="connsiteY3" fmla="*/ 218812 h 284155"/>
                      <a:gd name="connsiteX4" fmla="*/ 62865 w 292797"/>
                      <a:gd name="connsiteY4" fmla="*/ 239100 h 284155"/>
                      <a:gd name="connsiteX5" fmla="*/ 73723 w 292797"/>
                      <a:gd name="connsiteY5" fmla="*/ 260913 h 284155"/>
                      <a:gd name="connsiteX6" fmla="*/ 94678 w 292797"/>
                      <a:gd name="connsiteY6" fmla="*/ 281296 h 284155"/>
                      <a:gd name="connsiteX7" fmla="*/ 101631 w 292797"/>
                      <a:gd name="connsiteY7" fmla="*/ 284154 h 284155"/>
                      <a:gd name="connsiteX8" fmla="*/ 111118 w 292797"/>
                      <a:gd name="connsiteY8" fmla="*/ 274591 h 284155"/>
                      <a:gd name="connsiteX9" fmla="*/ 79343 w 292797"/>
                      <a:gd name="connsiteY9" fmla="*/ 219574 h 284155"/>
                      <a:gd name="connsiteX10" fmla="*/ 103346 w 292797"/>
                      <a:gd name="connsiteY10" fmla="*/ 193761 h 284155"/>
                      <a:gd name="connsiteX11" fmla="*/ 137350 w 292797"/>
                      <a:gd name="connsiteY11" fmla="*/ 227289 h 284155"/>
                      <a:gd name="connsiteX12" fmla="*/ 142208 w 292797"/>
                      <a:gd name="connsiteY12" fmla="*/ 239862 h 284155"/>
                      <a:gd name="connsiteX13" fmla="*/ 154781 w 292797"/>
                      <a:gd name="connsiteY13" fmla="*/ 235005 h 284155"/>
                      <a:gd name="connsiteX14" fmla="*/ 153447 w 292797"/>
                      <a:gd name="connsiteY14" fmla="*/ 192999 h 284155"/>
                      <a:gd name="connsiteX15" fmla="*/ 169545 w 292797"/>
                      <a:gd name="connsiteY15" fmla="*/ 181760 h 284155"/>
                      <a:gd name="connsiteX16" fmla="*/ 199358 w 292797"/>
                      <a:gd name="connsiteY16" fmla="*/ 192999 h 284155"/>
                      <a:gd name="connsiteX17" fmla="*/ 213741 w 292797"/>
                      <a:gd name="connsiteY17" fmla="*/ 234719 h 284155"/>
                      <a:gd name="connsiteX18" fmla="*/ 256413 w 292797"/>
                      <a:gd name="connsiteY18" fmla="*/ 246339 h 284155"/>
                      <a:gd name="connsiteX19" fmla="*/ 262128 w 292797"/>
                      <a:gd name="connsiteY19" fmla="*/ 246339 h 284155"/>
                      <a:gd name="connsiteX20" fmla="*/ 273748 w 292797"/>
                      <a:gd name="connsiteY20" fmla="*/ 257293 h 284155"/>
                      <a:gd name="connsiteX21" fmla="*/ 283273 w 292797"/>
                      <a:gd name="connsiteY21" fmla="*/ 264437 h 284155"/>
                      <a:gd name="connsiteX22" fmla="*/ 285654 w 292797"/>
                      <a:gd name="connsiteY22" fmla="*/ 264437 h 284155"/>
                      <a:gd name="connsiteX23" fmla="*/ 292512 w 292797"/>
                      <a:gd name="connsiteY23" fmla="*/ 252912 h 284155"/>
                      <a:gd name="connsiteX24" fmla="*/ 262413 w 292797"/>
                      <a:gd name="connsiteY24" fmla="*/ 227575 h 284155"/>
                      <a:gd name="connsiteX25" fmla="*/ 255936 w 292797"/>
                      <a:gd name="connsiteY25" fmla="*/ 227575 h 284155"/>
                      <a:gd name="connsiteX26" fmla="*/ 241363 w 292797"/>
                      <a:gd name="connsiteY26" fmla="*/ 227575 h 284155"/>
                      <a:gd name="connsiteX27" fmla="*/ 270605 w 292797"/>
                      <a:gd name="connsiteY27" fmla="*/ 214716 h 284155"/>
                      <a:gd name="connsiteX28" fmla="*/ 281225 w 292797"/>
                      <a:gd name="connsiteY28" fmla="*/ 206287 h 284155"/>
                      <a:gd name="connsiteX29" fmla="*/ 272796 w 292797"/>
                      <a:gd name="connsiteY29" fmla="*/ 195666 h 284155"/>
                      <a:gd name="connsiteX30" fmla="*/ 224694 w 292797"/>
                      <a:gd name="connsiteY30" fmla="*/ 218145 h 284155"/>
                      <a:gd name="connsiteX31" fmla="*/ 218694 w 292797"/>
                      <a:gd name="connsiteY31" fmla="*/ 191190 h 284155"/>
                      <a:gd name="connsiteX32" fmla="*/ 252031 w 292797"/>
                      <a:gd name="connsiteY32" fmla="*/ 165948 h 284155"/>
                      <a:gd name="connsiteX33" fmla="*/ 249459 w 292797"/>
                      <a:gd name="connsiteY33" fmla="*/ 152804 h 284155"/>
                      <a:gd name="connsiteX34" fmla="*/ 236229 w 292797"/>
                      <a:gd name="connsiteY34" fmla="*/ 155357 h 284155"/>
                      <a:gd name="connsiteX35" fmla="*/ 236220 w 292797"/>
                      <a:gd name="connsiteY35" fmla="*/ 155376 h 284155"/>
                      <a:gd name="connsiteX36" fmla="*/ 207645 w 292797"/>
                      <a:gd name="connsiteY36" fmla="*/ 174426 h 284155"/>
                      <a:gd name="connsiteX37" fmla="*/ 178308 w 292797"/>
                      <a:gd name="connsiteY37" fmla="*/ 164901 h 284155"/>
                      <a:gd name="connsiteX38" fmla="*/ 180022 w 292797"/>
                      <a:gd name="connsiteY38" fmla="*/ 143088 h 284155"/>
                      <a:gd name="connsiteX39" fmla="*/ 169354 w 292797"/>
                      <a:gd name="connsiteY39" fmla="*/ 134706 h 284155"/>
                      <a:gd name="connsiteX40" fmla="*/ 160972 w 292797"/>
                      <a:gd name="connsiteY40" fmla="*/ 145374 h 284155"/>
                      <a:gd name="connsiteX41" fmla="*/ 137445 w 292797"/>
                      <a:gd name="connsiteY41" fmla="*/ 173473 h 284155"/>
                      <a:gd name="connsiteX42" fmla="*/ 30194 w 292797"/>
                      <a:gd name="connsiteY42" fmla="*/ 129277 h 284155"/>
                      <a:gd name="connsiteX43" fmla="*/ 35623 w 292797"/>
                      <a:gd name="connsiteY43" fmla="*/ 141564 h 284155"/>
                      <a:gd name="connsiteX44" fmla="*/ 39052 w 292797"/>
                      <a:gd name="connsiteY44" fmla="*/ 142136 h 284155"/>
                      <a:gd name="connsiteX45" fmla="*/ 48006 w 292797"/>
                      <a:gd name="connsiteY45" fmla="*/ 136040 h 284155"/>
                      <a:gd name="connsiteX46" fmla="*/ 76581 w 292797"/>
                      <a:gd name="connsiteY46" fmla="*/ 61364 h 284155"/>
                      <a:gd name="connsiteX47" fmla="*/ 30480 w 292797"/>
                      <a:gd name="connsiteY47" fmla="*/ 61364 h 284155"/>
                      <a:gd name="connsiteX48" fmla="*/ 54006 w 292797"/>
                      <a:gd name="connsiteY48" fmla="*/ 13739 h 284155"/>
                      <a:gd name="connsiteX49" fmla="*/ 49653 w 292797"/>
                      <a:gd name="connsiteY49" fmla="*/ 994 h 284155"/>
                      <a:gd name="connsiteX50" fmla="*/ 49625 w 292797"/>
                      <a:gd name="connsiteY50" fmla="*/ 975 h 284155"/>
                      <a:gd name="connsiteX51" fmla="*/ 36880 w 292797"/>
                      <a:gd name="connsiteY51" fmla="*/ 5328 h 284155"/>
                      <a:gd name="connsiteX52" fmla="*/ 36861 w 292797"/>
                      <a:gd name="connsiteY52" fmla="*/ 5357 h 284155"/>
                      <a:gd name="connsiteX53" fmla="*/ 0 w 292797"/>
                      <a:gd name="connsiteY53" fmla="*/ 80890 h 284155"/>
                      <a:gd name="connsiteX54" fmla="*/ 48863 w 292797"/>
                      <a:gd name="connsiteY54" fmla="*/ 80890 h 284155"/>
                      <a:gd name="connsiteX55" fmla="*/ 30194 w 292797"/>
                      <a:gd name="connsiteY55" fmla="*/ 129277 h 284155"/>
                      <a:gd name="connsiteX0" fmla="*/ 137445 w 292797"/>
                      <a:gd name="connsiteY0" fmla="*/ 173473 h 288427"/>
                      <a:gd name="connsiteX1" fmla="*/ 69056 w 292797"/>
                      <a:gd name="connsiteY1" fmla="*/ 194333 h 288427"/>
                      <a:gd name="connsiteX2" fmla="*/ 60769 w 292797"/>
                      <a:gd name="connsiteY2" fmla="*/ 212716 h 288427"/>
                      <a:gd name="connsiteX3" fmla="*/ 60007 w 292797"/>
                      <a:gd name="connsiteY3" fmla="*/ 218812 h 288427"/>
                      <a:gd name="connsiteX4" fmla="*/ 62865 w 292797"/>
                      <a:gd name="connsiteY4" fmla="*/ 239100 h 288427"/>
                      <a:gd name="connsiteX5" fmla="*/ 73723 w 292797"/>
                      <a:gd name="connsiteY5" fmla="*/ 260913 h 288427"/>
                      <a:gd name="connsiteX6" fmla="*/ 94678 w 292797"/>
                      <a:gd name="connsiteY6" fmla="*/ 281296 h 288427"/>
                      <a:gd name="connsiteX7" fmla="*/ 101631 w 292797"/>
                      <a:gd name="connsiteY7" fmla="*/ 284154 h 288427"/>
                      <a:gd name="connsiteX8" fmla="*/ 79343 w 292797"/>
                      <a:gd name="connsiteY8" fmla="*/ 219574 h 288427"/>
                      <a:gd name="connsiteX9" fmla="*/ 103346 w 292797"/>
                      <a:gd name="connsiteY9" fmla="*/ 193761 h 288427"/>
                      <a:gd name="connsiteX10" fmla="*/ 137350 w 292797"/>
                      <a:gd name="connsiteY10" fmla="*/ 227289 h 288427"/>
                      <a:gd name="connsiteX11" fmla="*/ 142208 w 292797"/>
                      <a:gd name="connsiteY11" fmla="*/ 239862 h 288427"/>
                      <a:gd name="connsiteX12" fmla="*/ 154781 w 292797"/>
                      <a:gd name="connsiteY12" fmla="*/ 235005 h 288427"/>
                      <a:gd name="connsiteX13" fmla="*/ 153447 w 292797"/>
                      <a:gd name="connsiteY13" fmla="*/ 192999 h 288427"/>
                      <a:gd name="connsiteX14" fmla="*/ 169545 w 292797"/>
                      <a:gd name="connsiteY14" fmla="*/ 181760 h 288427"/>
                      <a:gd name="connsiteX15" fmla="*/ 199358 w 292797"/>
                      <a:gd name="connsiteY15" fmla="*/ 192999 h 288427"/>
                      <a:gd name="connsiteX16" fmla="*/ 213741 w 292797"/>
                      <a:gd name="connsiteY16" fmla="*/ 234719 h 288427"/>
                      <a:gd name="connsiteX17" fmla="*/ 256413 w 292797"/>
                      <a:gd name="connsiteY17" fmla="*/ 246339 h 288427"/>
                      <a:gd name="connsiteX18" fmla="*/ 262128 w 292797"/>
                      <a:gd name="connsiteY18" fmla="*/ 246339 h 288427"/>
                      <a:gd name="connsiteX19" fmla="*/ 273748 w 292797"/>
                      <a:gd name="connsiteY19" fmla="*/ 257293 h 288427"/>
                      <a:gd name="connsiteX20" fmla="*/ 283273 w 292797"/>
                      <a:gd name="connsiteY20" fmla="*/ 264437 h 288427"/>
                      <a:gd name="connsiteX21" fmla="*/ 285654 w 292797"/>
                      <a:gd name="connsiteY21" fmla="*/ 264437 h 288427"/>
                      <a:gd name="connsiteX22" fmla="*/ 292512 w 292797"/>
                      <a:gd name="connsiteY22" fmla="*/ 252912 h 288427"/>
                      <a:gd name="connsiteX23" fmla="*/ 262413 w 292797"/>
                      <a:gd name="connsiteY23" fmla="*/ 227575 h 288427"/>
                      <a:gd name="connsiteX24" fmla="*/ 255936 w 292797"/>
                      <a:gd name="connsiteY24" fmla="*/ 227575 h 288427"/>
                      <a:gd name="connsiteX25" fmla="*/ 241363 w 292797"/>
                      <a:gd name="connsiteY25" fmla="*/ 227575 h 288427"/>
                      <a:gd name="connsiteX26" fmla="*/ 270605 w 292797"/>
                      <a:gd name="connsiteY26" fmla="*/ 214716 h 288427"/>
                      <a:gd name="connsiteX27" fmla="*/ 281225 w 292797"/>
                      <a:gd name="connsiteY27" fmla="*/ 206287 h 288427"/>
                      <a:gd name="connsiteX28" fmla="*/ 272796 w 292797"/>
                      <a:gd name="connsiteY28" fmla="*/ 195666 h 288427"/>
                      <a:gd name="connsiteX29" fmla="*/ 224694 w 292797"/>
                      <a:gd name="connsiteY29" fmla="*/ 218145 h 288427"/>
                      <a:gd name="connsiteX30" fmla="*/ 218694 w 292797"/>
                      <a:gd name="connsiteY30" fmla="*/ 191190 h 288427"/>
                      <a:gd name="connsiteX31" fmla="*/ 252031 w 292797"/>
                      <a:gd name="connsiteY31" fmla="*/ 165948 h 288427"/>
                      <a:gd name="connsiteX32" fmla="*/ 249459 w 292797"/>
                      <a:gd name="connsiteY32" fmla="*/ 152804 h 288427"/>
                      <a:gd name="connsiteX33" fmla="*/ 236229 w 292797"/>
                      <a:gd name="connsiteY33" fmla="*/ 155357 h 288427"/>
                      <a:gd name="connsiteX34" fmla="*/ 236220 w 292797"/>
                      <a:gd name="connsiteY34" fmla="*/ 155376 h 288427"/>
                      <a:gd name="connsiteX35" fmla="*/ 207645 w 292797"/>
                      <a:gd name="connsiteY35" fmla="*/ 174426 h 288427"/>
                      <a:gd name="connsiteX36" fmla="*/ 178308 w 292797"/>
                      <a:gd name="connsiteY36" fmla="*/ 164901 h 288427"/>
                      <a:gd name="connsiteX37" fmla="*/ 180022 w 292797"/>
                      <a:gd name="connsiteY37" fmla="*/ 143088 h 288427"/>
                      <a:gd name="connsiteX38" fmla="*/ 169354 w 292797"/>
                      <a:gd name="connsiteY38" fmla="*/ 134706 h 288427"/>
                      <a:gd name="connsiteX39" fmla="*/ 160972 w 292797"/>
                      <a:gd name="connsiteY39" fmla="*/ 145374 h 288427"/>
                      <a:gd name="connsiteX40" fmla="*/ 137445 w 292797"/>
                      <a:gd name="connsiteY40" fmla="*/ 173473 h 288427"/>
                      <a:gd name="connsiteX41" fmla="*/ 30194 w 292797"/>
                      <a:gd name="connsiteY41" fmla="*/ 129277 h 288427"/>
                      <a:gd name="connsiteX42" fmla="*/ 35623 w 292797"/>
                      <a:gd name="connsiteY42" fmla="*/ 141564 h 288427"/>
                      <a:gd name="connsiteX43" fmla="*/ 39052 w 292797"/>
                      <a:gd name="connsiteY43" fmla="*/ 142136 h 288427"/>
                      <a:gd name="connsiteX44" fmla="*/ 48006 w 292797"/>
                      <a:gd name="connsiteY44" fmla="*/ 136040 h 288427"/>
                      <a:gd name="connsiteX45" fmla="*/ 76581 w 292797"/>
                      <a:gd name="connsiteY45" fmla="*/ 61364 h 288427"/>
                      <a:gd name="connsiteX46" fmla="*/ 30480 w 292797"/>
                      <a:gd name="connsiteY46" fmla="*/ 61364 h 288427"/>
                      <a:gd name="connsiteX47" fmla="*/ 54006 w 292797"/>
                      <a:gd name="connsiteY47" fmla="*/ 13739 h 288427"/>
                      <a:gd name="connsiteX48" fmla="*/ 49653 w 292797"/>
                      <a:gd name="connsiteY48" fmla="*/ 994 h 288427"/>
                      <a:gd name="connsiteX49" fmla="*/ 49625 w 292797"/>
                      <a:gd name="connsiteY49" fmla="*/ 975 h 288427"/>
                      <a:gd name="connsiteX50" fmla="*/ 36880 w 292797"/>
                      <a:gd name="connsiteY50" fmla="*/ 5328 h 288427"/>
                      <a:gd name="connsiteX51" fmla="*/ 36861 w 292797"/>
                      <a:gd name="connsiteY51" fmla="*/ 5357 h 288427"/>
                      <a:gd name="connsiteX52" fmla="*/ 0 w 292797"/>
                      <a:gd name="connsiteY52" fmla="*/ 80890 h 288427"/>
                      <a:gd name="connsiteX53" fmla="*/ 48863 w 292797"/>
                      <a:gd name="connsiteY53" fmla="*/ 80890 h 288427"/>
                      <a:gd name="connsiteX54" fmla="*/ 30194 w 292797"/>
                      <a:gd name="connsiteY54" fmla="*/ 129277 h 288427"/>
                      <a:gd name="connsiteX0" fmla="*/ 137445 w 292797"/>
                      <a:gd name="connsiteY0" fmla="*/ 173473 h 285442"/>
                      <a:gd name="connsiteX1" fmla="*/ 69056 w 292797"/>
                      <a:gd name="connsiteY1" fmla="*/ 194333 h 285442"/>
                      <a:gd name="connsiteX2" fmla="*/ 60769 w 292797"/>
                      <a:gd name="connsiteY2" fmla="*/ 212716 h 285442"/>
                      <a:gd name="connsiteX3" fmla="*/ 60007 w 292797"/>
                      <a:gd name="connsiteY3" fmla="*/ 218812 h 285442"/>
                      <a:gd name="connsiteX4" fmla="*/ 62865 w 292797"/>
                      <a:gd name="connsiteY4" fmla="*/ 239100 h 285442"/>
                      <a:gd name="connsiteX5" fmla="*/ 73723 w 292797"/>
                      <a:gd name="connsiteY5" fmla="*/ 260913 h 285442"/>
                      <a:gd name="connsiteX6" fmla="*/ 101631 w 292797"/>
                      <a:gd name="connsiteY6" fmla="*/ 284154 h 285442"/>
                      <a:gd name="connsiteX7" fmla="*/ 79343 w 292797"/>
                      <a:gd name="connsiteY7" fmla="*/ 219574 h 285442"/>
                      <a:gd name="connsiteX8" fmla="*/ 103346 w 292797"/>
                      <a:gd name="connsiteY8" fmla="*/ 193761 h 285442"/>
                      <a:gd name="connsiteX9" fmla="*/ 137350 w 292797"/>
                      <a:gd name="connsiteY9" fmla="*/ 227289 h 285442"/>
                      <a:gd name="connsiteX10" fmla="*/ 142208 w 292797"/>
                      <a:gd name="connsiteY10" fmla="*/ 239862 h 285442"/>
                      <a:gd name="connsiteX11" fmla="*/ 154781 w 292797"/>
                      <a:gd name="connsiteY11" fmla="*/ 235005 h 285442"/>
                      <a:gd name="connsiteX12" fmla="*/ 153447 w 292797"/>
                      <a:gd name="connsiteY12" fmla="*/ 192999 h 285442"/>
                      <a:gd name="connsiteX13" fmla="*/ 169545 w 292797"/>
                      <a:gd name="connsiteY13" fmla="*/ 181760 h 285442"/>
                      <a:gd name="connsiteX14" fmla="*/ 199358 w 292797"/>
                      <a:gd name="connsiteY14" fmla="*/ 192999 h 285442"/>
                      <a:gd name="connsiteX15" fmla="*/ 213741 w 292797"/>
                      <a:gd name="connsiteY15" fmla="*/ 234719 h 285442"/>
                      <a:gd name="connsiteX16" fmla="*/ 256413 w 292797"/>
                      <a:gd name="connsiteY16" fmla="*/ 246339 h 285442"/>
                      <a:gd name="connsiteX17" fmla="*/ 262128 w 292797"/>
                      <a:gd name="connsiteY17" fmla="*/ 246339 h 285442"/>
                      <a:gd name="connsiteX18" fmla="*/ 273748 w 292797"/>
                      <a:gd name="connsiteY18" fmla="*/ 257293 h 285442"/>
                      <a:gd name="connsiteX19" fmla="*/ 283273 w 292797"/>
                      <a:gd name="connsiteY19" fmla="*/ 264437 h 285442"/>
                      <a:gd name="connsiteX20" fmla="*/ 285654 w 292797"/>
                      <a:gd name="connsiteY20" fmla="*/ 264437 h 285442"/>
                      <a:gd name="connsiteX21" fmla="*/ 292512 w 292797"/>
                      <a:gd name="connsiteY21" fmla="*/ 252912 h 285442"/>
                      <a:gd name="connsiteX22" fmla="*/ 262413 w 292797"/>
                      <a:gd name="connsiteY22" fmla="*/ 227575 h 285442"/>
                      <a:gd name="connsiteX23" fmla="*/ 255936 w 292797"/>
                      <a:gd name="connsiteY23" fmla="*/ 227575 h 285442"/>
                      <a:gd name="connsiteX24" fmla="*/ 241363 w 292797"/>
                      <a:gd name="connsiteY24" fmla="*/ 227575 h 285442"/>
                      <a:gd name="connsiteX25" fmla="*/ 270605 w 292797"/>
                      <a:gd name="connsiteY25" fmla="*/ 214716 h 285442"/>
                      <a:gd name="connsiteX26" fmla="*/ 281225 w 292797"/>
                      <a:gd name="connsiteY26" fmla="*/ 206287 h 285442"/>
                      <a:gd name="connsiteX27" fmla="*/ 272796 w 292797"/>
                      <a:gd name="connsiteY27" fmla="*/ 195666 h 285442"/>
                      <a:gd name="connsiteX28" fmla="*/ 224694 w 292797"/>
                      <a:gd name="connsiteY28" fmla="*/ 218145 h 285442"/>
                      <a:gd name="connsiteX29" fmla="*/ 218694 w 292797"/>
                      <a:gd name="connsiteY29" fmla="*/ 191190 h 285442"/>
                      <a:gd name="connsiteX30" fmla="*/ 252031 w 292797"/>
                      <a:gd name="connsiteY30" fmla="*/ 165948 h 285442"/>
                      <a:gd name="connsiteX31" fmla="*/ 249459 w 292797"/>
                      <a:gd name="connsiteY31" fmla="*/ 152804 h 285442"/>
                      <a:gd name="connsiteX32" fmla="*/ 236229 w 292797"/>
                      <a:gd name="connsiteY32" fmla="*/ 155357 h 285442"/>
                      <a:gd name="connsiteX33" fmla="*/ 236220 w 292797"/>
                      <a:gd name="connsiteY33" fmla="*/ 155376 h 285442"/>
                      <a:gd name="connsiteX34" fmla="*/ 207645 w 292797"/>
                      <a:gd name="connsiteY34" fmla="*/ 174426 h 285442"/>
                      <a:gd name="connsiteX35" fmla="*/ 178308 w 292797"/>
                      <a:gd name="connsiteY35" fmla="*/ 164901 h 285442"/>
                      <a:gd name="connsiteX36" fmla="*/ 180022 w 292797"/>
                      <a:gd name="connsiteY36" fmla="*/ 143088 h 285442"/>
                      <a:gd name="connsiteX37" fmla="*/ 169354 w 292797"/>
                      <a:gd name="connsiteY37" fmla="*/ 134706 h 285442"/>
                      <a:gd name="connsiteX38" fmla="*/ 160972 w 292797"/>
                      <a:gd name="connsiteY38" fmla="*/ 145374 h 285442"/>
                      <a:gd name="connsiteX39" fmla="*/ 137445 w 292797"/>
                      <a:gd name="connsiteY39" fmla="*/ 173473 h 285442"/>
                      <a:gd name="connsiteX40" fmla="*/ 30194 w 292797"/>
                      <a:gd name="connsiteY40" fmla="*/ 129277 h 285442"/>
                      <a:gd name="connsiteX41" fmla="*/ 35623 w 292797"/>
                      <a:gd name="connsiteY41" fmla="*/ 141564 h 285442"/>
                      <a:gd name="connsiteX42" fmla="*/ 39052 w 292797"/>
                      <a:gd name="connsiteY42" fmla="*/ 142136 h 285442"/>
                      <a:gd name="connsiteX43" fmla="*/ 48006 w 292797"/>
                      <a:gd name="connsiteY43" fmla="*/ 136040 h 285442"/>
                      <a:gd name="connsiteX44" fmla="*/ 76581 w 292797"/>
                      <a:gd name="connsiteY44" fmla="*/ 61364 h 285442"/>
                      <a:gd name="connsiteX45" fmla="*/ 30480 w 292797"/>
                      <a:gd name="connsiteY45" fmla="*/ 61364 h 285442"/>
                      <a:gd name="connsiteX46" fmla="*/ 54006 w 292797"/>
                      <a:gd name="connsiteY46" fmla="*/ 13739 h 285442"/>
                      <a:gd name="connsiteX47" fmla="*/ 49653 w 292797"/>
                      <a:gd name="connsiteY47" fmla="*/ 994 h 285442"/>
                      <a:gd name="connsiteX48" fmla="*/ 49625 w 292797"/>
                      <a:gd name="connsiteY48" fmla="*/ 975 h 285442"/>
                      <a:gd name="connsiteX49" fmla="*/ 36880 w 292797"/>
                      <a:gd name="connsiteY49" fmla="*/ 5328 h 285442"/>
                      <a:gd name="connsiteX50" fmla="*/ 36861 w 292797"/>
                      <a:gd name="connsiteY50" fmla="*/ 5357 h 285442"/>
                      <a:gd name="connsiteX51" fmla="*/ 0 w 292797"/>
                      <a:gd name="connsiteY51" fmla="*/ 80890 h 285442"/>
                      <a:gd name="connsiteX52" fmla="*/ 48863 w 292797"/>
                      <a:gd name="connsiteY52" fmla="*/ 80890 h 285442"/>
                      <a:gd name="connsiteX53" fmla="*/ 30194 w 292797"/>
                      <a:gd name="connsiteY53" fmla="*/ 129277 h 285442"/>
                      <a:gd name="connsiteX0" fmla="*/ 137445 w 292797"/>
                      <a:gd name="connsiteY0" fmla="*/ 173473 h 264441"/>
                      <a:gd name="connsiteX1" fmla="*/ 69056 w 292797"/>
                      <a:gd name="connsiteY1" fmla="*/ 194333 h 264441"/>
                      <a:gd name="connsiteX2" fmla="*/ 60769 w 292797"/>
                      <a:gd name="connsiteY2" fmla="*/ 212716 h 264441"/>
                      <a:gd name="connsiteX3" fmla="*/ 60007 w 292797"/>
                      <a:gd name="connsiteY3" fmla="*/ 218812 h 264441"/>
                      <a:gd name="connsiteX4" fmla="*/ 62865 w 292797"/>
                      <a:gd name="connsiteY4" fmla="*/ 239100 h 264441"/>
                      <a:gd name="connsiteX5" fmla="*/ 73723 w 292797"/>
                      <a:gd name="connsiteY5" fmla="*/ 260913 h 264441"/>
                      <a:gd name="connsiteX6" fmla="*/ 79343 w 292797"/>
                      <a:gd name="connsiteY6" fmla="*/ 219574 h 264441"/>
                      <a:gd name="connsiteX7" fmla="*/ 103346 w 292797"/>
                      <a:gd name="connsiteY7" fmla="*/ 193761 h 264441"/>
                      <a:gd name="connsiteX8" fmla="*/ 137350 w 292797"/>
                      <a:gd name="connsiteY8" fmla="*/ 227289 h 264441"/>
                      <a:gd name="connsiteX9" fmla="*/ 142208 w 292797"/>
                      <a:gd name="connsiteY9" fmla="*/ 239862 h 264441"/>
                      <a:gd name="connsiteX10" fmla="*/ 154781 w 292797"/>
                      <a:gd name="connsiteY10" fmla="*/ 235005 h 264441"/>
                      <a:gd name="connsiteX11" fmla="*/ 153447 w 292797"/>
                      <a:gd name="connsiteY11" fmla="*/ 192999 h 264441"/>
                      <a:gd name="connsiteX12" fmla="*/ 169545 w 292797"/>
                      <a:gd name="connsiteY12" fmla="*/ 181760 h 264441"/>
                      <a:gd name="connsiteX13" fmla="*/ 199358 w 292797"/>
                      <a:gd name="connsiteY13" fmla="*/ 192999 h 264441"/>
                      <a:gd name="connsiteX14" fmla="*/ 213741 w 292797"/>
                      <a:gd name="connsiteY14" fmla="*/ 234719 h 264441"/>
                      <a:gd name="connsiteX15" fmla="*/ 256413 w 292797"/>
                      <a:gd name="connsiteY15" fmla="*/ 246339 h 264441"/>
                      <a:gd name="connsiteX16" fmla="*/ 262128 w 292797"/>
                      <a:gd name="connsiteY16" fmla="*/ 246339 h 264441"/>
                      <a:gd name="connsiteX17" fmla="*/ 273748 w 292797"/>
                      <a:gd name="connsiteY17" fmla="*/ 257293 h 264441"/>
                      <a:gd name="connsiteX18" fmla="*/ 283273 w 292797"/>
                      <a:gd name="connsiteY18" fmla="*/ 264437 h 264441"/>
                      <a:gd name="connsiteX19" fmla="*/ 285654 w 292797"/>
                      <a:gd name="connsiteY19" fmla="*/ 264437 h 264441"/>
                      <a:gd name="connsiteX20" fmla="*/ 292512 w 292797"/>
                      <a:gd name="connsiteY20" fmla="*/ 252912 h 264441"/>
                      <a:gd name="connsiteX21" fmla="*/ 262413 w 292797"/>
                      <a:gd name="connsiteY21" fmla="*/ 227575 h 264441"/>
                      <a:gd name="connsiteX22" fmla="*/ 255936 w 292797"/>
                      <a:gd name="connsiteY22" fmla="*/ 227575 h 264441"/>
                      <a:gd name="connsiteX23" fmla="*/ 241363 w 292797"/>
                      <a:gd name="connsiteY23" fmla="*/ 227575 h 264441"/>
                      <a:gd name="connsiteX24" fmla="*/ 270605 w 292797"/>
                      <a:gd name="connsiteY24" fmla="*/ 214716 h 264441"/>
                      <a:gd name="connsiteX25" fmla="*/ 281225 w 292797"/>
                      <a:gd name="connsiteY25" fmla="*/ 206287 h 264441"/>
                      <a:gd name="connsiteX26" fmla="*/ 272796 w 292797"/>
                      <a:gd name="connsiteY26" fmla="*/ 195666 h 264441"/>
                      <a:gd name="connsiteX27" fmla="*/ 224694 w 292797"/>
                      <a:gd name="connsiteY27" fmla="*/ 218145 h 264441"/>
                      <a:gd name="connsiteX28" fmla="*/ 218694 w 292797"/>
                      <a:gd name="connsiteY28" fmla="*/ 191190 h 264441"/>
                      <a:gd name="connsiteX29" fmla="*/ 252031 w 292797"/>
                      <a:gd name="connsiteY29" fmla="*/ 165948 h 264441"/>
                      <a:gd name="connsiteX30" fmla="*/ 249459 w 292797"/>
                      <a:gd name="connsiteY30" fmla="*/ 152804 h 264441"/>
                      <a:gd name="connsiteX31" fmla="*/ 236229 w 292797"/>
                      <a:gd name="connsiteY31" fmla="*/ 155357 h 264441"/>
                      <a:gd name="connsiteX32" fmla="*/ 236220 w 292797"/>
                      <a:gd name="connsiteY32" fmla="*/ 155376 h 264441"/>
                      <a:gd name="connsiteX33" fmla="*/ 207645 w 292797"/>
                      <a:gd name="connsiteY33" fmla="*/ 174426 h 264441"/>
                      <a:gd name="connsiteX34" fmla="*/ 178308 w 292797"/>
                      <a:gd name="connsiteY34" fmla="*/ 164901 h 264441"/>
                      <a:gd name="connsiteX35" fmla="*/ 180022 w 292797"/>
                      <a:gd name="connsiteY35" fmla="*/ 143088 h 264441"/>
                      <a:gd name="connsiteX36" fmla="*/ 169354 w 292797"/>
                      <a:gd name="connsiteY36" fmla="*/ 134706 h 264441"/>
                      <a:gd name="connsiteX37" fmla="*/ 160972 w 292797"/>
                      <a:gd name="connsiteY37" fmla="*/ 145374 h 264441"/>
                      <a:gd name="connsiteX38" fmla="*/ 137445 w 292797"/>
                      <a:gd name="connsiteY38" fmla="*/ 173473 h 264441"/>
                      <a:gd name="connsiteX39" fmla="*/ 30194 w 292797"/>
                      <a:gd name="connsiteY39" fmla="*/ 129277 h 264441"/>
                      <a:gd name="connsiteX40" fmla="*/ 35623 w 292797"/>
                      <a:gd name="connsiteY40" fmla="*/ 141564 h 264441"/>
                      <a:gd name="connsiteX41" fmla="*/ 39052 w 292797"/>
                      <a:gd name="connsiteY41" fmla="*/ 142136 h 264441"/>
                      <a:gd name="connsiteX42" fmla="*/ 48006 w 292797"/>
                      <a:gd name="connsiteY42" fmla="*/ 136040 h 264441"/>
                      <a:gd name="connsiteX43" fmla="*/ 76581 w 292797"/>
                      <a:gd name="connsiteY43" fmla="*/ 61364 h 264441"/>
                      <a:gd name="connsiteX44" fmla="*/ 30480 w 292797"/>
                      <a:gd name="connsiteY44" fmla="*/ 61364 h 264441"/>
                      <a:gd name="connsiteX45" fmla="*/ 54006 w 292797"/>
                      <a:gd name="connsiteY45" fmla="*/ 13739 h 264441"/>
                      <a:gd name="connsiteX46" fmla="*/ 49653 w 292797"/>
                      <a:gd name="connsiteY46" fmla="*/ 994 h 264441"/>
                      <a:gd name="connsiteX47" fmla="*/ 49625 w 292797"/>
                      <a:gd name="connsiteY47" fmla="*/ 975 h 264441"/>
                      <a:gd name="connsiteX48" fmla="*/ 36880 w 292797"/>
                      <a:gd name="connsiteY48" fmla="*/ 5328 h 264441"/>
                      <a:gd name="connsiteX49" fmla="*/ 36861 w 292797"/>
                      <a:gd name="connsiteY49" fmla="*/ 5357 h 264441"/>
                      <a:gd name="connsiteX50" fmla="*/ 0 w 292797"/>
                      <a:gd name="connsiteY50" fmla="*/ 80890 h 264441"/>
                      <a:gd name="connsiteX51" fmla="*/ 48863 w 292797"/>
                      <a:gd name="connsiteY51" fmla="*/ 80890 h 264441"/>
                      <a:gd name="connsiteX52" fmla="*/ 30194 w 292797"/>
                      <a:gd name="connsiteY52" fmla="*/ 129277 h 264441"/>
                      <a:gd name="connsiteX0" fmla="*/ 137445 w 292797"/>
                      <a:gd name="connsiteY0" fmla="*/ 173473 h 264441"/>
                      <a:gd name="connsiteX1" fmla="*/ 69056 w 292797"/>
                      <a:gd name="connsiteY1" fmla="*/ 194333 h 264441"/>
                      <a:gd name="connsiteX2" fmla="*/ 60769 w 292797"/>
                      <a:gd name="connsiteY2" fmla="*/ 212716 h 264441"/>
                      <a:gd name="connsiteX3" fmla="*/ 60007 w 292797"/>
                      <a:gd name="connsiteY3" fmla="*/ 218812 h 264441"/>
                      <a:gd name="connsiteX4" fmla="*/ 62865 w 292797"/>
                      <a:gd name="connsiteY4" fmla="*/ 239100 h 264441"/>
                      <a:gd name="connsiteX5" fmla="*/ 79343 w 292797"/>
                      <a:gd name="connsiteY5" fmla="*/ 219574 h 264441"/>
                      <a:gd name="connsiteX6" fmla="*/ 103346 w 292797"/>
                      <a:gd name="connsiteY6" fmla="*/ 193761 h 264441"/>
                      <a:gd name="connsiteX7" fmla="*/ 137350 w 292797"/>
                      <a:gd name="connsiteY7" fmla="*/ 227289 h 264441"/>
                      <a:gd name="connsiteX8" fmla="*/ 142208 w 292797"/>
                      <a:gd name="connsiteY8" fmla="*/ 239862 h 264441"/>
                      <a:gd name="connsiteX9" fmla="*/ 154781 w 292797"/>
                      <a:gd name="connsiteY9" fmla="*/ 235005 h 264441"/>
                      <a:gd name="connsiteX10" fmla="*/ 153447 w 292797"/>
                      <a:gd name="connsiteY10" fmla="*/ 192999 h 264441"/>
                      <a:gd name="connsiteX11" fmla="*/ 169545 w 292797"/>
                      <a:gd name="connsiteY11" fmla="*/ 181760 h 264441"/>
                      <a:gd name="connsiteX12" fmla="*/ 199358 w 292797"/>
                      <a:gd name="connsiteY12" fmla="*/ 192999 h 264441"/>
                      <a:gd name="connsiteX13" fmla="*/ 213741 w 292797"/>
                      <a:gd name="connsiteY13" fmla="*/ 234719 h 264441"/>
                      <a:gd name="connsiteX14" fmla="*/ 256413 w 292797"/>
                      <a:gd name="connsiteY14" fmla="*/ 246339 h 264441"/>
                      <a:gd name="connsiteX15" fmla="*/ 262128 w 292797"/>
                      <a:gd name="connsiteY15" fmla="*/ 246339 h 264441"/>
                      <a:gd name="connsiteX16" fmla="*/ 273748 w 292797"/>
                      <a:gd name="connsiteY16" fmla="*/ 257293 h 264441"/>
                      <a:gd name="connsiteX17" fmla="*/ 283273 w 292797"/>
                      <a:gd name="connsiteY17" fmla="*/ 264437 h 264441"/>
                      <a:gd name="connsiteX18" fmla="*/ 285654 w 292797"/>
                      <a:gd name="connsiteY18" fmla="*/ 264437 h 264441"/>
                      <a:gd name="connsiteX19" fmla="*/ 292512 w 292797"/>
                      <a:gd name="connsiteY19" fmla="*/ 252912 h 264441"/>
                      <a:gd name="connsiteX20" fmla="*/ 262413 w 292797"/>
                      <a:gd name="connsiteY20" fmla="*/ 227575 h 264441"/>
                      <a:gd name="connsiteX21" fmla="*/ 255936 w 292797"/>
                      <a:gd name="connsiteY21" fmla="*/ 227575 h 264441"/>
                      <a:gd name="connsiteX22" fmla="*/ 241363 w 292797"/>
                      <a:gd name="connsiteY22" fmla="*/ 227575 h 264441"/>
                      <a:gd name="connsiteX23" fmla="*/ 270605 w 292797"/>
                      <a:gd name="connsiteY23" fmla="*/ 214716 h 264441"/>
                      <a:gd name="connsiteX24" fmla="*/ 281225 w 292797"/>
                      <a:gd name="connsiteY24" fmla="*/ 206287 h 264441"/>
                      <a:gd name="connsiteX25" fmla="*/ 272796 w 292797"/>
                      <a:gd name="connsiteY25" fmla="*/ 195666 h 264441"/>
                      <a:gd name="connsiteX26" fmla="*/ 224694 w 292797"/>
                      <a:gd name="connsiteY26" fmla="*/ 218145 h 264441"/>
                      <a:gd name="connsiteX27" fmla="*/ 218694 w 292797"/>
                      <a:gd name="connsiteY27" fmla="*/ 191190 h 264441"/>
                      <a:gd name="connsiteX28" fmla="*/ 252031 w 292797"/>
                      <a:gd name="connsiteY28" fmla="*/ 165948 h 264441"/>
                      <a:gd name="connsiteX29" fmla="*/ 249459 w 292797"/>
                      <a:gd name="connsiteY29" fmla="*/ 152804 h 264441"/>
                      <a:gd name="connsiteX30" fmla="*/ 236229 w 292797"/>
                      <a:gd name="connsiteY30" fmla="*/ 155357 h 264441"/>
                      <a:gd name="connsiteX31" fmla="*/ 236220 w 292797"/>
                      <a:gd name="connsiteY31" fmla="*/ 155376 h 264441"/>
                      <a:gd name="connsiteX32" fmla="*/ 207645 w 292797"/>
                      <a:gd name="connsiteY32" fmla="*/ 174426 h 264441"/>
                      <a:gd name="connsiteX33" fmla="*/ 178308 w 292797"/>
                      <a:gd name="connsiteY33" fmla="*/ 164901 h 264441"/>
                      <a:gd name="connsiteX34" fmla="*/ 180022 w 292797"/>
                      <a:gd name="connsiteY34" fmla="*/ 143088 h 264441"/>
                      <a:gd name="connsiteX35" fmla="*/ 169354 w 292797"/>
                      <a:gd name="connsiteY35" fmla="*/ 134706 h 264441"/>
                      <a:gd name="connsiteX36" fmla="*/ 160972 w 292797"/>
                      <a:gd name="connsiteY36" fmla="*/ 145374 h 264441"/>
                      <a:gd name="connsiteX37" fmla="*/ 137445 w 292797"/>
                      <a:gd name="connsiteY37" fmla="*/ 173473 h 264441"/>
                      <a:gd name="connsiteX38" fmla="*/ 30194 w 292797"/>
                      <a:gd name="connsiteY38" fmla="*/ 129277 h 264441"/>
                      <a:gd name="connsiteX39" fmla="*/ 35623 w 292797"/>
                      <a:gd name="connsiteY39" fmla="*/ 141564 h 264441"/>
                      <a:gd name="connsiteX40" fmla="*/ 39052 w 292797"/>
                      <a:gd name="connsiteY40" fmla="*/ 142136 h 264441"/>
                      <a:gd name="connsiteX41" fmla="*/ 48006 w 292797"/>
                      <a:gd name="connsiteY41" fmla="*/ 136040 h 264441"/>
                      <a:gd name="connsiteX42" fmla="*/ 76581 w 292797"/>
                      <a:gd name="connsiteY42" fmla="*/ 61364 h 264441"/>
                      <a:gd name="connsiteX43" fmla="*/ 30480 w 292797"/>
                      <a:gd name="connsiteY43" fmla="*/ 61364 h 264441"/>
                      <a:gd name="connsiteX44" fmla="*/ 54006 w 292797"/>
                      <a:gd name="connsiteY44" fmla="*/ 13739 h 264441"/>
                      <a:gd name="connsiteX45" fmla="*/ 49653 w 292797"/>
                      <a:gd name="connsiteY45" fmla="*/ 994 h 264441"/>
                      <a:gd name="connsiteX46" fmla="*/ 49625 w 292797"/>
                      <a:gd name="connsiteY46" fmla="*/ 975 h 264441"/>
                      <a:gd name="connsiteX47" fmla="*/ 36880 w 292797"/>
                      <a:gd name="connsiteY47" fmla="*/ 5328 h 264441"/>
                      <a:gd name="connsiteX48" fmla="*/ 36861 w 292797"/>
                      <a:gd name="connsiteY48" fmla="*/ 5357 h 264441"/>
                      <a:gd name="connsiteX49" fmla="*/ 0 w 292797"/>
                      <a:gd name="connsiteY49" fmla="*/ 80890 h 264441"/>
                      <a:gd name="connsiteX50" fmla="*/ 48863 w 292797"/>
                      <a:gd name="connsiteY50" fmla="*/ 80890 h 264441"/>
                      <a:gd name="connsiteX51" fmla="*/ 30194 w 292797"/>
                      <a:gd name="connsiteY51" fmla="*/ 129277 h 264441"/>
                      <a:gd name="connsiteX0" fmla="*/ 137445 w 292797"/>
                      <a:gd name="connsiteY0" fmla="*/ 173473 h 264441"/>
                      <a:gd name="connsiteX1" fmla="*/ 69056 w 292797"/>
                      <a:gd name="connsiteY1" fmla="*/ 194333 h 264441"/>
                      <a:gd name="connsiteX2" fmla="*/ 60769 w 292797"/>
                      <a:gd name="connsiteY2" fmla="*/ 212716 h 264441"/>
                      <a:gd name="connsiteX3" fmla="*/ 60007 w 292797"/>
                      <a:gd name="connsiteY3" fmla="*/ 218812 h 264441"/>
                      <a:gd name="connsiteX4" fmla="*/ 79343 w 292797"/>
                      <a:gd name="connsiteY4" fmla="*/ 219574 h 264441"/>
                      <a:gd name="connsiteX5" fmla="*/ 103346 w 292797"/>
                      <a:gd name="connsiteY5" fmla="*/ 193761 h 264441"/>
                      <a:gd name="connsiteX6" fmla="*/ 137350 w 292797"/>
                      <a:gd name="connsiteY6" fmla="*/ 227289 h 264441"/>
                      <a:gd name="connsiteX7" fmla="*/ 142208 w 292797"/>
                      <a:gd name="connsiteY7" fmla="*/ 239862 h 264441"/>
                      <a:gd name="connsiteX8" fmla="*/ 154781 w 292797"/>
                      <a:gd name="connsiteY8" fmla="*/ 235005 h 264441"/>
                      <a:gd name="connsiteX9" fmla="*/ 153447 w 292797"/>
                      <a:gd name="connsiteY9" fmla="*/ 192999 h 264441"/>
                      <a:gd name="connsiteX10" fmla="*/ 169545 w 292797"/>
                      <a:gd name="connsiteY10" fmla="*/ 181760 h 264441"/>
                      <a:gd name="connsiteX11" fmla="*/ 199358 w 292797"/>
                      <a:gd name="connsiteY11" fmla="*/ 192999 h 264441"/>
                      <a:gd name="connsiteX12" fmla="*/ 213741 w 292797"/>
                      <a:gd name="connsiteY12" fmla="*/ 234719 h 264441"/>
                      <a:gd name="connsiteX13" fmla="*/ 256413 w 292797"/>
                      <a:gd name="connsiteY13" fmla="*/ 246339 h 264441"/>
                      <a:gd name="connsiteX14" fmla="*/ 262128 w 292797"/>
                      <a:gd name="connsiteY14" fmla="*/ 246339 h 264441"/>
                      <a:gd name="connsiteX15" fmla="*/ 273748 w 292797"/>
                      <a:gd name="connsiteY15" fmla="*/ 257293 h 264441"/>
                      <a:gd name="connsiteX16" fmla="*/ 283273 w 292797"/>
                      <a:gd name="connsiteY16" fmla="*/ 264437 h 264441"/>
                      <a:gd name="connsiteX17" fmla="*/ 285654 w 292797"/>
                      <a:gd name="connsiteY17" fmla="*/ 264437 h 264441"/>
                      <a:gd name="connsiteX18" fmla="*/ 292512 w 292797"/>
                      <a:gd name="connsiteY18" fmla="*/ 252912 h 264441"/>
                      <a:gd name="connsiteX19" fmla="*/ 262413 w 292797"/>
                      <a:gd name="connsiteY19" fmla="*/ 227575 h 264441"/>
                      <a:gd name="connsiteX20" fmla="*/ 255936 w 292797"/>
                      <a:gd name="connsiteY20" fmla="*/ 227575 h 264441"/>
                      <a:gd name="connsiteX21" fmla="*/ 241363 w 292797"/>
                      <a:gd name="connsiteY21" fmla="*/ 227575 h 264441"/>
                      <a:gd name="connsiteX22" fmla="*/ 270605 w 292797"/>
                      <a:gd name="connsiteY22" fmla="*/ 214716 h 264441"/>
                      <a:gd name="connsiteX23" fmla="*/ 281225 w 292797"/>
                      <a:gd name="connsiteY23" fmla="*/ 206287 h 264441"/>
                      <a:gd name="connsiteX24" fmla="*/ 272796 w 292797"/>
                      <a:gd name="connsiteY24" fmla="*/ 195666 h 264441"/>
                      <a:gd name="connsiteX25" fmla="*/ 224694 w 292797"/>
                      <a:gd name="connsiteY25" fmla="*/ 218145 h 264441"/>
                      <a:gd name="connsiteX26" fmla="*/ 218694 w 292797"/>
                      <a:gd name="connsiteY26" fmla="*/ 191190 h 264441"/>
                      <a:gd name="connsiteX27" fmla="*/ 252031 w 292797"/>
                      <a:gd name="connsiteY27" fmla="*/ 165948 h 264441"/>
                      <a:gd name="connsiteX28" fmla="*/ 249459 w 292797"/>
                      <a:gd name="connsiteY28" fmla="*/ 152804 h 264441"/>
                      <a:gd name="connsiteX29" fmla="*/ 236229 w 292797"/>
                      <a:gd name="connsiteY29" fmla="*/ 155357 h 264441"/>
                      <a:gd name="connsiteX30" fmla="*/ 236220 w 292797"/>
                      <a:gd name="connsiteY30" fmla="*/ 155376 h 264441"/>
                      <a:gd name="connsiteX31" fmla="*/ 207645 w 292797"/>
                      <a:gd name="connsiteY31" fmla="*/ 174426 h 264441"/>
                      <a:gd name="connsiteX32" fmla="*/ 178308 w 292797"/>
                      <a:gd name="connsiteY32" fmla="*/ 164901 h 264441"/>
                      <a:gd name="connsiteX33" fmla="*/ 180022 w 292797"/>
                      <a:gd name="connsiteY33" fmla="*/ 143088 h 264441"/>
                      <a:gd name="connsiteX34" fmla="*/ 169354 w 292797"/>
                      <a:gd name="connsiteY34" fmla="*/ 134706 h 264441"/>
                      <a:gd name="connsiteX35" fmla="*/ 160972 w 292797"/>
                      <a:gd name="connsiteY35" fmla="*/ 145374 h 264441"/>
                      <a:gd name="connsiteX36" fmla="*/ 137445 w 292797"/>
                      <a:gd name="connsiteY36" fmla="*/ 173473 h 264441"/>
                      <a:gd name="connsiteX37" fmla="*/ 30194 w 292797"/>
                      <a:gd name="connsiteY37" fmla="*/ 129277 h 264441"/>
                      <a:gd name="connsiteX38" fmla="*/ 35623 w 292797"/>
                      <a:gd name="connsiteY38" fmla="*/ 141564 h 264441"/>
                      <a:gd name="connsiteX39" fmla="*/ 39052 w 292797"/>
                      <a:gd name="connsiteY39" fmla="*/ 142136 h 264441"/>
                      <a:gd name="connsiteX40" fmla="*/ 48006 w 292797"/>
                      <a:gd name="connsiteY40" fmla="*/ 136040 h 264441"/>
                      <a:gd name="connsiteX41" fmla="*/ 76581 w 292797"/>
                      <a:gd name="connsiteY41" fmla="*/ 61364 h 264441"/>
                      <a:gd name="connsiteX42" fmla="*/ 30480 w 292797"/>
                      <a:gd name="connsiteY42" fmla="*/ 61364 h 264441"/>
                      <a:gd name="connsiteX43" fmla="*/ 54006 w 292797"/>
                      <a:gd name="connsiteY43" fmla="*/ 13739 h 264441"/>
                      <a:gd name="connsiteX44" fmla="*/ 49653 w 292797"/>
                      <a:gd name="connsiteY44" fmla="*/ 994 h 264441"/>
                      <a:gd name="connsiteX45" fmla="*/ 49625 w 292797"/>
                      <a:gd name="connsiteY45" fmla="*/ 975 h 264441"/>
                      <a:gd name="connsiteX46" fmla="*/ 36880 w 292797"/>
                      <a:gd name="connsiteY46" fmla="*/ 5328 h 264441"/>
                      <a:gd name="connsiteX47" fmla="*/ 36861 w 292797"/>
                      <a:gd name="connsiteY47" fmla="*/ 5357 h 264441"/>
                      <a:gd name="connsiteX48" fmla="*/ 0 w 292797"/>
                      <a:gd name="connsiteY48" fmla="*/ 80890 h 264441"/>
                      <a:gd name="connsiteX49" fmla="*/ 48863 w 292797"/>
                      <a:gd name="connsiteY49" fmla="*/ 80890 h 264441"/>
                      <a:gd name="connsiteX50" fmla="*/ 30194 w 292797"/>
                      <a:gd name="connsiteY50" fmla="*/ 129277 h 264441"/>
                      <a:gd name="connsiteX0" fmla="*/ 137445 w 292797"/>
                      <a:gd name="connsiteY0" fmla="*/ 173473 h 264441"/>
                      <a:gd name="connsiteX1" fmla="*/ 69056 w 292797"/>
                      <a:gd name="connsiteY1" fmla="*/ 194333 h 264441"/>
                      <a:gd name="connsiteX2" fmla="*/ 60769 w 292797"/>
                      <a:gd name="connsiteY2" fmla="*/ 212716 h 264441"/>
                      <a:gd name="connsiteX3" fmla="*/ 79343 w 292797"/>
                      <a:gd name="connsiteY3" fmla="*/ 219574 h 264441"/>
                      <a:gd name="connsiteX4" fmla="*/ 103346 w 292797"/>
                      <a:gd name="connsiteY4" fmla="*/ 193761 h 264441"/>
                      <a:gd name="connsiteX5" fmla="*/ 137350 w 292797"/>
                      <a:gd name="connsiteY5" fmla="*/ 227289 h 264441"/>
                      <a:gd name="connsiteX6" fmla="*/ 142208 w 292797"/>
                      <a:gd name="connsiteY6" fmla="*/ 239862 h 264441"/>
                      <a:gd name="connsiteX7" fmla="*/ 154781 w 292797"/>
                      <a:gd name="connsiteY7" fmla="*/ 235005 h 264441"/>
                      <a:gd name="connsiteX8" fmla="*/ 153447 w 292797"/>
                      <a:gd name="connsiteY8" fmla="*/ 192999 h 264441"/>
                      <a:gd name="connsiteX9" fmla="*/ 169545 w 292797"/>
                      <a:gd name="connsiteY9" fmla="*/ 181760 h 264441"/>
                      <a:gd name="connsiteX10" fmla="*/ 199358 w 292797"/>
                      <a:gd name="connsiteY10" fmla="*/ 192999 h 264441"/>
                      <a:gd name="connsiteX11" fmla="*/ 213741 w 292797"/>
                      <a:gd name="connsiteY11" fmla="*/ 234719 h 264441"/>
                      <a:gd name="connsiteX12" fmla="*/ 256413 w 292797"/>
                      <a:gd name="connsiteY12" fmla="*/ 246339 h 264441"/>
                      <a:gd name="connsiteX13" fmla="*/ 262128 w 292797"/>
                      <a:gd name="connsiteY13" fmla="*/ 246339 h 264441"/>
                      <a:gd name="connsiteX14" fmla="*/ 273748 w 292797"/>
                      <a:gd name="connsiteY14" fmla="*/ 257293 h 264441"/>
                      <a:gd name="connsiteX15" fmla="*/ 283273 w 292797"/>
                      <a:gd name="connsiteY15" fmla="*/ 264437 h 264441"/>
                      <a:gd name="connsiteX16" fmla="*/ 285654 w 292797"/>
                      <a:gd name="connsiteY16" fmla="*/ 264437 h 264441"/>
                      <a:gd name="connsiteX17" fmla="*/ 292512 w 292797"/>
                      <a:gd name="connsiteY17" fmla="*/ 252912 h 264441"/>
                      <a:gd name="connsiteX18" fmla="*/ 262413 w 292797"/>
                      <a:gd name="connsiteY18" fmla="*/ 227575 h 264441"/>
                      <a:gd name="connsiteX19" fmla="*/ 255936 w 292797"/>
                      <a:gd name="connsiteY19" fmla="*/ 227575 h 264441"/>
                      <a:gd name="connsiteX20" fmla="*/ 241363 w 292797"/>
                      <a:gd name="connsiteY20" fmla="*/ 227575 h 264441"/>
                      <a:gd name="connsiteX21" fmla="*/ 270605 w 292797"/>
                      <a:gd name="connsiteY21" fmla="*/ 214716 h 264441"/>
                      <a:gd name="connsiteX22" fmla="*/ 281225 w 292797"/>
                      <a:gd name="connsiteY22" fmla="*/ 206287 h 264441"/>
                      <a:gd name="connsiteX23" fmla="*/ 272796 w 292797"/>
                      <a:gd name="connsiteY23" fmla="*/ 195666 h 264441"/>
                      <a:gd name="connsiteX24" fmla="*/ 224694 w 292797"/>
                      <a:gd name="connsiteY24" fmla="*/ 218145 h 264441"/>
                      <a:gd name="connsiteX25" fmla="*/ 218694 w 292797"/>
                      <a:gd name="connsiteY25" fmla="*/ 191190 h 264441"/>
                      <a:gd name="connsiteX26" fmla="*/ 252031 w 292797"/>
                      <a:gd name="connsiteY26" fmla="*/ 165948 h 264441"/>
                      <a:gd name="connsiteX27" fmla="*/ 249459 w 292797"/>
                      <a:gd name="connsiteY27" fmla="*/ 152804 h 264441"/>
                      <a:gd name="connsiteX28" fmla="*/ 236229 w 292797"/>
                      <a:gd name="connsiteY28" fmla="*/ 155357 h 264441"/>
                      <a:gd name="connsiteX29" fmla="*/ 236220 w 292797"/>
                      <a:gd name="connsiteY29" fmla="*/ 155376 h 264441"/>
                      <a:gd name="connsiteX30" fmla="*/ 207645 w 292797"/>
                      <a:gd name="connsiteY30" fmla="*/ 174426 h 264441"/>
                      <a:gd name="connsiteX31" fmla="*/ 178308 w 292797"/>
                      <a:gd name="connsiteY31" fmla="*/ 164901 h 264441"/>
                      <a:gd name="connsiteX32" fmla="*/ 180022 w 292797"/>
                      <a:gd name="connsiteY32" fmla="*/ 143088 h 264441"/>
                      <a:gd name="connsiteX33" fmla="*/ 169354 w 292797"/>
                      <a:gd name="connsiteY33" fmla="*/ 134706 h 264441"/>
                      <a:gd name="connsiteX34" fmla="*/ 160972 w 292797"/>
                      <a:gd name="connsiteY34" fmla="*/ 145374 h 264441"/>
                      <a:gd name="connsiteX35" fmla="*/ 137445 w 292797"/>
                      <a:gd name="connsiteY35" fmla="*/ 173473 h 264441"/>
                      <a:gd name="connsiteX36" fmla="*/ 30194 w 292797"/>
                      <a:gd name="connsiteY36" fmla="*/ 129277 h 264441"/>
                      <a:gd name="connsiteX37" fmla="*/ 35623 w 292797"/>
                      <a:gd name="connsiteY37" fmla="*/ 141564 h 264441"/>
                      <a:gd name="connsiteX38" fmla="*/ 39052 w 292797"/>
                      <a:gd name="connsiteY38" fmla="*/ 142136 h 264441"/>
                      <a:gd name="connsiteX39" fmla="*/ 48006 w 292797"/>
                      <a:gd name="connsiteY39" fmla="*/ 136040 h 264441"/>
                      <a:gd name="connsiteX40" fmla="*/ 76581 w 292797"/>
                      <a:gd name="connsiteY40" fmla="*/ 61364 h 264441"/>
                      <a:gd name="connsiteX41" fmla="*/ 30480 w 292797"/>
                      <a:gd name="connsiteY41" fmla="*/ 61364 h 264441"/>
                      <a:gd name="connsiteX42" fmla="*/ 54006 w 292797"/>
                      <a:gd name="connsiteY42" fmla="*/ 13739 h 264441"/>
                      <a:gd name="connsiteX43" fmla="*/ 49653 w 292797"/>
                      <a:gd name="connsiteY43" fmla="*/ 994 h 264441"/>
                      <a:gd name="connsiteX44" fmla="*/ 49625 w 292797"/>
                      <a:gd name="connsiteY44" fmla="*/ 975 h 264441"/>
                      <a:gd name="connsiteX45" fmla="*/ 36880 w 292797"/>
                      <a:gd name="connsiteY45" fmla="*/ 5328 h 264441"/>
                      <a:gd name="connsiteX46" fmla="*/ 36861 w 292797"/>
                      <a:gd name="connsiteY46" fmla="*/ 5357 h 264441"/>
                      <a:gd name="connsiteX47" fmla="*/ 0 w 292797"/>
                      <a:gd name="connsiteY47" fmla="*/ 80890 h 264441"/>
                      <a:gd name="connsiteX48" fmla="*/ 48863 w 292797"/>
                      <a:gd name="connsiteY48" fmla="*/ 80890 h 264441"/>
                      <a:gd name="connsiteX49" fmla="*/ 30194 w 292797"/>
                      <a:gd name="connsiteY49" fmla="*/ 129277 h 264441"/>
                      <a:gd name="connsiteX0" fmla="*/ 137445 w 292797"/>
                      <a:gd name="connsiteY0" fmla="*/ 173473 h 264441"/>
                      <a:gd name="connsiteX1" fmla="*/ 69056 w 292797"/>
                      <a:gd name="connsiteY1" fmla="*/ 194333 h 264441"/>
                      <a:gd name="connsiteX2" fmla="*/ 60769 w 292797"/>
                      <a:gd name="connsiteY2" fmla="*/ 212716 h 264441"/>
                      <a:gd name="connsiteX3" fmla="*/ 103346 w 292797"/>
                      <a:gd name="connsiteY3" fmla="*/ 193761 h 264441"/>
                      <a:gd name="connsiteX4" fmla="*/ 137350 w 292797"/>
                      <a:gd name="connsiteY4" fmla="*/ 227289 h 264441"/>
                      <a:gd name="connsiteX5" fmla="*/ 142208 w 292797"/>
                      <a:gd name="connsiteY5" fmla="*/ 239862 h 264441"/>
                      <a:gd name="connsiteX6" fmla="*/ 154781 w 292797"/>
                      <a:gd name="connsiteY6" fmla="*/ 235005 h 264441"/>
                      <a:gd name="connsiteX7" fmla="*/ 153447 w 292797"/>
                      <a:gd name="connsiteY7" fmla="*/ 192999 h 264441"/>
                      <a:gd name="connsiteX8" fmla="*/ 169545 w 292797"/>
                      <a:gd name="connsiteY8" fmla="*/ 181760 h 264441"/>
                      <a:gd name="connsiteX9" fmla="*/ 199358 w 292797"/>
                      <a:gd name="connsiteY9" fmla="*/ 192999 h 264441"/>
                      <a:gd name="connsiteX10" fmla="*/ 213741 w 292797"/>
                      <a:gd name="connsiteY10" fmla="*/ 234719 h 264441"/>
                      <a:gd name="connsiteX11" fmla="*/ 256413 w 292797"/>
                      <a:gd name="connsiteY11" fmla="*/ 246339 h 264441"/>
                      <a:gd name="connsiteX12" fmla="*/ 262128 w 292797"/>
                      <a:gd name="connsiteY12" fmla="*/ 246339 h 264441"/>
                      <a:gd name="connsiteX13" fmla="*/ 273748 w 292797"/>
                      <a:gd name="connsiteY13" fmla="*/ 257293 h 264441"/>
                      <a:gd name="connsiteX14" fmla="*/ 283273 w 292797"/>
                      <a:gd name="connsiteY14" fmla="*/ 264437 h 264441"/>
                      <a:gd name="connsiteX15" fmla="*/ 285654 w 292797"/>
                      <a:gd name="connsiteY15" fmla="*/ 264437 h 264441"/>
                      <a:gd name="connsiteX16" fmla="*/ 292512 w 292797"/>
                      <a:gd name="connsiteY16" fmla="*/ 252912 h 264441"/>
                      <a:gd name="connsiteX17" fmla="*/ 262413 w 292797"/>
                      <a:gd name="connsiteY17" fmla="*/ 227575 h 264441"/>
                      <a:gd name="connsiteX18" fmla="*/ 255936 w 292797"/>
                      <a:gd name="connsiteY18" fmla="*/ 227575 h 264441"/>
                      <a:gd name="connsiteX19" fmla="*/ 241363 w 292797"/>
                      <a:gd name="connsiteY19" fmla="*/ 227575 h 264441"/>
                      <a:gd name="connsiteX20" fmla="*/ 270605 w 292797"/>
                      <a:gd name="connsiteY20" fmla="*/ 214716 h 264441"/>
                      <a:gd name="connsiteX21" fmla="*/ 281225 w 292797"/>
                      <a:gd name="connsiteY21" fmla="*/ 206287 h 264441"/>
                      <a:gd name="connsiteX22" fmla="*/ 272796 w 292797"/>
                      <a:gd name="connsiteY22" fmla="*/ 195666 h 264441"/>
                      <a:gd name="connsiteX23" fmla="*/ 224694 w 292797"/>
                      <a:gd name="connsiteY23" fmla="*/ 218145 h 264441"/>
                      <a:gd name="connsiteX24" fmla="*/ 218694 w 292797"/>
                      <a:gd name="connsiteY24" fmla="*/ 191190 h 264441"/>
                      <a:gd name="connsiteX25" fmla="*/ 252031 w 292797"/>
                      <a:gd name="connsiteY25" fmla="*/ 165948 h 264441"/>
                      <a:gd name="connsiteX26" fmla="*/ 249459 w 292797"/>
                      <a:gd name="connsiteY26" fmla="*/ 152804 h 264441"/>
                      <a:gd name="connsiteX27" fmla="*/ 236229 w 292797"/>
                      <a:gd name="connsiteY27" fmla="*/ 155357 h 264441"/>
                      <a:gd name="connsiteX28" fmla="*/ 236220 w 292797"/>
                      <a:gd name="connsiteY28" fmla="*/ 155376 h 264441"/>
                      <a:gd name="connsiteX29" fmla="*/ 207645 w 292797"/>
                      <a:gd name="connsiteY29" fmla="*/ 174426 h 264441"/>
                      <a:gd name="connsiteX30" fmla="*/ 178308 w 292797"/>
                      <a:gd name="connsiteY30" fmla="*/ 164901 h 264441"/>
                      <a:gd name="connsiteX31" fmla="*/ 180022 w 292797"/>
                      <a:gd name="connsiteY31" fmla="*/ 143088 h 264441"/>
                      <a:gd name="connsiteX32" fmla="*/ 169354 w 292797"/>
                      <a:gd name="connsiteY32" fmla="*/ 134706 h 264441"/>
                      <a:gd name="connsiteX33" fmla="*/ 160972 w 292797"/>
                      <a:gd name="connsiteY33" fmla="*/ 145374 h 264441"/>
                      <a:gd name="connsiteX34" fmla="*/ 137445 w 292797"/>
                      <a:gd name="connsiteY34" fmla="*/ 173473 h 264441"/>
                      <a:gd name="connsiteX35" fmla="*/ 30194 w 292797"/>
                      <a:gd name="connsiteY35" fmla="*/ 129277 h 264441"/>
                      <a:gd name="connsiteX36" fmla="*/ 35623 w 292797"/>
                      <a:gd name="connsiteY36" fmla="*/ 141564 h 264441"/>
                      <a:gd name="connsiteX37" fmla="*/ 39052 w 292797"/>
                      <a:gd name="connsiteY37" fmla="*/ 142136 h 264441"/>
                      <a:gd name="connsiteX38" fmla="*/ 48006 w 292797"/>
                      <a:gd name="connsiteY38" fmla="*/ 136040 h 264441"/>
                      <a:gd name="connsiteX39" fmla="*/ 76581 w 292797"/>
                      <a:gd name="connsiteY39" fmla="*/ 61364 h 264441"/>
                      <a:gd name="connsiteX40" fmla="*/ 30480 w 292797"/>
                      <a:gd name="connsiteY40" fmla="*/ 61364 h 264441"/>
                      <a:gd name="connsiteX41" fmla="*/ 54006 w 292797"/>
                      <a:gd name="connsiteY41" fmla="*/ 13739 h 264441"/>
                      <a:gd name="connsiteX42" fmla="*/ 49653 w 292797"/>
                      <a:gd name="connsiteY42" fmla="*/ 994 h 264441"/>
                      <a:gd name="connsiteX43" fmla="*/ 49625 w 292797"/>
                      <a:gd name="connsiteY43" fmla="*/ 975 h 264441"/>
                      <a:gd name="connsiteX44" fmla="*/ 36880 w 292797"/>
                      <a:gd name="connsiteY44" fmla="*/ 5328 h 264441"/>
                      <a:gd name="connsiteX45" fmla="*/ 36861 w 292797"/>
                      <a:gd name="connsiteY45" fmla="*/ 5357 h 264441"/>
                      <a:gd name="connsiteX46" fmla="*/ 0 w 292797"/>
                      <a:gd name="connsiteY46" fmla="*/ 80890 h 264441"/>
                      <a:gd name="connsiteX47" fmla="*/ 48863 w 292797"/>
                      <a:gd name="connsiteY47" fmla="*/ 80890 h 264441"/>
                      <a:gd name="connsiteX48" fmla="*/ 30194 w 292797"/>
                      <a:gd name="connsiteY48" fmla="*/ 129277 h 264441"/>
                      <a:gd name="connsiteX0" fmla="*/ 137445 w 292797"/>
                      <a:gd name="connsiteY0" fmla="*/ 173473 h 264441"/>
                      <a:gd name="connsiteX1" fmla="*/ 69056 w 292797"/>
                      <a:gd name="connsiteY1" fmla="*/ 194333 h 264441"/>
                      <a:gd name="connsiteX2" fmla="*/ 103346 w 292797"/>
                      <a:gd name="connsiteY2" fmla="*/ 193761 h 264441"/>
                      <a:gd name="connsiteX3" fmla="*/ 137350 w 292797"/>
                      <a:gd name="connsiteY3" fmla="*/ 227289 h 264441"/>
                      <a:gd name="connsiteX4" fmla="*/ 142208 w 292797"/>
                      <a:gd name="connsiteY4" fmla="*/ 239862 h 264441"/>
                      <a:gd name="connsiteX5" fmla="*/ 154781 w 292797"/>
                      <a:gd name="connsiteY5" fmla="*/ 235005 h 264441"/>
                      <a:gd name="connsiteX6" fmla="*/ 153447 w 292797"/>
                      <a:gd name="connsiteY6" fmla="*/ 192999 h 264441"/>
                      <a:gd name="connsiteX7" fmla="*/ 169545 w 292797"/>
                      <a:gd name="connsiteY7" fmla="*/ 181760 h 264441"/>
                      <a:gd name="connsiteX8" fmla="*/ 199358 w 292797"/>
                      <a:gd name="connsiteY8" fmla="*/ 192999 h 264441"/>
                      <a:gd name="connsiteX9" fmla="*/ 213741 w 292797"/>
                      <a:gd name="connsiteY9" fmla="*/ 234719 h 264441"/>
                      <a:gd name="connsiteX10" fmla="*/ 256413 w 292797"/>
                      <a:gd name="connsiteY10" fmla="*/ 246339 h 264441"/>
                      <a:gd name="connsiteX11" fmla="*/ 262128 w 292797"/>
                      <a:gd name="connsiteY11" fmla="*/ 246339 h 264441"/>
                      <a:gd name="connsiteX12" fmla="*/ 273748 w 292797"/>
                      <a:gd name="connsiteY12" fmla="*/ 257293 h 264441"/>
                      <a:gd name="connsiteX13" fmla="*/ 283273 w 292797"/>
                      <a:gd name="connsiteY13" fmla="*/ 264437 h 264441"/>
                      <a:gd name="connsiteX14" fmla="*/ 285654 w 292797"/>
                      <a:gd name="connsiteY14" fmla="*/ 264437 h 264441"/>
                      <a:gd name="connsiteX15" fmla="*/ 292512 w 292797"/>
                      <a:gd name="connsiteY15" fmla="*/ 252912 h 264441"/>
                      <a:gd name="connsiteX16" fmla="*/ 262413 w 292797"/>
                      <a:gd name="connsiteY16" fmla="*/ 227575 h 264441"/>
                      <a:gd name="connsiteX17" fmla="*/ 255936 w 292797"/>
                      <a:gd name="connsiteY17" fmla="*/ 227575 h 264441"/>
                      <a:gd name="connsiteX18" fmla="*/ 241363 w 292797"/>
                      <a:gd name="connsiteY18" fmla="*/ 227575 h 264441"/>
                      <a:gd name="connsiteX19" fmla="*/ 270605 w 292797"/>
                      <a:gd name="connsiteY19" fmla="*/ 214716 h 264441"/>
                      <a:gd name="connsiteX20" fmla="*/ 281225 w 292797"/>
                      <a:gd name="connsiteY20" fmla="*/ 206287 h 264441"/>
                      <a:gd name="connsiteX21" fmla="*/ 272796 w 292797"/>
                      <a:gd name="connsiteY21" fmla="*/ 195666 h 264441"/>
                      <a:gd name="connsiteX22" fmla="*/ 224694 w 292797"/>
                      <a:gd name="connsiteY22" fmla="*/ 218145 h 264441"/>
                      <a:gd name="connsiteX23" fmla="*/ 218694 w 292797"/>
                      <a:gd name="connsiteY23" fmla="*/ 191190 h 264441"/>
                      <a:gd name="connsiteX24" fmla="*/ 252031 w 292797"/>
                      <a:gd name="connsiteY24" fmla="*/ 165948 h 264441"/>
                      <a:gd name="connsiteX25" fmla="*/ 249459 w 292797"/>
                      <a:gd name="connsiteY25" fmla="*/ 152804 h 264441"/>
                      <a:gd name="connsiteX26" fmla="*/ 236229 w 292797"/>
                      <a:gd name="connsiteY26" fmla="*/ 155357 h 264441"/>
                      <a:gd name="connsiteX27" fmla="*/ 236220 w 292797"/>
                      <a:gd name="connsiteY27" fmla="*/ 155376 h 264441"/>
                      <a:gd name="connsiteX28" fmla="*/ 207645 w 292797"/>
                      <a:gd name="connsiteY28" fmla="*/ 174426 h 264441"/>
                      <a:gd name="connsiteX29" fmla="*/ 178308 w 292797"/>
                      <a:gd name="connsiteY29" fmla="*/ 164901 h 264441"/>
                      <a:gd name="connsiteX30" fmla="*/ 180022 w 292797"/>
                      <a:gd name="connsiteY30" fmla="*/ 143088 h 264441"/>
                      <a:gd name="connsiteX31" fmla="*/ 169354 w 292797"/>
                      <a:gd name="connsiteY31" fmla="*/ 134706 h 264441"/>
                      <a:gd name="connsiteX32" fmla="*/ 160972 w 292797"/>
                      <a:gd name="connsiteY32" fmla="*/ 145374 h 264441"/>
                      <a:gd name="connsiteX33" fmla="*/ 137445 w 292797"/>
                      <a:gd name="connsiteY33" fmla="*/ 173473 h 264441"/>
                      <a:gd name="connsiteX34" fmla="*/ 30194 w 292797"/>
                      <a:gd name="connsiteY34" fmla="*/ 129277 h 264441"/>
                      <a:gd name="connsiteX35" fmla="*/ 35623 w 292797"/>
                      <a:gd name="connsiteY35" fmla="*/ 141564 h 264441"/>
                      <a:gd name="connsiteX36" fmla="*/ 39052 w 292797"/>
                      <a:gd name="connsiteY36" fmla="*/ 142136 h 264441"/>
                      <a:gd name="connsiteX37" fmla="*/ 48006 w 292797"/>
                      <a:gd name="connsiteY37" fmla="*/ 136040 h 264441"/>
                      <a:gd name="connsiteX38" fmla="*/ 76581 w 292797"/>
                      <a:gd name="connsiteY38" fmla="*/ 61364 h 264441"/>
                      <a:gd name="connsiteX39" fmla="*/ 30480 w 292797"/>
                      <a:gd name="connsiteY39" fmla="*/ 61364 h 264441"/>
                      <a:gd name="connsiteX40" fmla="*/ 54006 w 292797"/>
                      <a:gd name="connsiteY40" fmla="*/ 13739 h 264441"/>
                      <a:gd name="connsiteX41" fmla="*/ 49653 w 292797"/>
                      <a:gd name="connsiteY41" fmla="*/ 994 h 264441"/>
                      <a:gd name="connsiteX42" fmla="*/ 49625 w 292797"/>
                      <a:gd name="connsiteY42" fmla="*/ 975 h 264441"/>
                      <a:gd name="connsiteX43" fmla="*/ 36880 w 292797"/>
                      <a:gd name="connsiteY43" fmla="*/ 5328 h 264441"/>
                      <a:gd name="connsiteX44" fmla="*/ 36861 w 292797"/>
                      <a:gd name="connsiteY44" fmla="*/ 5357 h 264441"/>
                      <a:gd name="connsiteX45" fmla="*/ 0 w 292797"/>
                      <a:gd name="connsiteY45" fmla="*/ 80890 h 264441"/>
                      <a:gd name="connsiteX46" fmla="*/ 48863 w 292797"/>
                      <a:gd name="connsiteY46" fmla="*/ 80890 h 264441"/>
                      <a:gd name="connsiteX47" fmla="*/ 30194 w 292797"/>
                      <a:gd name="connsiteY47" fmla="*/ 129277 h 264441"/>
                      <a:gd name="connsiteX0" fmla="*/ 137445 w 292797"/>
                      <a:gd name="connsiteY0" fmla="*/ 173473 h 264441"/>
                      <a:gd name="connsiteX1" fmla="*/ 103346 w 292797"/>
                      <a:gd name="connsiteY1" fmla="*/ 193761 h 264441"/>
                      <a:gd name="connsiteX2" fmla="*/ 137350 w 292797"/>
                      <a:gd name="connsiteY2" fmla="*/ 227289 h 264441"/>
                      <a:gd name="connsiteX3" fmla="*/ 142208 w 292797"/>
                      <a:gd name="connsiteY3" fmla="*/ 239862 h 264441"/>
                      <a:gd name="connsiteX4" fmla="*/ 154781 w 292797"/>
                      <a:gd name="connsiteY4" fmla="*/ 235005 h 264441"/>
                      <a:gd name="connsiteX5" fmla="*/ 153447 w 292797"/>
                      <a:gd name="connsiteY5" fmla="*/ 192999 h 264441"/>
                      <a:gd name="connsiteX6" fmla="*/ 169545 w 292797"/>
                      <a:gd name="connsiteY6" fmla="*/ 181760 h 264441"/>
                      <a:gd name="connsiteX7" fmla="*/ 199358 w 292797"/>
                      <a:gd name="connsiteY7" fmla="*/ 192999 h 264441"/>
                      <a:gd name="connsiteX8" fmla="*/ 213741 w 292797"/>
                      <a:gd name="connsiteY8" fmla="*/ 234719 h 264441"/>
                      <a:gd name="connsiteX9" fmla="*/ 256413 w 292797"/>
                      <a:gd name="connsiteY9" fmla="*/ 246339 h 264441"/>
                      <a:gd name="connsiteX10" fmla="*/ 262128 w 292797"/>
                      <a:gd name="connsiteY10" fmla="*/ 246339 h 264441"/>
                      <a:gd name="connsiteX11" fmla="*/ 273748 w 292797"/>
                      <a:gd name="connsiteY11" fmla="*/ 257293 h 264441"/>
                      <a:gd name="connsiteX12" fmla="*/ 283273 w 292797"/>
                      <a:gd name="connsiteY12" fmla="*/ 264437 h 264441"/>
                      <a:gd name="connsiteX13" fmla="*/ 285654 w 292797"/>
                      <a:gd name="connsiteY13" fmla="*/ 264437 h 264441"/>
                      <a:gd name="connsiteX14" fmla="*/ 292512 w 292797"/>
                      <a:gd name="connsiteY14" fmla="*/ 252912 h 264441"/>
                      <a:gd name="connsiteX15" fmla="*/ 262413 w 292797"/>
                      <a:gd name="connsiteY15" fmla="*/ 227575 h 264441"/>
                      <a:gd name="connsiteX16" fmla="*/ 255936 w 292797"/>
                      <a:gd name="connsiteY16" fmla="*/ 227575 h 264441"/>
                      <a:gd name="connsiteX17" fmla="*/ 241363 w 292797"/>
                      <a:gd name="connsiteY17" fmla="*/ 227575 h 264441"/>
                      <a:gd name="connsiteX18" fmla="*/ 270605 w 292797"/>
                      <a:gd name="connsiteY18" fmla="*/ 214716 h 264441"/>
                      <a:gd name="connsiteX19" fmla="*/ 281225 w 292797"/>
                      <a:gd name="connsiteY19" fmla="*/ 206287 h 264441"/>
                      <a:gd name="connsiteX20" fmla="*/ 272796 w 292797"/>
                      <a:gd name="connsiteY20" fmla="*/ 195666 h 264441"/>
                      <a:gd name="connsiteX21" fmla="*/ 224694 w 292797"/>
                      <a:gd name="connsiteY21" fmla="*/ 218145 h 264441"/>
                      <a:gd name="connsiteX22" fmla="*/ 218694 w 292797"/>
                      <a:gd name="connsiteY22" fmla="*/ 191190 h 264441"/>
                      <a:gd name="connsiteX23" fmla="*/ 252031 w 292797"/>
                      <a:gd name="connsiteY23" fmla="*/ 165948 h 264441"/>
                      <a:gd name="connsiteX24" fmla="*/ 249459 w 292797"/>
                      <a:gd name="connsiteY24" fmla="*/ 152804 h 264441"/>
                      <a:gd name="connsiteX25" fmla="*/ 236229 w 292797"/>
                      <a:gd name="connsiteY25" fmla="*/ 155357 h 264441"/>
                      <a:gd name="connsiteX26" fmla="*/ 236220 w 292797"/>
                      <a:gd name="connsiteY26" fmla="*/ 155376 h 264441"/>
                      <a:gd name="connsiteX27" fmla="*/ 207645 w 292797"/>
                      <a:gd name="connsiteY27" fmla="*/ 174426 h 264441"/>
                      <a:gd name="connsiteX28" fmla="*/ 178308 w 292797"/>
                      <a:gd name="connsiteY28" fmla="*/ 164901 h 264441"/>
                      <a:gd name="connsiteX29" fmla="*/ 180022 w 292797"/>
                      <a:gd name="connsiteY29" fmla="*/ 143088 h 264441"/>
                      <a:gd name="connsiteX30" fmla="*/ 169354 w 292797"/>
                      <a:gd name="connsiteY30" fmla="*/ 134706 h 264441"/>
                      <a:gd name="connsiteX31" fmla="*/ 160972 w 292797"/>
                      <a:gd name="connsiteY31" fmla="*/ 145374 h 264441"/>
                      <a:gd name="connsiteX32" fmla="*/ 137445 w 292797"/>
                      <a:gd name="connsiteY32" fmla="*/ 173473 h 264441"/>
                      <a:gd name="connsiteX33" fmla="*/ 30194 w 292797"/>
                      <a:gd name="connsiteY33" fmla="*/ 129277 h 264441"/>
                      <a:gd name="connsiteX34" fmla="*/ 35623 w 292797"/>
                      <a:gd name="connsiteY34" fmla="*/ 141564 h 264441"/>
                      <a:gd name="connsiteX35" fmla="*/ 39052 w 292797"/>
                      <a:gd name="connsiteY35" fmla="*/ 142136 h 264441"/>
                      <a:gd name="connsiteX36" fmla="*/ 48006 w 292797"/>
                      <a:gd name="connsiteY36" fmla="*/ 136040 h 264441"/>
                      <a:gd name="connsiteX37" fmla="*/ 76581 w 292797"/>
                      <a:gd name="connsiteY37" fmla="*/ 61364 h 264441"/>
                      <a:gd name="connsiteX38" fmla="*/ 30480 w 292797"/>
                      <a:gd name="connsiteY38" fmla="*/ 61364 h 264441"/>
                      <a:gd name="connsiteX39" fmla="*/ 54006 w 292797"/>
                      <a:gd name="connsiteY39" fmla="*/ 13739 h 264441"/>
                      <a:gd name="connsiteX40" fmla="*/ 49653 w 292797"/>
                      <a:gd name="connsiteY40" fmla="*/ 994 h 264441"/>
                      <a:gd name="connsiteX41" fmla="*/ 49625 w 292797"/>
                      <a:gd name="connsiteY41" fmla="*/ 975 h 264441"/>
                      <a:gd name="connsiteX42" fmla="*/ 36880 w 292797"/>
                      <a:gd name="connsiteY42" fmla="*/ 5328 h 264441"/>
                      <a:gd name="connsiteX43" fmla="*/ 36861 w 292797"/>
                      <a:gd name="connsiteY43" fmla="*/ 5357 h 264441"/>
                      <a:gd name="connsiteX44" fmla="*/ 0 w 292797"/>
                      <a:gd name="connsiteY44" fmla="*/ 80890 h 264441"/>
                      <a:gd name="connsiteX45" fmla="*/ 48863 w 292797"/>
                      <a:gd name="connsiteY45" fmla="*/ 80890 h 264441"/>
                      <a:gd name="connsiteX46" fmla="*/ 30194 w 292797"/>
                      <a:gd name="connsiteY46" fmla="*/ 129277 h 264441"/>
                      <a:gd name="connsiteX0" fmla="*/ 137445 w 292797"/>
                      <a:gd name="connsiteY0" fmla="*/ 173473 h 264441"/>
                      <a:gd name="connsiteX1" fmla="*/ 137350 w 292797"/>
                      <a:gd name="connsiteY1" fmla="*/ 227289 h 264441"/>
                      <a:gd name="connsiteX2" fmla="*/ 142208 w 292797"/>
                      <a:gd name="connsiteY2" fmla="*/ 239862 h 264441"/>
                      <a:gd name="connsiteX3" fmla="*/ 154781 w 292797"/>
                      <a:gd name="connsiteY3" fmla="*/ 235005 h 264441"/>
                      <a:gd name="connsiteX4" fmla="*/ 153447 w 292797"/>
                      <a:gd name="connsiteY4" fmla="*/ 192999 h 264441"/>
                      <a:gd name="connsiteX5" fmla="*/ 169545 w 292797"/>
                      <a:gd name="connsiteY5" fmla="*/ 181760 h 264441"/>
                      <a:gd name="connsiteX6" fmla="*/ 199358 w 292797"/>
                      <a:gd name="connsiteY6" fmla="*/ 192999 h 264441"/>
                      <a:gd name="connsiteX7" fmla="*/ 213741 w 292797"/>
                      <a:gd name="connsiteY7" fmla="*/ 234719 h 264441"/>
                      <a:gd name="connsiteX8" fmla="*/ 256413 w 292797"/>
                      <a:gd name="connsiteY8" fmla="*/ 246339 h 264441"/>
                      <a:gd name="connsiteX9" fmla="*/ 262128 w 292797"/>
                      <a:gd name="connsiteY9" fmla="*/ 246339 h 264441"/>
                      <a:gd name="connsiteX10" fmla="*/ 273748 w 292797"/>
                      <a:gd name="connsiteY10" fmla="*/ 257293 h 264441"/>
                      <a:gd name="connsiteX11" fmla="*/ 283273 w 292797"/>
                      <a:gd name="connsiteY11" fmla="*/ 264437 h 264441"/>
                      <a:gd name="connsiteX12" fmla="*/ 285654 w 292797"/>
                      <a:gd name="connsiteY12" fmla="*/ 264437 h 264441"/>
                      <a:gd name="connsiteX13" fmla="*/ 292512 w 292797"/>
                      <a:gd name="connsiteY13" fmla="*/ 252912 h 264441"/>
                      <a:gd name="connsiteX14" fmla="*/ 262413 w 292797"/>
                      <a:gd name="connsiteY14" fmla="*/ 227575 h 264441"/>
                      <a:gd name="connsiteX15" fmla="*/ 255936 w 292797"/>
                      <a:gd name="connsiteY15" fmla="*/ 227575 h 264441"/>
                      <a:gd name="connsiteX16" fmla="*/ 241363 w 292797"/>
                      <a:gd name="connsiteY16" fmla="*/ 227575 h 264441"/>
                      <a:gd name="connsiteX17" fmla="*/ 270605 w 292797"/>
                      <a:gd name="connsiteY17" fmla="*/ 214716 h 264441"/>
                      <a:gd name="connsiteX18" fmla="*/ 281225 w 292797"/>
                      <a:gd name="connsiteY18" fmla="*/ 206287 h 264441"/>
                      <a:gd name="connsiteX19" fmla="*/ 272796 w 292797"/>
                      <a:gd name="connsiteY19" fmla="*/ 195666 h 264441"/>
                      <a:gd name="connsiteX20" fmla="*/ 224694 w 292797"/>
                      <a:gd name="connsiteY20" fmla="*/ 218145 h 264441"/>
                      <a:gd name="connsiteX21" fmla="*/ 218694 w 292797"/>
                      <a:gd name="connsiteY21" fmla="*/ 191190 h 264441"/>
                      <a:gd name="connsiteX22" fmla="*/ 252031 w 292797"/>
                      <a:gd name="connsiteY22" fmla="*/ 165948 h 264441"/>
                      <a:gd name="connsiteX23" fmla="*/ 249459 w 292797"/>
                      <a:gd name="connsiteY23" fmla="*/ 152804 h 264441"/>
                      <a:gd name="connsiteX24" fmla="*/ 236229 w 292797"/>
                      <a:gd name="connsiteY24" fmla="*/ 155357 h 264441"/>
                      <a:gd name="connsiteX25" fmla="*/ 236220 w 292797"/>
                      <a:gd name="connsiteY25" fmla="*/ 155376 h 264441"/>
                      <a:gd name="connsiteX26" fmla="*/ 207645 w 292797"/>
                      <a:gd name="connsiteY26" fmla="*/ 174426 h 264441"/>
                      <a:gd name="connsiteX27" fmla="*/ 178308 w 292797"/>
                      <a:gd name="connsiteY27" fmla="*/ 164901 h 264441"/>
                      <a:gd name="connsiteX28" fmla="*/ 180022 w 292797"/>
                      <a:gd name="connsiteY28" fmla="*/ 143088 h 264441"/>
                      <a:gd name="connsiteX29" fmla="*/ 169354 w 292797"/>
                      <a:gd name="connsiteY29" fmla="*/ 134706 h 264441"/>
                      <a:gd name="connsiteX30" fmla="*/ 160972 w 292797"/>
                      <a:gd name="connsiteY30" fmla="*/ 145374 h 264441"/>
                      <a:gd name="connsiteX31" fmla="*/ 137445 w 292797"/>
                      <a:gd name="connsiteY31" fmla="*/ 173473 h 264441"/>
                      <a:gd name="connsiteX32" fmla="*/ 30194 w 292797"/>
                      <a:gd name="connsiteY32" fmla="*/ 129277 h 264441"/>
                      <a:gd name="connsiteX33" fmla="*/ 35623 w 292797"/>
                      <a:gd name="connsiteY33" fmla="*/ 141564 h 264441"/>
                      <a:gd name="connsiteX34" fmla="*/ 39052 w 292797"/>
                      <a:gd name="connsiteY34" fmla="*/ 142136 h 264441"/>
                      <a:gd name="connsiteX35" fmla="*/ 48006 w 292797"/>
                      <a:gd name="connsiteY35" fmla="*/ 136040 h 264441"/>
                      <a:gd name="connsiteX36" fmla="*/ 76581 w 292797"/>
                      <a:gd name="connsiteY36" fmla="*/ 61364 h 264441"/>
                      <a:gd name="connsiteX37" fmla="*/ 30480 w 292797"/>
                      <a:gd name="connsiteY37" fmla="*/ 61364 h 264441"/>
                      <a:gd name="connsiteX38" fmla="*/ 54006 w 292797"/>
                      <a:gd name="connsiteY38" fmla="*/ 13739 h 264441"/>
                      <a:gd name="connsiteX39" fmla="*/ 49653 w 292797"/>
                      <a:gd name="connsiteY39" fmla="*/ 994 h 264441"/>
                      <a:gd name="connsiteX40" fmla="*/ 49625 w 292797"/>
                      <a:gd name="connsiteY40" fmla="*/ 975 h 264441"/>
                      <a:gd name="connsiteX41" fmla="*/ 36880 w 292797"/>
                      <a:gd name="connsiteY41" fmla="*/ 5328 h 264441"/>
                      <a:gd name="connsiteX42" fmla="*/ 36861 w 292797"/>
                      <a:gd name="connsiteY42" fmla="*/ 5357 h 264441"/>
                      <a:gd name="connsiteX43" fmla="*/ 0 w 292797"/>
                      <a:gd name="connsiteY43" fmla="*/ 80890 h 264441"/>
                      <a:gd name="connsiteX44" fmla="*/ 48863 w 292797"/>
                      <a:gd name="connsiteY44" fmla="*/ 80890 h 264441"/>
                      <a:gd name="connsiteX45" fmla="*/ 30194 w 292797"/>
                      <a:gd name="connsiteY45" fmla="*/ 129277 h 264441"/>
                      <a:gd name="connsiteX0" fmla="*/ 137445 w 292797"/>
                      <a:gd name="connsiteY0" fmla="*/ 173473 h 264441"/>
                      <a:gd name="connsiteX1" fmla="*/ 142208 w 292797"/>
                      <a:gd name="connsiteY1" fmla="*/ 239862 h 264441"/>
                      <a:gd name="connsiteX2" fmla="*/ 154781 w 292797"/>
                      <a:gd name="connsiteY2" fmla="*/ 235005 h 264441"/>
                      <a:gd name="connsiteX3" fmla="*/ 153447 w 292797"/>
                      <a:gd name="connsiteY3" fmla="*/ 192999 h 264441"/>
                      <a:gd name="connsiteX4" fmla="*/ 169545 w 292797"/>
                      <a:gd name="connsiteY4" fmla="*/ 181760 h 264441"/>
                      <a:gd name="connsiteX5" fmla="*/ 199358 w 292797"/>
                      <a:gd name="connsiteY5" fmla="*/ 192999 h 264441"/>
                      <a:gd name="connsiteX6" fmla="*/ 213741 w 292797"/>
                      <a:gd name="connsiteY6" fmla="*/ 234719 h 264441"/>
                      <a:gd name="connsiteX7" fmla="*/ 256413 w 292797"/>
                      <a:gd name="connsiteY7" fmla="*/ 246339 h 264441"/>
                      <a:gd name="connsiteX8" fmla="*/ 262128 w 292797"/>
                      <a:gd name="connsiteY8" fmla="*/ 246339 h 264441"/>
                      <a:gd name="connsiteX9" fmla="*/ 273748 w 292797"/>
                      <a:gd name="connsiteY9" fmla="*/ 257293 h 264441"/>
                      <a:gd name="connsiteX10" fmla="*/ 283273 w 292797"/>
                      <a:gd name="connsiteY10" fmla="*/ 264437 h 264441"/>
                      <a:gd name="connsiteX11" fmla="*/ 285654 w 292797"/>
                      <a:gd name="connsiteY11" fmla="*/ 264437 h 264441"/>
                      <a:gd name="connsiteX12" fmla="*/ 292512 w 292797"/>
                      <a:gd name="connsiteY12" fmla="*/ 252912 h 264441"/>
                      <a:gd name="connsiteX13" fmla="*/ 262413 w 292797"/>
                      <a:gd name="connsiteY13" fmla="*/ 227575 h 264441"/>
                      <a:gd name="connsiteX14" fmla="*/ 255936 w 292797"/>
                      <a:gd name="connsiteY14" fmla="*/ 227575 h 264441"/>
                      <a:gd name="connsiteX15" fmla="*/ 241363 w 292797"/>
                      <a:gd name="connsiteY15" fmla="*/ 227575 h 264441"/>
                      <a:gd name="connsiteX16" fmla="*/ 270605 w 292797"/>
                      <a:gd name="connsiteY16" fmla="*/ 214716 h 264441"/>
                      <a:gd name="connsiteX17" fmla="*/ 281225 w 292797"/>
                      <a:gd name="connsiteY17" fmla="*/ 206287 h 264441"/>
                      <a:gd name="connsiteX18" fmla="*/ 272796 w 292797"/>
                      <a:gd name="connsiteY18" fmla="*/ 195666 h 264441"/>
                      <a:gd name="connsiteX19" fmla="*/ 224694 w 292797"/>
                      <a:gd name="connsiteY19" fmla="*/ 218145 h 264441"/>
                      <a:gd name="connsiteX20" fmla="*/ 218694 w 292797"/>
                      <a:gd name="connsiteY20" fmla="*/ 191190 h 264441"/>
                      <a:gd name="connsiteX21" fmla="*/ 252031 w 292797"/>
                      <a:gd name="connsiteY21" fmla="*/ 165948 h 264441"/>
                      <a:gd name="connsiteX22" fmla="*/ 249459 w 292797"/>
                      <a:gd name="connsiteY22" fmla="*/ 152804 h 264441"/>
                      <a:gd name="connsiteX23" fmla="*/ 236229 w 292797"/>
                      <a:gd name="connsiteY23" fmla="*/ 155357 h 264441"/>
                      <a:gd name="connsiteX24" fmla="*/ 236220 w 292797"/>
                      <a:gd name="connsiteY24" fmla="*/ 155376 h 264441"/>
                      <a:gd name="connsiteX25" fmla="*/ 207645 w 292797"/>
                      <a:gd name="connsiteY25" fmla="*/ 174426 h 264441"/>
                      <a:gd name="connsiteX26" fmla="*/ 178308 w 292797"/>
                      <a:gd name="connsiteY26" fmla="*/ 164901 h 264441"/>
                      <a:gd name="connsiteX27" fmla="*/ 180022 w 292797"/>
                      <a:gd name="connsiteY27" fmla="*/ 143088 h 264441"/>
                      <a:gd name="connsiteX28" fmla="*/ 169354 w 292797"/>
                      <a:gd name="connsiteY28" fmla="*/ 134706 h 264441"/>
                      <a:gd name="connsiteX29" fmla="*/ 160972 w 292797"/>
                      <a:gd name="connsiteY29" fmla="*/ 145374 h 264441"/>
                      <a:gd name="connsiteX30" fmla="*/ 137445 w 292797"/>
                      <a:gd name="connsiteY30" fmla="*/ 173473 h 264441"/>
                      <a:gd name="connsiteX31" fmla="*/ 30194 w 292797"/>
                      <a:gd name="connsiteY31" fmla="*/ 129277 h 264441"/>
                      <a:gd name="connsiteX32" fmla="*/ 35623 w 292797"/>
                      <a:gd name="connsiteY32" fmla="*/ 141564 h 264441"/>
                      <a:gd name="connsiteX33" fmla="*/ 39052 w 292797"/>
                      <a:gd name="connsiteY33" fmla="*/ 142136 h 264441"/>
                      <a:gd name="connsiteX34" fmla="*/ 48006 w 292797"/>
                      <a:gd name="connsiteY34" fmla="*/ 136040 h 264441"/>
                      <a:gd name="connsiteX35" fmla="*/ 76581 w 292797"/>
                      <a:gd name="connsiteY35" fmla="*/ 61364 h 264441"/>
                      <a:gd name="connsiteX36" fmla="*/ 30480 w 292797"/>
                      <a:gd name="connsiteY36" fmla="*/ 61364 h 264441"/>
                      <a:gd name="connsiteX37" fmla="*/ 54006 w 292797"/>
                      <a:gd name="connsiteY37" fmla="*/ 13739 h 264441"/>
                      <a:gd name="connsiteX38" fmla="*/ 49653 w 292797"/>
                      <a:gd name="connsiteY38" fmla="*/ 994 h 264441"/>
                      <a:gd name="connsiteX39" fmla="*/ 49625 w 292797"/>
                      <a:gd name="connsiteY39" fmla="*/ 975 h 264441"/>
                      <a:gd name="connsiteX40" fmla="*/ 36880 w 292797"/>
                      <a:gd name="connsiteY40" fmla="*/ 5328 h 264441"/>
                      <a:gd name="connsiteX41" fmla="*/ 36861 w 292797"/>
                      <a:gd name="connsiteY41" fmla="*/ 5357 h 264441"/>
                      <a:gd name="connsiteX42" fmla="*/ 0 w 292797"/>
                      <a:gd name="connsiteY42" fmla="*/ 80890 h 264441"/>
                      <a:gd name="connsiteX43" fmla="*/ 48863 w 292797"/>
                      <a:gd name="connsiteY43" fmla="*/ 80890 h 264441"/>
                      <a:gd name="connsiteX44" fmla="*/ 30194 w 292797"/>
                      <a:gd name="connsiteY44" fmla="*/ 129277 h 264441"/>
                      <a:gd name="connsiteX0" fmla="*/ 137445 w 292797"/>
                      <a:gd name="connsiteY0" fmla="*/ 173473 h 264441"/>
                      <a:gd name="connsiteX1" fmla="*/ 154781 w 292797"/>
                      <a:gd name="connsiteY1" fmla="*/ 235005 h 264441"/>
                      <a:gd name="connsiteX2" fmla="*/ 153447 w 292797"/>
                      <a:gd name="connsiteY2" fmla="*/ 192999 h 264441"/>
                      <a:gd name="connsiteX3" fmla="*/ 169545 w 292797"/>
                      <a:gd name="connsiteY3" fmla="*/ 181760 h 264441"/>
                      <a:gd name="connsiteX4" fmla="*/ 199358 w 292797"/>
                      <a:gd name="connsiteY4" fmla="*/ 192999 h 264441"/>
                      <a:gd name="connsiteX5" fmla="*/ 213741 w 292797"/>
                      <a:gd name="connsiteY5" fmla="*/ 234719 h 264441"/>
                      <a:gd name="connsiteX6" fmla="*/ 256413 w 292797"/>
                      <a:gd name="connsiteY6" fmla="*/ 246339 h 264441"/>
                      <a:gd name="connsiteX7" fmla="*/ 262128 w 292797"/>
                      <a:gd name="connsiteY7" fmla="*/ 246339 h 264441"/>
                      <a:gd name="connsiteX8" fmla="*/ 273748 w 292797"/>
                      <a:gd name="connsiteY8" fmla="*/ 257293 h 264441"/>
                      <a:gd name="connsiteX9" fmla="*/ 283273 w 292797"/>
                      <a:gd name="connsiteY9" fmla="*/ 264437 h 264441"/>
                      <a:gd name="connsiteX10" fmla="*/ 285654 w 292797"/>
                      <a:gd name="connsiteY10" fmla="*/ 264437 h 264441"/>
                      <a:gd name="connsiteX11" fmla="*/ 292512 w 292797"/>
                      <a:gd name="connsiteY11" fmla="*/ 252912 h 264441"/>
                      <a:gd name="connsiteX12" fmla="*/ 262413 w 292797"/>
                      <a:gd name="connsiteY12" fmla="*/ 227575 h 264441"/>
                      <a:gd name="connsiteX13" fmla="*/ 255936 w 292797"/>
                      <a:gd name="connsiteY13" fmla="*/ 227575 h 264441"/>
                      <a:gd name="connsiteX14" fmla="*/ 241363 w 292797"/>
                      <a:gd name="connsiteY14" fmla="*/ 227575 h 264441"/>
                      <a:gd name="connsiteX15" fmla="*/ 270605 w 292797"/>
                      <a:gd name="connsiteY15" fmla="*/ 214716 h 264441"/>
                      <a:gd name="connsiteX16" fmla="*/ 281225 w 292797"/>
                      <a:gd name="connsiteY16" fmla="*/ 206287 h 264441"/>
                      <a:gd name="connsiteX17" fmla="*/ 272796 w 292797"/>
                      <a:gd name="connsiteY17" fmla="*/ 195666 h 264441"/>
                      <a:gd name="connsiteX18" fmla="*/ 224694 w 292797"/>
                      <a:gd name="connsiteY18" fmla="*/ 218145 h 264441"/>
                      <a:gd name="connsiteX19" fmla="*/ 218694 w 292797"/>
                      <a:gd name="connsiteY19" fmla="*/ 191190 h 264441"/>
                      <a:gd name="connsiteX20" fmla="*/ 252031 w 292797"/>
                      <a:gd name="connsiteY20" fmla="*/ 165948 h 264441"/>
                      <a:gd name="connsiteX21" fmla="*/ 249459 w 292797"/>
                      <a:gd name="connsiteY21" fmla="*/ 152804 h 264441"/>
                      <a:gd name="connsiteX22" fmla="*/ 236229 w 292797"/>
                      <a:gd name="connsiteY22" fmla="*/ 155357 h 264441"/>
                      <a:gd name="connsiteX23" fmla="*/ 236220 w 292797"/>
                      <a:gd name="connsiteY23" fmla="*/ 155376 h 264441"/>
                      <a:gd name="connsiteX24" fmla="*/ 207645 w 292797"/>
                      <a:gd name="connsiteY24" fmla="*/ 174426 h 264441"/>
                      <a:gd name="connsiteX25" fmla="*/ 178308 w 292797"/>
                      <a:gd name="connsiteY25" fmla="*/ 164901 h 264441"/>
                      <a:gd name="connsiteX26" fmla="*/ 180022 w 292797"/>
                      <a:gd name="connsiteY26" fmla="*/ 143088 h 264441"/>
                      <a:gd name="connsiteX27" fmla="*/ 169354 w 292797"/>
                      <a:gd name="connsiteY27" fmla="*/ 134706 h 264441"/>
                      <a:gd name="connsiteX28" fmla="*/ 160972 w 292797"/>
                      <a:gd name="connsiteY28" fmla="*/ 145374 h 264441"/>
                      <a:gd name="connsiteX29" fmla="*/ 137445 w 292797"/>
                      <a:gd name="connsiteY29" fmla="*/ 173473 h 264441"/>
                      <a:gd name="connsiteX30" fmla="*/ 30194 w 292797"/>
                      <a:gd name="connsiteY30" fmla="*/ 129277 h 264441"/>
                      <a:gd name="connsiteX31" fmla="*/ 35623 w 292797"/>
                      <a:gd name="connsiteY31" fmla="*/ 141564 h 264441"/>
                      <a:gd name="connsiteX32" fmla="*/ 39052 w 292797"/>
                      <a:gd name="connsiteY32" fmla="*/ 142136 h 264441"/>
                      <a:gd name="connsiteX33" fmla="*/ 48006 w 292797"/>
                      <a:gd name="connsiteY33" fmla="*/ 136040 h 264441"/>
                      <a:gd name="connsiteX34" fmla="*/ 76581 w 292797"/>
                      <a:gd name="connsiteY34" fmla="*/ 61364 h 264441"/>
                      <a:gd name="connsiteX35" fmla="*/ 30480 w 292797"/>
                      <a:gd name="connsiteY35" fmla="*/ 61364 h 264441"/>
                      <a:gd name="connsiteX36" fmla="*/ 54006 w 292797"/>
                      <a:gd name="connsiteY36" fmla="*/ 13739 h 264441"/>
                      <a:gd name="connsiteX37" fmla="*/ 49653 w 292797"/>
                      <a:gd name="connsiteY37" fmla="*/ 994 h 264441"/>
                      <a:gd name="connsiteX38" fmla="*/ 49625 w 292797"/>
                      <a:gd name="connsiteY38" fmla="*/ 975 h 264441"/>
                      <a:gd name="connsiteX39" fmla="*/ 36880 w 292797"/>
                      <a:gd name="connsiteY39" fmla="*/ 5328 h 264441"/>
                      <a:gd name="connsiteX40" fmla="*/ 36861 w 292797"/>
                      <a:gd name="connsiteY40" fmla="*/ 5357 h 264441"/>
                      <a:gd name="connsiteX41" fmla="*/ 0 w 292797"/>
                      <a:gd name="connsiteY41" fmla="*/ 80890 h 264441"/>
                      <a:gd name="connsiteX42" fmla="*/ 48863 w 292797"/>
                      <a:gd name="connsiteY42" fmla="*/ 80890 h 264441"/>
                      <a:gd name="connsiteX43" fmla="*/ 30194 w 292797"/>
                      <a:gd name="connsiteY43" fmla="*/ 129277 h 264441"/>
                      <a:gd name="connsiteX0" fmla="*/ 137445 w 292797"/>
                      <a:gd name="connsiteY0" fmla="*/ 173473 h 264441"/>
                      <a:gd name="connsiteX1" fmla="*/ 153447 w 292797"/>
                      <a:gd name="connsiteY1" fmla="*/ 192999 h 264441"/>
                      <a:gd name="connsiteX2" fmla="*/ 169545 w 292797"/>
                      <a:gd name="connsiteY2" fmla="*/ 181760 h 264441"/>
                      <a:gd name="connsiteX3" fmla="*/ 199358 w 292797"/>
                      <a:gd name="connsiteY3" fmla="*/ 192999 h 264441"/>
                      <a:gd name="connsiteX4" fmla="*/ 213741 w 292797"/>
                      <a:gd name="connsiteY4" fmla="*/ 234719 h 264441"/>
                      <a:gd name="connsiteX5" fmla="*/ 256413 w 292797"/>
                      <a:gd name="connsiteY5" fmla="*/ 246339 h 264441"/>
                      <a:gd name="connsiteX6" fmla="*/ 262128 w 292797"/>
                      <a:gd name="connsiteY6" fmla="*/ 246339 h 264441"/>
                      <a:gd name="connsiteX7" fmla="*/ 273748 w 292797"/>
                      <a:gd name="connsiteY7" fmla="*/ 257293 h 264441"/>
                      <a:gd name="connsiteX8" fmla="*/ 283273 w 292797"/>
                      <a:gd name="connsiteY8" fmla="*/ 264437 h 264441"/>
                      <a:gd name="connsiteX9" fmla="*/ 285654 w 292797"/>
                      <a:gd name="connsiteY9" fmla="*/ 264437 h 264441"/>
                      <a:gd name="connsiteX10" fmla="*/ 292512 w 292797"/>
                      <a:gd name="connsiteY10" fmla="*/ 252912 h 264441"/>
                      <a:gd name="connsiteX11" fmla="*/ 262413 w 292797"/>
                      <a:gd name="connsiteY11" fmla="*/ 227575 h 264441"/>
                      <a:gd name="connsiteX12" fmla="*/ 255936 w 292797"/>
                      <a:gd name="connsiteY12" fmla="*/ 227575 h 264441"/>
                      <a:gd name="connsiteX13" fmla="*/ 241363 w 292797"/>
                      <a:gd name="connsiteY13" fmla="*/ 227575 h 264441"/>
                      <a:gd name="connsiteX14" fmla="*/ 270605 w 292797"/>
                      <a:gd name="connsiteY14" fmla="*/ 214716 h 264441"/>
                      <a:gd name="connsiteX15" fmla="*/ 281225 w 292797"/>
                      <a:gd name="connsiteY15" fmla="*/ 206287 h 264441"/>
                      <a:gd name="connsiteX16" fmla="*/ 272796 w 292797"/>
                      <a:gd name="connsiteY16" fmla="*/ 195666 h 264441"/>
                      <a:gd name="connsiteX17" fmla="*/ 224694 w 292797"/>
                      <a:gd name="connsiteY17" fmla="*/ 218145 h 264441"/>
                      <a:gd name="connsiteX18" fmla="*/ 218694 w 292797"/>
                      <a:gd name="connsiteY18" fmla="*/ 191190 h 264441"/>
                      <a:gd name="connsiteX19" fmla="*/ 252031 w 292797"/>
                      <a:gd name="connsiteY19" fmla="*/ 165948 h 264441"/>
                      <a:gd name="connsiteX20" fmla="*/ 249459 w 292797"/>
                      <a:gd name="connsiteY20" fmla="*/ 152804 h 264441"/>
                      <a:gd name="connsiteX21" fmla="*/ 236229 w 292797"/>
                      <a:gd name="connsiteY21" fmla="*/ 155357 h 264441"/>
                      <a:gd name="connsiteX22" fmla="*/ 236220 w 292797"/>
                      <a:gd name="connsiteY22" fmla="*/ 155376 h 264441"/>
                      <a:gd name="connsiteX23" fmla="*/ 207645 w 292797"/>
                      <a:gd name="connsiteY23" fmla="*/ 174426 h 264441"/>
                      <a:gd name="connsiteX24" fmla="*/ 178308 w 292797"/>
                      <a:gd name="connsiteY24" fmla="*/ 164901 h 264441"/>
                      <a:gd name="connsiteX25" fmla="*/ 180022 w 292797"/>
                      <a:gd name="connsiteY25" fmla="*/ 143088 h 264441"/>
                      <a:gd name="connsiteX26" fmla="*/ 169354 w 292797"/>
                      <a:gd name="connsiteY26" fmla="*/ 134706 h 264441"/>
                      <a:gd name="connsiteX27" fmla="*/ 160972 w 292797"/>
                      <a:gd name="connsiteY27" fmla="*/ 145374 h 264441"/>
                      <a:gd name="connsiteX28" fmla="*/ 137445 w 292797"/>
                      <a:gd name="connsiteY28" fmla="*/ 173473 h 264441"/>
                      <a:gd name="connsiteX29" fmla="*/ 30194 w 292797"/>
                      <a:gd name="connsiteY29" fmla="*/ 129277 h 264441"/>
                      <a:gd name="connsiteX30" fmla="*/ 35623 w 292797"/>
                      <a:gd name="connsiteY30" fmla="*/ 141564 h 264441"/>
                      <a:gd name="connsiteX31" fmla="*/ 39052 w 292797"/>
                      <a:gd name="connsiteY31" fmla="*/ 142136 h 264441"/>
                      <a:gd name="connsiteX32" fmla="*/ 48006 w 292797"/>
                      <a:gd name="connsiteY32" fmla="*/ 136040 h 264441"/>
                      <a:gd name="connsiteX33" fmla="*/ 76581 w 292797"/>
                      <a:gd name="connsiteY33" fmla="*/ 61364 h 264441"/>
                      <a:gd name="connsiteX34" fmla="*/ 30480 w 292797"/>
                      <a:gd name="connsiteY34" fmla="*/ 61364 h 264441"/>
                      <a:gd name="connsiteX35" fmla="*/ 54006 w 292797"/>
                      <a:gd name="connsiteY35" fmla="*/ 13739 h 264441"/>
                      <a:gd name="connsiteX36" fmla="*/ 49653 w 292797"/>
                      <a:gd name="connsiteY36" fmla="*/ 994 h 264441"/>
                      <a:gd name="connsiteX37" fmla="*/ 49625 w 292797"/>
                      <a:gd name="connsiteY37" fmla="*/ 975 h 264441"/>
                      <a:gd name="connsiteX38" fmla="*/ 36880 w 292797"/>
                      <a:gd name="connsiteY38" fmla="*/ 5328 h 264441"/>
                      <a:gd name="connsiteX39" fmla="*/ 36861 w 292797"/>
                      <a:gd name="connsiteY39" fmla="*/ 5357 h 264441"/>
                      <a:gd name="connsiteX40" fmla="*/ 0 w 292797"/>
                      <a:gd name="connsiteY40" fmla="*/ 80890 h 264441"/>
                      <a:gd name="connsiteX41" fmla="*/ 48863 w 292797"/>
                      <a:gd name="connsiteY41" fmla="*/ 80890 h 264441"/>
                      <a:gd name="connsiteX42" fmla="*/ 30194 w 292797"/>
                      <a:gd name="connsiteY42" fmla="*/ 129277 h 264441"/>
                      <a:gd name="connsiteX0" fmla="*/ 137445 w 292512"/>
                      <a:gd name="connsiteY0" fmla="*/ 173473 h 264441"/>
                      <a:gd name="connsiteX1" fmla="*/ 153447 w 292512"/>
                      <a:gd name="connsiteY1" fmla="*/ 192999 h 264441"/>
                      <a:gd name="connsiteX2" fmla="*/ 169545 w 292512"/>
                      <a:gd name="connsiteY2" fmla="*/ 181760 h 264441"/>
                      <a:gd name="connsiteX3" fmla="*/ 199358 w 292512"/>
                      <a:gd name="connsiteY3" fmla="*/ 192999 h 264441"/>
                      <a:gd name="connsiteX4" fmla="*/ 213741 w 292512"/>
                      <a:gd name="connsiteY4" fmla="*/ 234719 h 264441"/>
                      <a:gd name="connsiteX5" fmla="*/ 256413 w 292512"/>
                      <a:gd name="connsiteY5" fmla="*/ 246339 h 264441"/>
                      <a:gd name="connsiteX6" fmla="*/ 262128 w 292512"/>
                      <a:gd name="connsiteY6" fmla="*/ 246339 h 264441"/>
                      <a:gd name="connsiteX7" fmla="*/ 273748 w 292512"/>
                      <a:gd name="connsiteY7" fmla="*/ 257293 h 264441"/>
                      <a:gd name="connsiteX8" fmla="*/ 283273 w 292512"/>
                      <a:gd name="connsiteY8" fmla="*/ 264437 h 264441"/>
                      <a:gd name="connsiteX9" fmla="*/ 292512 w 292512"/>
                      <a:gd name="connsiteY9" fmla="*/ 252912 h 264441"/>
                      <a:gd name="connsiteX10" fmla="*/ 262413 w 292512"/>
                      <a:gd name="connsiteY10" fmla="*/ 227575 h 264441"/>
                      <a:gd name="connsiteX11" fmla="*/ 255936 w 292512"/>
                      <a:gd name="connsiteY11" fmla="*/ 227575 h 264441"/>
                      <a:gd name="connsiteX12" fmla="*/ 241363 w 292512"/>
                      <a:gd name="connsiteY12" fmla="*/ 227575 h 264441"/>
                      <a:gd name="connsiteX13" fmla="*/ 270605 w 292512"/>
                      <a:gd name="connsiteY13" fmla="*/ 214716 h 264441"/>
                      <a:gd name="connsiteX14" fmla="*/ 281225 w 292512"/>
                      <a:gd name="connsiteY14" fmla="*/ 206287 h 264441"/>
                      <a:gd name="connsiteX15" fmla="*/ 272796 w 292512"/>
                      <a:gd name="connsiteY15" fmla="*/ 195666 h 264441"/>
                      <a:gd name="connsiteX16" fmla="*/ 224694 w 292512"/>
                      <a:gd name="connsiteY16" fmla="*/ 218145 h 264441"/>
                      <a:gd name="connsiteX17" fmla="*/ 218694 w 292512"/>
                      <a:gd name="connsiteY17" fmla="*/ 191190 h 264441"/>
                      <a:gd name="connsiteX18" fmla="*/ 252031 w 292512"/>
                      <a:gd name="connsiteY18" fmla="*/ 165948 h 264441"/>
                      <a:gd name="connsiteX19" fmla="*/ 249459 w 292512"/>
                      <a:gd name="connsiteY19" fmla="*/ 152804 h 264441"/>
                      <a:gd name="connsiteX20" fmla="*/ 236229 w 292512"/>
                      <a:gd name="connsiteY20" fmla="*/ 155357 h 264441"/>
                      <a:gd name="connsiteX21" fmla="*/ 236220 w 292512"/>
                      <a:gd name="connsiteY21" fmla="*/ 155376 h 264441"/>
                      <a:gd name="connsiteX22" fmla="*/ 207645 w 292512"/>
                      <a:gd name="connsiteY22" fmla="*/ 174426 h 264441"/>
                      <a:gd name="connsiteX23" fmla="*/ 178308 w 292512"/>
                      <a:gd name="connsiteY23" fmla="*/ 164901 h 264441"/>
                      <a:gd name="connsiteX24" fmla="*/ 180022 w 292512"/>
                      <a:gd name="connsiteY24" fmla="*/ 143088 h 264441"/>
                      <a:gd name="connsiteX25" fmla="*/ 169354 w 292512"/>
                      <a:gd name="connsiteY25" fmla="*/ 134706 h 264441"/>
                      <a:gd name="connsiteX26" fmla="*/ 160972 w 292512"/>
                      <a:gd name="connsiteY26" fmla="*/ 145374 h 264441"/>
                      <a:gd name="connsiteX27" fmla="*/ 137445 w 292512"/>
                      <a:gd name="connsiteY27" fmla="*/ 173473 h 264441"/>
                      <a:gd name="connsiteX28" fmla="*/ 30194 w 292512"/>
                      <a:gd name="connsiteY28" fmla="*/ 129277 h 264441"/>
                      <a:gd name="connsiteX29" fmla="*/ 35623 w 292512"/>
                      <a:gd name="connsiteY29" fmla="*/ 141564 h 264441"/>
                      <a:gd name="connsiteX30" fmla="*/ 39052 w 292512"/>
                      <a:gd name="connsiteY30" fmla="*/ 142136 h 264441"/>
                      <a:gd name="connsiteX31" fmla="*/ 48006 w 292512"/>
                      <a:gd name="connsiteY31" fmla="*/ 136040 h 264441"/>
                      <a:gd name="connsiteX32" fmla="*/ 76581 w 292512"/>
                      <a:gd name="connsiteY32" fmla="*/ 61364 h 264441"/>
                      <a:gd name="connsiteX33" fmla="*/ 30480 w 292512"/>
                      <a:gd name="connsiteY33" fmla="*/ 61364 h 264441"/>
                      <a:gd name="connsiteX34" fmla="*/ 54006 w 292512"/>
                      <a:gd name="connsiteY34" fmla="*/ 13739 h 264441"/>
                      <a:gd name="connsiteX35" fmla="*/ 49653 w 292512"/>
                      <a:gd name="connsiteY35" fmla="*/ 994 h 264441"/>
                      <a:gd name="connsiteX36" fmla="*/ 49625 w 292512"/>
                      <a:gd name="connsiteY36" fmla="*/ 975 h 264441"/>
                      <a:gd name="connsiteX37" fmla="*/ 36880 w 292512"/>
                      <a:gd name="connsiteY37" fmla="*/ 5328 h 264441"/>
                      <a:gd name="connsiteX38" fmla="*/ 36861 w 292512"/>
                      <a:gd name="connsiteY38" fmla="*/ 5357 h 264441"/>
                      <a:gd name="connsiteX39" fmla="*/ 0 w 292512"/>
                      <a:gd name="connsiteY39" fmla="*/ 80890 h 264441"/>
                      <a:gd name="connsiteX40" fmla="*/ 48863 w 292512"/>
                      <a:gd name="connsiteY40" fmla="*/ 80890 h 264441"/>
                      <a:gd name="connsiteX41" fmla="*/ 30194 w 292512"/>
                      <a:gd name="connsiteY41" fmla="*/ 129277 h 264441"/>
                      <a:gd name="connsiteX0" fmla="*/ 137445 w 292512"/>
                      <a:gd name="connsiteY0" fmla="*/ 173473 h 264437"/>
                      <a:gd name="connsiteX1" fmla="*/ 153447 w 292512"/>
                      <a:gd name="connsiteY1" fmla="*/ 192999 h 264437"/>
                      <a:gd name="connsiteX2" fmla="*/ 169545 w 292512"/>
                      <a:gd name="connsiteY2" fmla="*/ 181760 h 264437"/>
                      <a:gd name="connsiteX3" fmla="*/ 199358 w 292512"/>
                      <a:gd name="connsiteY3" fmla="*/ 192999 h 264437"/>
                      <a:gd name="connsiteX4" fmla="*/ 213741 w 292512"/>
                      <a:gd name="connsiteY4" fmla="*/ 234719 h 264437"/>
                      <a:gd name="connsiteX5" fmla="*/ 256413 w 292512"/>
                      <a:gd name="connsiteY5" fmla="*/ 246339 h 264437"/>
                      <a:gd name="connsiteX6" fmla="*/ 262128 w 292512"/>
                      <a:gd name="connsiteY6" fmla="*/ 246339 h 264437"/>
                      <a:gd name="connsiteX7" fmla="*/ 283273 w 292512"/>
                      <a:gd name="connsiteY7" fmla="*/ 264437 h 264437"/>
                      <a:gd name="connsiteX8" fmla="*/ 292512 w 292512"/>
                      <a:gd name="connsiteY8" fmla="*/ 252912 h 264437"/>
                      <a:gd name="connsiteX9" fmla="*/ 262413 w 292512"/>
                      <a:gd name="connsiteY9" fmla="*/ 227575 h 264437"/>
                      <a:gd name="connsiteX10" fmla="*/ 255936 w 292512"/>
                      <a:gd name="connsiteY10" fmla="*/ 227575 h 264437"/>
                      <a:gd name="connsiteX11" fmla="*/ 241363 w 292512"/>
                      <a:gd name="connsiteY11" fmla="*/ 227575 h 264437"/>
                      <a:gd name="connsiteX12" fmla="*/ 270605 w 292512"/>
                      <a:gd name="connsiteY12" fmla="*/ 214716 h 264437"/>
                      <a:gd name="connsiteX13" fmla="*/ 281225 w 292512"/>
                      <a:gd name="connsiteY13" fmla="*/ 206287 h 264437"/>
                      <a:gd name="connsiteX14" fmla="*/ 272796 w 292512"/>
                      <a:gd name="connsiteY14" fmla="*/ 195666 h 264437"/>
                      <a:gd name="connsiteX15" fmla="*/ 224694 w 292512"/>
                      <a:gd name="connsiteY15" fmla="*/ 218145 h 264437"/>
                      <a:gd name="connsiteX16" fmla="*/ 218694 w 292512"/>
                      <a:gd name="connsiteY16" fmla="*/ 191190 h 264437"/>
                      <a:gd name="connsiteX17" fmla="*/ 252031 w 292512"/>
                      <a:gd name="connsiteY17" fmla="*/ 165948 h 264437"/>
                      <a:gd name="connsiteX18" fmla="*/ 249459 w 292512"/>
                      <a:gd name="connsiteY18" fmla="*/ 152804 h 264437"/>
                      <a:gd name="connsiteX19" fmla="*/ 236229 w 292512"/>
                      <a:gd name="connsiteY19" fmla="*/ 155357 h 264437"/>
                      <a:gd name="connsiteX20" fmla="*/ 236220 w 292512"/>
                      <a:gd name="connsiteY20" fmla="*/ 155376 h 264437"/>
                      <a:gd name="connsiteX21" fmla="*/ 207645 w 292512"/>
                      <a:gd name="connsiteY21" fmla="*/ 174426 h 264437"/>
                      <a:gd name="connsiteX22" fmla="*/ 178308 w 292512"/>
                      <a:gd name="connsiteY22" fmla="*/ 164901 h 264437"/>
                      <a:gd name="connsiteX23" fmla="*/ 180022 w 292512"/>
                      <a:gd name="connsiteY23" fmla="*/ 143088 h 264437"/>
                      <a:gd name="connsiteX24" fmla="*/ 169354 w 292512"/>
                      <a:gd name="connsiteY24" fmla="*/ 134706 h 264437"/>
                      <a:gd name="connsiteX25" fmla="*/ 160972 w 292512"/>
                      <a:gd name="connsiteY25" fmla="*/ 145374 h 264437"/>
                      <a:gd name="connsiteX26" fmla="*/ 137445 w 292512"/>
                      <a:gd name="connsiteY26" fmla="*/ 173473 h 264437"/>
                      <a:gd name="connsiteX27" fmla="*/ 30194 w 292512"/>
                      <a:gd name="connsiteY27" fmla="*/ 129277 h 264437"/>
                      <a:gd name="connsiteX28" fmla="*/ 35623 w 292512"/>
                      <a:gd name="connsiteY28" fmla="*/ 141564 h 264437"/>
                      <a:gd name="connsiteX29" fmla="*/ 39052 w 292512"/>
                      <a:gd name="connsiteY29" fmla="*/ 142136 h 264437"/>
                      <a:gd name="connsiteX30" fmla="*/ 48006 w 292512"/>
                      <a:gd name="connsiteY30" fmla="*/ 136040 h 264437"/>
                      <a:gd name="connsiteX31" fmla="*/ 76581 w 292512"/>
                      <a:gd name="connsiteY31" fmla="*/ 61364 h 264437"/>
                      <a:gd name="connsiteX32" fmla="*/ 30480 w 292512"/>
                      <a:gd name="connsiteY32" fmla="*/ 61364 h 264437"/>
                      <a:gd name="connsiteX33" fmla="*/ 54006 w 292512"/>
                      <a:gd name="connsiteY33" fmla="*/ 13739 h 264437"/>
                      <a:gd name="connsiteX34" fmla="*/ 49653 w 292512"/>
                      <a:gd name="connsiteY34" fmla="*/ 994 h 264437"/>
                      <a:gd name="connsiteX35" fmla="*/ 49625 w 292512"/>
                      <a:gd name="connsiteY35" fmla="*/ 975 h 264437"/>
                      <a:gd name="connsiteX36" fmla="*/ 36880 w 292512"/>
                      <a:gd name="connsiteY36" fmla="*/ 5328 h 264437"/>
                      <a:gd name="connsiteX37" fmla="*/ 36861 w 292512"/>
                      <a:gd name="connsiteY37" fmla="*/ 5357 h 264437"/>
                      <a:gd name="connsiteX38" fmla="*/ 0 w 292512"/>
                      <a:gd name="connsiteY38" fmla="*/ 80890 h 264437"/>
                      <a:gd name="connsiteX39" fmla="*/ 48863 w 292512"/>
                      <a:gd name="connsiteY39" fmla="*/ 80890 h 264437"/>
                      <a:gd name="connsiteX40" fmla="*/ 30194 w 292512"/>
                      <a:gd name="connsiteY40" fmla="*/ 129277 h 264437"/>
                      <a:gd name="connsiteX0" fmla="*/ 137445 w 283273"/>
                      <a:gd name="connsiteY0" fmla="*/ 173473 h 264437"/>
                      <a:gd name="connsiteX1" fmla="*/ 153447 w 283273"/>
                      <a:gd name="connsiteY1" fmla="*/ 192999 h 264437"/>
                      <a:gd name="connsiteX2" fmla="*/ 169545 w 283273"/>
                      <a:gd name="connsiteY2" fmla="*/ 181760 h 264437"/>
                      <a:gd name="connsiteX3" fmla="*/ 199358 w 283273"/>
                      <a:gd name="connsiteY3" fmla="*/ 192999 h 264437"/>
                      <a:gd name="connsiteX4" fmla="*/ 213741 w 283273"/>
                      <a:gd name="connsiteY4" fmla="*/ 234719 h 264437"/>
                      <a:gd name="connsiteX5" fmla="*/ 256413 w 283273"/>
                      <a:gd name="connsiteY5" fmla="*/ 246339 h 264437"/>
                      <a:gd name="connsiteX6" fmla="*/ 262128 w 283273"/>
                      <a:gd name="connsiteY6" fmla="*/ 246339 h 264437"/>
                      <a:gd name="connsiteX7" fmla="*/ 283273 w 283273"/>
                      <a:gd name="connsiteY7" fmla="*/ 264437 h 264437"/>
                      <a:gd name="connsiteX8" fmla="*/ 262413 w 283273"/>
                      <a:gd name="connsiteY8" fmla="*/ 227575 h 264437"/>
                      <a:gd name="connsiteX9" fmla="*/ 255936 w 283273"/>
                      <a:gd name="connsiteY9" fmla="*/ 227575 h 264437"/>
                      <a:gd name="connsiteX10" fmla="*/ 241363 w 283273"/>
                      <a:gd name="connsiteY10" fmla="*/ 227575 h 264437"/>
                      <a:gd name="connsiteX11" fmla="*/ 270605 w 283273"/>
                      <a:gd name="connsiteY11" fmla="*/ 214716 h 264437"/>
                      <a:gd name="connsiteX12" fmla="*/ 281225 w 283273"/>
                      <a:gd name="connsiteY12" fmla="*/ 206287 h 264437"/>
                      <a:gd name="connsiteX13" fmla="*/ 272796 w 283273"/>
                      <a:gd name="connsiteY13" fmla="*/ 195666 h 264437"/>
                      <a:gd name="connsiteX14" fmla="*/ 224694 w 283273"/>
                      <a:gd name="connsiteY14" fmla="*/ 218145 h 264437"/>
                      <a:gd name="connsiteX15" fmla="*/ 218694 w 283273"/>
                      <a:gd name="connsiteY15" fmla="*/ 191190 h 264437"/>
                      <a:gd name="connsiteX16" fmla="*/ 252031 w 283273"/>
                      <a:gd name="connsiteY16" fmla="*/ 165948 h 264437"/>
                      <a:gd name="connsiteX17" fmla="*/ 249459 w 283273"/>
                      <a:gd name="connsiteY17" fmla="*/ 152804 h 264437"/>
                      <a:gd name="connsiteX18" fmla="*/ 236229 w 283273"/>
                      <a:gd name="connsiteY18" fmla="*/ 155357 h 264437"/>
                      <a:gd name="connsiteX19" fmla="*/ 236220 w 283273"/>
                      <a:gd name="connsiteY19" fmla="*/ 155376 h 264437"/>
                      <a:gd name="connsiteX20" fmla="*/ 207645 w 283273"/>
                      <a:gd name="connsiteY20" fmla="*/ 174426 h 264437"/>
                      <a:gd name="connsiteX21" fmla="*/ 178308 w 283273"/>
                      <a:gd name="connsiteY21" fmla="*/ 164901 h 264437"/>
                      <a:gd name="connsiteX22" fmla="*/ 180022 w 283273"/>
                      <a:gd name="connsiteY22" fmla="*/ 143088 h 264437"/>
                      <a:gd name="connsiteX23" fmla="*/ 169354 w 283273"/>
                      <a:gd name="connsiteY23" fmla="*/ 134706 h 264437"/>
                      <a:gd name="connsiteX24" fmla="*/ 160972 w 283273"/>
                      <a:gd name="connsiteY24" fmla="*/ 145374 h 264437"/>
                      <a:gd name="connsiteX25" fmla="*/ 137445 w 283273"/>
                      <a:gd name="connsiteY25" fmla="*/ 173473 h 264437"/>
                      <a:gd name="connsiteX26" fmla="*/ 30194 w 283273"/>
                      <a:gd name="connsiteY26" fmla="*/ 129277 h 264437"/>
                      <a:gd name="connsiteX27" fmla="*/ 35623 w 283273"/>
                      <a:gd name="connsiteY27" fmla="*/ 141564 h 264437"/>
                      <a:gd name="connsiteX28" fmla="*/ 39052 w 283273"/>
                      <a:gd name="connsiteY28" fmla="*/ 142136 h 264437"/>
                      <a:gd name="connsiteX29" fmla="*/ 48006 w 283273"/>
                      <a:gd name="connsiteY29" fmla="*/ 136040 h 264437"/>
                      <a:gd name="connsiteX30" fmla="*/ 76581 w 283273"/>
                      <a:gd name="connsiteY30" fmla="*/ 61364 h 264437"/>
                      <a:gd name="connsiteX31" fmla="*/ 30480 w 283273"/>
                      <a:gd name="connsiteY31" fmla="*/ 61364 h 264437"/>
                      <a:gd name="connsiteX32" fmla="*/ 54006 w 283273"/>
                      <a:gd name="connsiteY32" fmla="*/ 13739 h 264437"/>
                      <a:gd name="connsiteX33" fmla="*/ 49653 w 283273"/>
                      <a:gd name="connsiteY33" fmla="*/ 994 h 264437"/>
                      <a:gd name="connsiteX34" fmla="*/ 49625 w 283273"/>
                      <a:gd name="connsiteY34" fmla="*/ 975 h 264437"/>
                      <a:gd name="connsiteX35" fmla="*/ 36880 w 283273"/>
                      <a:gd name="connsiteY35" fmla="*/ 5328 h 264437"/>
                      <a:gd name="connsiteX36" fmla="*/ 36861 w 283273"/>
                      <a:gd name="connsiteY36" fmla="*/ 5357 h 264437"/>
                      <a:gd name="connsiteX37" fmla="*/ 0 w 283273"/>
                      <a:gd name="connsiteY37" fmla="*/ 80890 h 264437"/>
                      <a:gd name="connsiteX38" fmla="*/ 48863 w 283273"/>
                      <a:gd name="connsiteY38" fmla="*/ 80890 h 264437"/>
                      <a:gd name="connsiteX39" fmla="*/ 30194 w 283273"/>
                      <a:gd name="connsiteY39" fmla="*/ 129277 h 264437"/>
                      <a:gd name="connsiteX0" fmla="*/ 137445 w 281289"/>
                      <a:gd name="connsiteY0" fmla="*/ 173473 h 246548"/>
                      <a:gd name="connsiteX1" fmla="*/ 153447 w 281289"/>
                      <a:gd name="connsiteY1" fmla="*/ 192999 h 246548"/>
                      <a:gd name="connsiteX2" fmla="*/ 169545 w 281289"/>
                      <a:gd name="connsiteY2" fmla="*/ 181760 h 246548"/>
                      <a:gd name="connsiteX3" fmla="*/ 199358 w 281289"/>
                      <a:gd name="connsiteY3" fmla="*/ 192999 h 246548"/>
                      <a:gd name="connsiteX4" fmla="*/ 213741 w 281289"/>
                      <a:gd name="connsiteY4" fmla="*/ 234719 h 246548"/>
                      <a:gd name="connsiteX5" fmla="*/ 256413 w 281289"/>
                      <a:gd name="connsiteY5" fmla="*/ 246339 h 246548"/>
                      <a:gd name="connsiteX6" fmla="*/ 262128 w 281289"/>
                      <a:gd name="connsiteY6" fmla="*/ 246339 h 246548"/>
                      <a:gd name="connsiteX7" fmla="*/ 262413 w 281289"/>
                      <a:gd name="connsiteY7" fmla="*/ 227575 h 246548"/>
                      <a:gd name="connsiteX8" fmla="*/ 255936 w 281289"/>
                      <a:gd name="connsiteY8" fmla="*/ 227575 h 246548"/>
                      <a:gd name="connsiteX9" fmla="*/ 241363 w 281289"/>
                      <a:gd name="connsiteY9" fmla="*/ 227575 h 246548"/>
                      <a:gd name="connsiteX10" fmla="*/ 270605 w 281289"/>
                      <a:gd name="connsiteY10" fmla="*/ 214716 h 246548"/>
                      <a:gd name="connsiteX11" fmla="*/ 281225 w 281289"/>
                      <a:gd name="connsiteY11" fmla="*/ 206287 h 246548"/>
                      <a:gd name="connsiteX12" fmla="*/ 272796 w 281289"/>
                      <a:gd name="connsiteY12" fmla="*/ 195666 h 246548"/>
                      <a:gd name="connsiteX13" fmla="*/ 224694 w 281289"/>
                      <a:gd name="connsiteY13" fmla="*/ 218145 h 246548"/>
                      <a:gd name="connsiteX14" fmla="*/ 218694 w 281289"/>
                      <a:gd name="connsiteY14" fmla="*/ 191190 h 246548"/>
                      <a:gd name="connsiteX15" fmla="*/ 252031 w 281289"/>
                      <a:gd name="connsiteY15" fmla="*/ 165948 h 246548"/>
                      <a:gd name="connsiteX16" fmla="*/ 249459 w 281289"/>
                      <a:gd name="connsiteY16" fmla="*/ 152804 h 246548"/>
                      <a:gd name="connsiteX17" fmla="*/ 236229 w 281289"/>
                      <a:gd name="connsiteY17" fmla="*/ 155357 h 246548"/>
                      <a:gd name="connsiteX18" fmla="*/ 236220 w 281289"/>
                      <a:gd name="connsiteY18" fmla="*/ 155376 h 246548"/>
                      <a:gd name="connsiteX19" fmla="*/ 207645 w 281289"/>
                      <a:gd name="connsiteY19" fmla="*/ 174426 h 246548"/>
                      <a:gd name="connsiteX20" fmla="*/ 178308 w 281289"/>
                      <a:gd name="connsiteY20" fmla="*/ 164901 h 246548"/>
                      <a:gd name="connsiteX21" fmla="*/ 180022 w 281289"/>
                      <a:gd name="connsiteY21" fmla="*/ 143088 h 246548"/>
                      <a:gd name="connsiteX22" fmla="*/ 169354 w 281289"/>
                      <a:gd name="connsiteY22" fmla="*/ 134706 h 246548"/>
                      <a:gd name="connsiteX23" fmla="*/ 160972 w 281289"/>
                      <a:gd name="connsiteY23" fmla="*/ 145374 h 246548"/>
                      <a:gd name="connsiteX24" fmla="*/ 137445 w 281289"/>
                      <a:gd name="connsiteY24" fmla="*/ 173473 h 246548"/>
                      <a:gd name="connsiteX25" fmla="*/ 30194 w 281289"/>
                      <a:gd name="connsiteY25" fmla="*/ 129277 h 246548"/>
                      <a:gd name="connsiteX26" fmla="*/ 35623 w 281289"/>
                      <a:gd name="connsiteY26" fmla="*/ 141564 h 246548"/>
                      <a:gd name="connsiteX27" fmla="*/ 39052 w 281289"/>
                      <a:gd name="connsiteY27" fmla="*/ 142136 h 246548"/>
                      <a:gd name="connsiteX28" fmla="*/ 48006 w 281289"/>
                      <a:gd name="connsiteY28" fmla="*/ 136040 h 246548"/>
                      <a:gd name="connsiteX29" fmla="*/ 76581 w 281289"/>
                      <a:gd name="connsiteY29" fmla="*/ 61364 h 246548"/>
                      <a:gd name="connsiteX30" fmla="*/ 30480 w 281289"/>
                      <a:gd name="connsiteY30" fmla="*/ 61364 h 246548"/>
                      <a:gd name="connsiteX31" fmla="*/ 54006 w 281289"/>
                      <a:gd name="connsiteY31" fmla="*/ 13739 h 246548"/>
                      <a:gd name="connsiteX32" fmla="*/ 49653 w 281289"/>
                      <a:gd name="connsiteY32" fmla="*/ 994 h 246548"/>
                      <a:gd name="connsiteX33" fmla="*/ 49625 w 281289"/>
                      <a:gd name="connsiteY33" fmla="*/ 975 h 246548"/>
                      <a:gd name="connsiteX34" fmla="*/ 36880 w 281289"/>
                      <a:gd name="connsiteY34" fmla="*/ 5328 h 246548"/>
                      <a:gd name="connsiteX35" fmla="*/ 36861 w 281289"/>
                      <a:gd name="connsiteY35" fmla="*/ 5357 h 246548"/>
                      <a:gd name="connsiteX36" fmla="*/ 0 w 281289"/>
                      <a:gd name="connsiteY36" fmla="*/ 80890 h 246548"/>
                      <a:gd name="connsiteX37" fmla="*/ 48863 w 281289"/>
                      <a:gd name="connsiteY37" fmla="*/ 80890 h 246548"/>
                      <a:gd name="connsiteX38" fmla="*/ 30194 w 281289"/>
                      <a:gd name="connsiteY38" fmla="*/ 129277 h 246548"/>
                      <a:gd name="connsiteX0" fmla="*/ 137445 w 281289"/>
                      <a:gd name="connsiteY0" fmla="*/ 173473 h 246548"/>
                      <a:gd name="connsiteX1" fmla="*/ 153447 w 281289"/>
                      <a:gd name="connsiteY1" fmla="*/ 192999 h 246548"/>
                      <a:gd name="connsiteX2" fmla="*/ 169545 w 281289"/>
                      <a:gd name="connsiteY2" fmla="*/ 181760 h 246548"/>
                      <a:gd name="connsiteX3" fmla="*/ 199358 w 281289"/>
                      <a:gd name="connsiteY3" fmla="*/ 192999 h 246548"/>
                      <a:gd name="connsiteX4" fmla="*/ 213741 w 281289"/>
                      <a:gd name="connsiteY4" fmla="*/ 234719 h 246548"/>
                      <a:gd name="connsiteX5" fmla="*/ 256413 w 281289"/>
                      <a:gd name="connsiteY5" fmla="*/ 246339 h 246548"/>
                      <a:gd name="connsiteX6" fmla="*/ 262413 w 281289"/>
                      <a:gd name="connsiteY6" fmla="*/ 227575 h 246548"/>
                      <a:gd name="connsiteX7" fmla="*/ 255936 w 281289"/>
                      <a:gd name="connsiteY7" fmla="*/ 227575 h 246548"/>
                      <a:gd name="connsiteX8" fmla="*/ 241363 w 281289"/>
                      <a:gd name="connsiteY8" fmla="*/ 227575 h 246548"/>
                      <a:gd name="connsiteX9" fmla="*/ 270605 w 281289"/>
                      <a:gd name="connsiteY9" fmla="*/ 214716 h 246548"/>
                      <a:gd name="connsiteX10" fmla="*/ 281225 w 281289"/>
                      <a:gd name="connsiteY10" fmla="*/ 206287 h 246548"/>
                      <a:gd name="connsiteX11" fmla="*/ 272796 w 281289"/>
                      <a:gd name="connsiteY11" fmla="*/ 195666 h 246548"/>
                      <a:gd name="connsiteX12" fmla="*/ 224694 w 281289"/>
                      <a:gd name="connsiteY12" fmla="*/ 218145 h 246548"/>
                      <a:gd name="connsiteX13" fmla="*/ 218694 w 281289"/>
                      <a:gd name="connsiteY13" fmla="*/ 191190 h 246548"/>
                      <a:gd name="connsiteX14" fmla="*/ 252031 w 281289"/>
                      <a:gd name="connsiteY14" fmla="*/ 165948 h 246548"/>
                      <a:gd name="connsiteX15" fmla="*/ 249459 w 281289"/>
                      <a:gd name="connsiteY15" fmla="*/ 152804 h 246548"/>
                      <a:gd name="connsiteX16" fmla="*/ 236229 w 281289"/>
                      <a:gd name="connsiteY16" fmla="*/ 155357 h 246548"/>
                      <a:gd name="connsiteX17" fmla="*/ 236220 w 281289"/>
                      <a:gd name="connsiteY17" fmla="*/ 155376 h 246548"/>
                      <a:gd name="connsiteX18" fmla="*/ 207645 w 281289"/>
                      <a:gd name="connsiteY18" fmla="*/ 174426 h 246548"/>
                      <a:gd name="connsiteX19" fmla="*/ 178308 w 281289"/>
                      <a:gd name="connsiteY19" fmla="*/ 164901 h 246548"/>
                      <a:gd name="connsiteX20" fmla="*/ 180022 w 281289"/>
                      <a:gd name="connsiteY20" fmla="*/ 143088 h 246548"/>
                      <a:gd name="connsiteX21" fmla="*/ 169354 w 281289"/>
                      <a:gd name="connsiteY21" fmla="*/ 134706 h 246548"/>
                      <a:gd name="connsiteX22" fmla="*/ 160972 w 281289"/>
                      <a:gd name="connsiteY22" fmla="*/ 145374 h 246548"/>
                      <a:gd name="connsiteX23" fmla="*/ 137445 w 281289"/>
                      <a:gd name="connsiteY23" fmla="*/ 173473 h 246548"/>
                      <a:gd name="connsiteX24" fmla="*/ 30194 w 281289"/>
                      <a:gd name="connsiteY24" fmla="*/ 129277 h 246548"/>
                      <a:gd name="connsiteX25" fmla="*/ 35623 w 281289"/>
                      <a:gd name="connsiteY25" fmla="*/ 141564 h 246548"/>
                      <a:gd name="connsiteX26" fmla="*/ 39052 w 281289"/>
                      <a:gd name="connsiteY26" fmla="*/ 142136 h 246548"/>
                      <a:gd name="connsiteX27" fmla="*/ 48006 w 281289"/>
                      <a:gd name="connsiteY27" fmla="*/ 136040 h 246548"/>
                      <a:gd name="connsiteX28" fmla="*/ 76581 w 281289"/>
                      <a:gd name="connsiteY28" fmla="*/ 61364 h 246548"/>
                      <a:gd name="connsiteX29" fmla="*/ 30480 w 281289"/>
                      <a:gd name="connsiteY29" fmla="*/ 61364 h 246548"/>
                      <a:gd name="connsiteX30" fmla="*/ 54006 w 281289"/>
                      <a:gd name="connsiteY30" fmla="*/ 13739 h 246548"/>
                      <a:gd name="connsiteX31" fmla="*/ 49653 w 281289"/>
                      <a:gd name="connsiteY31" fmla="*/ 994 h 246548"/>
                      <a:gd name="connsiteX32" fmla="*/ 49625 w 281289"/>
                      <a:gd name="connsiteY32" fmla="*/ 975 h 246548"/>
                      <a:gd name="connsiteX33" fmla="*/ 36880 w 281289"/>
                      <a:gd name="connsiteY33" fmla="*/ 5328 h 246548"/>
                      <a:gd name="connsiteX34" fmla="*/ 36861 w 281289"/>
                      <a:gd name="connsiteY34" fmla="*/ 5357 h 246548"/>
                      <a:gd name="connsiteX35" fmla="*/ 0 w 281289"/>
                      <a:gd name="connsiteY35" fmla="*/ 80890 h 246548"/>
                      <a:gd name="connsiteX36" fmla="*/ 48863 w 281289"/>
                      <a:gd name="connsiteY36" fmla="*/ 80890 h 246548"/>
                      <a:gd name="connsiteX37" fmla="*/ 30194 w 281289"/>
                      <a:gd name="connsiteY37" fmla="*/ 129277 h 246548"/>
                      <a:gd name="connsiteX0" fmla="*/ 137445 w 281289"/>
                      <a:gd name="connsiteY0" fmla="*/ 173473 h 236304"/>
                      <a:gd name="connsiteX1" fmla="*/ 153447 w 281289"/>
                      <a:gd name="connsiteY1" fmla="*/ 192999 h 236304"/>
                      <a:gd name="connsiteX2" fmla="*/ 169545 w 281289"/>
                      <a:gd name="connsiteY2" fmla="*/ 181760 h 236304"/>
                      <a:gd name="connsiteX3" fmla="*/ 199358 w 281289"/>
                      <a:gd name="connsiteY3" fmla="*/ 192999 h 236304"/>
                      <a:gd name="connsiteX4" fmla="*/ 213741 w 281289"/>
                      <a:gd name="connsiteY4" fmla="*/ 234719 h 236304"/>
                      <a:gd name="connsiteX5" fmla="*/ 262413 w 281289"/>
                      <a:gd name="connsiteY5" fmla="*/ 227575 h 236304"/>
                      <a:gd name="connsiteX6" fmla="*/ 255936 w 281289"/>
                      <a:gd name="connsiteY6" fmla="*/ 227575 h 236304"/>
                      <a:gd name="connsiteX7" fmla="*/ 241363 w 281289"/>
                      <a:gd name="connsiteY7" fmla="*/ 227575 h 236304"/>
                      <a:gd name="connsiteX8" fmla="*/ 270605 w 281289"/>
                      <a:gd name="connsiteY8" fmla="*/ 214716 h 236304"/>
                      <a:gd name="connsiteX9" fmla="*/ 281225 w 281289"/>
                      <a:gd name="connsiteY9" fmla="*/ 206287 h 236304"/>
                      <a:gd name="connsiteX10" fmla="*/ 272796 w 281289"/>
                      <a:gd name="connsiteY10" fmla="*/ 195666 h 236304"/>
                      <a:gd name="connsiteX11" fmla="*/ 224694 w 281289"/>
                      <a:gd name="connsiteY11" fmla="*/ 218145 h 236304"/>
                      <a:gd name="connsiteX12" fmla="*/ 218694 w 281289"/>
                      <a:gd name="connsiteY12" fmla="*/ 191190 h 236304"/>
                      <a:gd name="connsiteX13" fmla="*/ 252031 w 281289"/>
                      <a:gd name="connsiteY13" fmla="*/ 165948 h 236304"/>
                      <a:gd name="connsiteX14" fmla="*/ 249459 w 281289"/>
                      <a:gd name="connsiteY14" fmla="*/ 152804 h 236304"/>
                      <a:gd name="connsiteX15" fmla="*/ 236229 w 281289"/>
                      <a:gd name="connsiteY15" fmla="*/ 155357 h 236304"/>
                      <a:gd name="connsiteX16" fmla="*/ 236220 w 281289"/>
                      <a:gd name="connsiteY16" fmla="*/ 155376 h 236304"/>
                      <a:gd name="connsiteX17" fmla="*/ 207645 w 281289"/>
                      <a:gd name="connsiteY17" fmla="*/ 174426 h 236304"/>
                      <a:gd name="connsiteX18" fmla="*/ 178308 w 281289"/>
                      <a:gd name="connsiteY18" fmla="*/ 164901 h 236304"/>
                      <a:gd name="connsiteX19" fmla="*/ 180022 w 281289"/>
                      <a:gd name="connsiteY19" fmla="*/ 143088 h 236304"/>
                      <a:gd name="connsiteX20" fmla="*/ 169354 w 281289"/>
                      <a:gd name="connsiteY20" fmla="*/ 134706 h 236304"/>
                      <a:gd name="connsiteX21" fmla="*/ 160972 w 281289"/>
                      <a:gd name="connsiteY21" fmla="*/ 145374 h 236304"/>
                      <a:gd name="connsiteX22" fmla="*/ 137445 w 281289"/>
                      <a:gd name="connsiteY22" fmla="*/ 173473 h 236304"/>
                      <a:gd name="connsiteX23" fmla="*/ 30194 w 281289"/>
                      <a:gd name="connsiteY23" fmla="*/ 129277 h 236304"/>
                      <a:gd name="connsiteX24" fmla="*/ 35623 w 281289"/>
                      <a:gd name="connsiteY24" fmla="*/ 141564 h 236304"/>
                      <a:gd name="connsiteX25" fmla="*/ 39052 w 281289"/>
                      <a:gd name="connsiteY25" fmla="*/ 142136 h 236304"/>
                      <a:gd name="connsiteX26" fmla="*/ 48006 w 281289"/>
                      <a:gd name="connsiteY26" fmla="*/ 136040 h 236304"/>
                      <a:gd name="connsiteX27" fmla="*/ 76581 w 281289"/>
                      <a:gd name="connsiteY27" fmla="*/ 61364 h 236304"/>
                      <a:gd name="connsiteX28" fmla="*/ 30480 w 281289"/>
                      <a:gd name="connsiteY28" fmla="*/ 61364 h 236304"/>
                      <a:gd name="connsiteX29" fmla="*/ 54006 w 281289"/>
                      <a:gd name="connsiteY29" fmla="*/ 13739 h 236304"/>
                      <a:gd name="connsiteX30" fmla="*/ 49653 w 281289"/>
                      <a:gd name="connsiteY30" fmla="*/ 994 h 236304"/>
                      <a:gd name="connsiteX31" fmla="*/ 49625 w 281289"/>
                      <a:gd name="connsiteY31" fmla="*/ 975 h 236304"/>
                      <a:gd name="connsiteX32" fmla="*/ 36880 w 281289"/>
                      <a:gd name="connsiteY32" fmla="*/ 5328 h 236304"/>
                      <a:gd name="connsiteX33" fmla="*/ 36861 w 281289"/>
                      <a:gd name="connsiteY33" fmla="*/ 5357 h 236304"/>
                      <a:gd name="connsiteX34" fmla="*/ 0 w 281289"/>
                      <a:gd name="connsiteY34" fmla="*/ 80890 h 236304"/>
                      <a:gd name="connsiteX35" fmla="*/ 48863 w 281289"/>
                      <a:gd name="connsiteY35" fmla="*/ 80890 h 236304"/>
                      <a:gd name="connsiteX36" fmla="*/ 30194 w 281289"/>
                      <a:gd name="connsiteY36" fmla="*/ 129277 h 236304"/>
                      <a:gd name="connsiteX0" fmla="*/ 137445 w 281289"/>
                      <a:gd name="connsiteY0" fmla="*/ 173473 h 236304"/>
                      <a:gd name="connsiteX1" fmla="*/ 153447 w 281289"/>
                      <a:gd name="connsiteY1" fmla="*/ 192999 h 236304"/>
                      <a:gd name="connsiteX2" fmla="*/ 169545 w 281289"/>
                      <a:gd name="connsiteY2" fmla="*/ 181760 h 236304"/>
                      <a:gd name="connsiteX3" fmla="*/ 199358 w 281289"/>
                      <a:gd name="connsiteY3" fmla="*/ 192999 h 236304"/>
                      <a:gd name="connsiteX4" fmla="*/ 213741 w 281289"/>
                      <a:gd name="connsiteY4" fmla="*/ 234719 h 236304"/>
                      <a:gd name="connsiteX5" fmla="*/ 262413 w 281289"/>
                      <a:gd name="connsiteY5" fmla="*/ 227575 h 236304"/>
                      <a:gd name="connsiteX6" fmla="*/ 241363 w 281289"/>
                      <a:gd name="connsiteY6" fmla="*/ 227575 h 236304"/>
                      <a:gd name="connsiteX7" fmla="*/ 270605 w 281289"/>
                      <a:gd name="connsiteY7" fmla="*/ 214716 h 236304"/>
                      <a:gd name="connsiteX8" fmla="*/ 281225 w 281289"/>
                      <a:gd name="connsiteY8" fmla="*/ 206287 h 236304"/>
                      <a:gd name="connsiteX9" fmla="*/ 272796 w 281289"/>
                      <a:gd name="connsiteY9" fmla="*/ 195666 h 236304"/>
                      <a:gd name="connsiteX10" fmla="*/ 224694 w 281289"/>
                      <a:gd name="connsiteY10" fmla="*/ 218145 h 236304"/>
                      <a:gd name="connsiteX11" fmla="*/ 218694 w 281289"/>
                      <a:gd name="connsiteY11" fmla="*/ 191190 h 236304"/>
                      <a:gd name="connsiteX12" fmla="*/ 252031 w 281289"/>
                      <a:gd name="connsiteY12" fmla="*/ 165948 h 236304"/>
                      <a:gd name="connsiteX13" fmla="*/ 249459 w 281289"/>
                      <a:gd name="connsiteY13" fmla="*/ 152804 h 236304"/>
                      <a:gd name="connsiteX14" fmla="*/ 236229 w 281289"/>
                      <a:gd name="connsiteY14" fmla="*/ 155357 h 236304"/>
                      <a:gd name="connsiteX15" fmla="*/ 236220 w 281289"/>
                      <a:gd name="connsiteY15" fmla="*/ 155376 h 236304"/>
                      <a:gd name="connsiteX16" fmla="*/ 207645 w 281289"/>
                      <a:gd name="connsiteY16" fmla="*/ 174426 h 236304"/>
                      <a:gd name="connsiteX17" fmla="*/ 178308 w 281289"/>
                      <a:gd name="connsiteY17" fmla="*/ 164901 h 236304"/>
                      <a:gd name="connsiteX18" fmla="*/ 180022 w 281289"/>
                      <a:gd name="connsiteY18" fmla="*/ 143088 h 236304"/>
                      <a:gd name="connsiteX19" fmla="*/ 169354 w 281289"/>
                      <a:gd name="connsiteY19" fmla="*/ 134706 h 236304"/>
                      <a:gd name="connsiteX20" fmla="*/ 160972 w 281289"/>
                      <a:gd name="connsiteY20" fmla="*/ 145374 h 236304"/>
                      <a:gd name="connsiteX21" fmla="*/ 137445 w 281289"/>
                      <a:gd name="connsiteY21" fmla="*/ 173473 h 236304"/>
                      <a:gd name="connsiteX22" fmla="*/ 30194 w 281289"/>
                      <a:gd name="connsiteY22" fmla="*/ 129277 h 236304"/>
                      <a:gd name="connsiteX23" fmla="*/ 35623 w 281289"/>
                      <a:gd name="connsiteY23" fmla="*/ 141564 h 236304"/>
                      <a:gd name="connsiteX24" fmla="*/ 39052 w 281289"/>
                      <a:gd name="connsiteY24" fmla="*/ 142136 h 236304"/>
                      <a:gd name="connsiteX25" fmla="*/ 48006 w 281289"/>
                      <a:gd name="connsiteY25" fmla="*/ 136040 h 236304"/>
                      <a:gd name="connsiteX26" fmla="*/ 76581 w 281289"/>
                      <a:gd name="connsiteY26" fmla="*/ 61364 h 236304"/>
                      <a:gd name="connsiteX27" fmla="*/ 30480 w 281289"/>
                      <a:gd name="connsiteY27" fmla="*/ 61364 h 236304"/>
                      <a:gd name="connsiteX28" fmla="*/ 54006 w 281289"/>
                      <a:gd name="connsiteY28" fmla="*/ 13739 h 236304"/>
                      <a:gd name="connsiteX29" fmla="*/ 49653 w 281289"/>
                      <a:gd name="connsiteY29" fmla="*/ 994 h 236304"/>
                      <a:gd name="connsiteX30" fmla="*/ 49625 w 281289"/>
                      <a:gd name="connsiteY30" fmla="*/ 975 h 236304"/>
                      <a:gd name="connsiteX31" fmla="*/ 36880 w 281289"/>
                      <a:gd name="connsiteY31" fmla="*/ 5328 h 236304"/>
                      <a:gd name="connsiteX32" fmla="*/ 36861 w 281289"/>
                      <a:gd name="connsiteY32" fmla="*/ 5357 h 236304"/>
                      <a:gd name="connsiteX33" fmla="*/ 0 w 281289"/>
                      <a:gd name="connsiteY33" fmla="*/ 80890 h 236304"/>
                      <a:gd name="connsiteX34" fmla="*/ 48863 w 281289"/>
                      <a:gd name="connsiteY34" fmla="*/ 80890 h 236304"/>
                      <a:gd name="connsiteX35" fmla="*/ 30194 w 281289"/>
                      <a:gd name="connsiteY35" fmla="*/ 129277 h 236304"/>
                      <a:gd name="connsiteX0" fmla="*/ 137445 w 281289"/>
                      <a:gd name="connsiteY0" fmla="*/ 173473 h 236525"/>
                      <a:gd name="connsiteX1" fmla="*/ 153447 w 281289"/>
                      <a:gd name="connsiteY1" fmla="*/ 192999 h 236525"/>
                      <a:gd name="connsiteX2" fmla="*/ 169545 w 281289"/>
                      <a:gd name="connsiteY2" fmla="*/ 181760 h 236525"/>
                      <a:gd name="connsiteX3" fmla="*/ 199358 w 281289"/>
                      <a:gd name="connsiteY3" fmla="*/ 192999 h 236525"/>
                      <a:gd name="connsiteX4" fmla="*/ 213741 w 281289"/>
                      <a:gd name="connsiteY4" fmla="*/ 234719 h 236525"/>
                      <a:gd name="connsiteX5" fmla="*/ 241363 w 281289"/>
                      <a:gd name="connsiteY5" fmla="*/ 227575 h 236525"/>
                      <a:gd name="connsiteX6" fmla="*/ 270605 w 281289"/>
                      <a:gd name="connsiteY6" fmla="*/ 214716 h 236525"/>
                      <a:gd name="connsiteX7" fmla="*/ 281225 w 281289"/>
                      <a:gd name="connsiteY7" fmla="*/ 206287 h 236525"/>
                      <a:gd name="connsiteX8" fmla="*/ 272796 w 281289"/>
                      <a:gd name="connsiteY8" fmla="*/ 195666 h 236525"/>
                      <a:gd name="connsiteX9" fmla="*/ 224694 w 281289"/>
                      <a:gd name="connsiteY9" fmla="*/ 218145 h 236525"/>
                      <a:gd name="connsiteX10" fmla="*/ 218694 w 281289"/>
                      <a:gd name="connsiteY10" fmla="*/ 191190 h 236525"/>
                      <a:gd name="connsiteX11" fmla="*/ 252031 w 281289"/>
                      <a:gd name="connsiteY11" fmla="*/ 165948 h 236525"/>
                      <a:gd name="connsiteX12" fmla="*/ 249459 w 281289"/>
                      <a:gd name="connsiteY12" fmla="*/ 152804 h 236525"/>
                      <a:gd name="connsiteX13" fmla="*/ 236229 w 281289"/>
                      <a:gd name="connsiteY13" fmla="*/ 155357 h 236525"/>
                      <a:gd name="connsiteX14" fmla="*/ 236220 w 281289"/>
                      <a:gd name="connsiteY14" fmla="*/ 155376 h 236525"/>
                      <a:gd name="connsiteX15" fmla="*/ 207645 w 281289"/>
                      <a:gd name="connsiteY15" fmla="*/ 174426 h 236525"/>
                      <a:gd name="connsiteX16" fmla="*/ 178308 w 281289"/>
                      <a:gd name="connsiteY16" fmla="*/ 164901 h 236525"/>
                      <a:gd name="connsiteX17" fmla="*/ 180022 w 281289"/>
                      <a:gd name="connsiteY17" fmla="*/ 143088 h 236525"/>
                      <a:gd name="connsiteX18" fmla="*/ 169354 w 281289"/>
                      <a:gd name="connsiteY18" fmla="*/ 134706 h 236525"/>
                      <a:gd name="connsiteX19" fmla="*/ 160972 w 281289"/>
                      <a:gd name="connsiteY19" fmla="*/ 145374 h 236525"/>
                      <a:gd name="connsiteX20" fmla="*/ 137445 w 281289"/>
                      <a:gd name="connsiteY20" fmla="*/ 173473 h 236525"/>
                      <a:gd name="connsiteX21" fmla="*/ 30194 w 281289"/>
                      <a:gd name="connsiteY21" fmla="*/ 129277 h 236525"/>
                      <a:gd name="connsiteX22" fmla="*/ 35623 w 281289"/>
                      <a:gd name="connsiteY22" fmla="*/ 141564 h 236525"/>
                      <a:gd name="connsiteX23" fmla="*/ 39052 w 281289"/>
                      <a:gd name="connsiteY23" fmla="*/ 142136 h 236525"/>
                      <a:gd name="connsiteX24" fmla="*/ 48006 w 281289"/>
                      <a:gd name="connsiteY24" fmla="*/ 136040 h 236525"/>
                      <a:gd name="connsiteX25" fmla="*/ 76581 w 281289"/>
                      <a:gd name="connsiteY25" fmla="*/ 61364 h 236525"/>
                      <a:gd name="connsiteX26" fmla="*/ 30480 w 281289"/>
                      <a:gd name="connsiteY26" fmla="*/ 61364 h 236525"/>
                      <a:gd name="connsiteX27" fmla="*/ 54006 w 281289"/>
                      <a:gd name="connsiteY27" fmla="*/ 13739 h 236525"/>
                      <a:gd name="connsiteX28" fmla="*/ 49653 w 281289"/>
                      <a:gd name="connsiteY28" fmla="*/ 994 h 236525"/>
                      <a:gd name="connsiteX29" fmla="*/ 49625 w 281289"/>
                      <a:gd name="connsiteY29" fmla="*/ 975 h 236525"/>
                      <a:gd name="connsiteX30" fmla="*/ 36880 w 281289"/>
                      <a:gd name="connsiteY30" fmla="*/ 5328 h 236525"/>
                      <a:gd name="connsiteX31" fmla="*/ 36861 w 281289"/>
                      <a:gd name="connsiteY31" fmla="*/ 5357 h 236525"/>
                      <a:gd name="connsiteX32" fmla="*/ 0 w 281289"/>
                      <a:gd name="connsiteY32" fmla="*/ 80890 h 236525"/>
                      <a:gd name="connsiteX33" fmla="*/ 48863 w 281289"/>
                      <a:gd name="connsiteY33" fmla="*/ 80890 h 236525"/>
                      <a:gd name="connsiteX34" fmla="*/ 30194 w 281289"/>
                      <a:gd name="connsiteY34" fmla="*/ 129277 h 236525"/>
                      <a:gd name="connsiteX0" fmla="*/ 137445 w 281289"/>
                      <a:gd name="connsiteY0" fmla="*/ 173473 h 235176"/>
                      <a:gd name="connsiteX1" fmla="*/ 153447 w 281289"/>
                      <a:gd name="connsiteY1" fmla="*/ 192999 h 235176"/>
                      <a:gd name="connsiteX2" fmla="*/ 169545 w 281289"/>
                      <a:gd name="connsiteY2" fmla="*/ 181760 h 235176"/>
                      <a:gd name="connsiteX3" fmla="*/ 199358 w 281289"/>
                      <a:gd name="connsiteY3" fmla="*/ 192999 h 235176"/>
                      <a:gd name="connsiteX4" fmla="*/ 213741 w 281289"/>
                      <a:gd name="connsiteY4" fmla="*/ 234719 h 235176"/>
                      <a:gd name="connsiteX5" fmla="*/ 270605 w 281289"/>
                      <a:gd name="connsiteY5" fmla="*/ 214716 h 235176"/>
                      <a:gd name="connsiteX6" fmla="*/ 281225 w 281289"/>
                      <a:gd name="connsiteY6" fmla="*/ 206287 h 235176"/>
                      <a:gd name="connsiteX7" fmla="*/ 272796 w 281289"/>
                      <a:gd name="connsiteY7" fmla="*/ 195666 h 235176"/>
                      <a:gd name="connsiteX8" fmla="*/ 224694 w 281289"/>
                      <a:gd name="connsiteY8" fmla="*/ 218145 h 235176"/>
                      <a:gd name="connsiteX9" fmla="*/ 218694 w 281289"/>
                      <a:gd name="connsiteY9" fmla="*/ 191190 h 235176"/>
                      <a:gd name="connsiteX10" fmla="*/ 252031 w 281289"/>
                      <a:gd name="connsiteY10" fmla="*/ 165948 h 235176"/>
                      <a:gd name="connsiteX11" fmla="*/ 249459 w 281289"/>
                      <a:gd name="connsiteY11" fmla="*/ 152804 h 235176"/>
                      <a:gd name="connsiteX12" fmla="*/ 236229 w 281289"/>
                      <a:gd name="connsiteY12" fmla="*/ 155357 h 235176"/>
                      <a:gd name="connsiteX13" fmla="*/ 236220 w 281289"/>
                      <a:gd name="connsiteY13" fmla="*/ 155376 h 235176"/>
                      <a:gd name="connsiteX14" fmla="*/ 207645 w 281289"/>
                      <a:gd name="connsiteY14" fmla="*/ 174426 h 235176"/>
                      <a:gd name="connsiteX15" fmla="*/ 178308 w 281289"/>
                      <a:gd name="connsiteY15" fmla="*/ 164901 h 235176"/>
                      <a:gd name="connsiteX16" fmla="*/ 180022 w 281289"/>
                      <a:gd name="connsiteY16" fmla="*/ 143088 h 235176"/>
                      <a:gd name="connsiteX17" fmla="*/ 169354 w 281289"/>
                      <a:gd name="connsiteY17" fmla="*/ 134706 h 235176"/>
                      <a:gd name="connsiteX18" fmla="*/ 160972 w 281289"/>
                      <a:gd name="connsiteY18" fmla="*/ 145374 h 235176"/>
                      <a:gd name="connsiteX19" fmla="*/ 137445 w 281289"/>
                      <a:gd name="connsiteY19" fmla="*/ 173473 h 235176"/>
                      <a:gd name="connsiteX20" fmla="*/ 30194 w 281289"/>
                      <a:gd name="connsiteY20" fmla="*/ 129277 h 235176"/>
                      <a:gd name="connsiteX21" fmla="*/ 35623 w 281289"/>
                      <a:gd name="connsiteY21" fmla="*/ 141564 h 235176"/>
                      <a:gd name="connsiteX22" fmla="*/ 39052 w 281289"/>
                      <a:gd name="connsiteY22" fmla="*/ 142136 h 235176"/>
                      <a:gd name="connsiteX23" fmla="*/ 48006 w 281289"/>
                      <a:gd name="connsiteY23" fmla="*/ 136040 h 235176"/>
                      <a:gd name="connsiteX24" fmla="*/ 76581 w 281289"/>
                      <a:gd name="connsiteY24" fmla="*/ 61364 h 235176"/>
                      <a:gd name="connsiteX25" fmla="*/ 30480 w 281289"/>
                      <a:gd name="connsiteY25" fmla="*/ 61364 h 235176"/>
                      <a:gd name="connsiteX26" fmla="*/ 54006 w 281289"/>
                      <a:gd name="connsiteY26" fmla="*/ 13739 h 235176"/>
                      <a:gd name="connsiteX27" fmla="*/ 49653 w 281289"/>
                      <a:gd name="connsiteY27" fmla="*/ 994 h 235176"/>
                      <a:gd name="connsiteX28" fmla="*/ 49625 w 281289"/>
                      <a:gd name="connsiteY28" fmla="*/ 975 h 235176"/>
                      <a:gd name="connsiteX29" fmla="*/ 36880 w 281289"/>
                      <a:gd name="connsiteY29" fmla="*/ 5328 h 235176"/>
                      <a:gd name="connsiteX30" fmla="*/ 36861 w 281289"/>
                      <a:gd name="connsiteY30" fmla="*/ 5357 h 235176"/>
                      <a:gd name="connsiteX31" fmla="*/ 0 w 281289"/>
                      <a:gd name="connsiteY31" fmla="*/ 80890 h 235176"/>
                      <a:gd name="connsiteX32" fmla="*/ 48863 w 281289"/>
                      <a:gd name="connsiteY32" fmla="*/ 80890 h 235176"/>
                      <a:gd name="connsiteX33" fmla="*/ 30194 w 281289"/>
                      <a:gd name="connsiteY33" fmla="*/ 129277 h 235176"/>
                      <a:gd name="connsiteX0" fmla="*/ 137445 w 281643"/>
                      <a:gd name="connsiteY0" fmla="*/ 173473 h 235176"/>
                      <a:gd name="connsiteX1" fmla="*/ 153447 w 281643"/>
                      <a:gd name="connsiteY1" fmla="*/ 192999 h 235176"/>
                      <a:gd name="connsiteX2" fmla="*/ 169545 w 281643"/>
                      <a:gd name="connsiteY2" fmla="*/ 181760 h 235176"/>
                      <a:gd name="connsiteX3" fmla="*/ 199358 w 281643"/>
                      <a:gd name="connsiteY3" fmla="*/ 192999 h 235176"/>
                      <a:gd name="connsiteX4" fmla="*/ 213741 w 281643"/>
                      <a:gd name="connsiteY4" fmla="*/ 234719 h 235176"/>
                      <a:gd name="connsiteX5" fmla="*/ 270605 w 281643"/>
                      <a:gd name="connsiteY5" fmla="*/ 214716 h 235176"/>
                      <a:gd name="connsiteX6" fmla="*/ 281225 w 281643"/>
                      <a:gd name="connsiteY6" fmla="*/ 206287 h 235176"/>
                      <a:gd name="connsiteX7" fmla="*/ 272796 w 281643"/>
                      <a:gd name="connsiteY7" fmla="*/ 195666 h 235176"/>
                      <a:gd name="connsiteX8" fmla="*/ 218694 w 281643"/>
                      <a:gd name="connsiteY8" fmla="*/ 191190 h 235176"/>
                      <a:gd name="connsiteX9" fmla="*/ 252031 w 281643"/>
                      <a:gd name="connsiteY9" fmla="*/ 165948 h 235176"/>
                      <a:gd name="connsiteX10" fmla="*/ 249459 w 281643"/>
                      <a:gd name="connsiteY10" fmla="*/ 152804 h 235176"/>
                      <a:gd name="connsiteX11" fmla="*/ 236229 w 281643"/>
                      <a:gd name="connsiteY11" fmla="*/ 155357 h 235176"/>
                      <a:gd name="connsiteX12" fmla="*/ 236220 w 281643"/>
                      <a:gd name="connsiteY12" fmla="*/ 155376 h 235176"/>
                      <a:gd name="connsiteX13" fmla="*/ 207645 w 281643"/>
                      <a:gd name="connsiteY13" fmla="*/ 174426 h 235176"/>
                      <a:gd name="connsiteX14" fmla="*/ 178308 w 281643"/>
                      <a:gd name="connsiteY14" fmla="*/ 164901 h 235176"/>
                      <a:gd name="connsiteX15" fmla="*/ 180022 w 281643"/>
                      <a:gd name="connsiteY15" fmla="*/ 143088 h 235176"/>
                      <a:gd name="connsiteX16" fmla="*/ 169354 w 281643"/>
                      <a:gd name="connsiteY16" fmla="*/ 134706 h 235176"/>
                      <a:gd name="connsiteX17" fmla="*/ 160972 w 281643"/>
                      <a:gd name="connsiteY17" fmla="*/ 145374 h 235176"/>
                      <a:gd name="connsiteX18" fmla="*/ 137445 w 281643"/>
                      <a:gd name="connsiteY18" fmla="*/ 173473 h 235176"/>
                      <a:gd name="connsiteX19" fmla="*/ 30194 w 281643"/>
                      <a:gd name="connsiteY19" fmla="*/ 129277 h 235176"/>
                      <a:gd name="connsiteX20" fmla="*/ 35623 w 281643"/>
                      <a:gd name="connsiteY20" fmla="*/ 141564 h 235176"/>
                      <a:gd name="connsiteX21" fmla="*/ 39052 w 281643"/>
                      <a:gd name="connsiteY21" fmla="*/ 142136 h 235176"/>
                      <a:gd name="connsiteX22" fmla="*/ 48006 w 281643"/>
                      <a:gd name="connsiteY22" fmla="*/ 136040 h 235176"/>
                      <a:gd name="connsiteX23" fmla="*/ 76581 w 281643"/>
                      <a:gd name="connsiteY23" fmla="*/ 61364 h 235176"/>
                      <a:gd name="connsiteX24" fmla="*/ 30480 w 281643"/>
                      <a:gd name="connsiteY24" fmla="*/ 61364 h 235176"/>
                      <a:gd name="connsiteX25" fmla="*/ 54006 w 281643"/>
                      <a:gd name="connsiteY25" fmla="*/ 13739 h 235176"/>
                      <a:gd name="connsiteX26" fmla="*/ 49653 w 281643"/>
                      <a:gd name="connsiteY26" fmla="*/ 994 h 235176"/>
                      <a:gd name="connsiteX27" fmla="*/ 49625 w 281643"/>
                      <a:gd name="connsiteY27" fmla="*/ 975 h 235176"/>
                      <a:gd name="connsiteX28" fmla="*/ 36880 w 281643"/>
                      <a:gd name="connsiteY28" fmla="*/ 5328 h 235176"/>
                      <a:gd name="connsiteX29" fmla="*/ 36861 w 281643"/>
                      <a:gd name="connsiteY29" fmla="*/ 5357 h 235176"/>
                      <a:gd name="connsiteX30" fmla="*/ 0 w 281643"/>
                      <a:gd name="connsiteY30" fmla="*/ 80890 h 235176"/>
                      <a:gd name="connsiteX31" fmla="*/ 48863 w 281643"/>
                      <a:gd name="connsiteY31" fmla="*/ 80890 h 235176"/>
                      <a:gd name="connsiteX32" fmla="*/ 30194 w 281643"/>
                      <a:gd name="connsiteY32" fmla="*/ 129277 h 235176"/>
                      <a:gd name="connsiteX0" fmla="*/ 137445 w 281643"/>
                      <a:gd name="connsiteY0" fmla="*/ 173473 h 215227"/>
                      <a:gd name="connsiteX1" fmla="*/ 153447 w 281643"/>
                      <a:gd name="connsiteY1" fmla="*/ 192999 h 215227"/>
                      <a:gd name="connsiteX2" fmla="*/ 169545 w 281643"/>
                      <a:gd name="connsiteY2" fmla="*/ 181760 h 215227"/>
                      <a:gd name="connsiteX3" fmla="*/ 199358 w 281643"/>
                      <a:gd name="connsiteY3" fmla="*/ 192999 h 215227"/>
                      <a:gd name="connsiteX4" fmla="*/ 270605 w 281643"/>
                      <a:gd name="connsiteY4" fmla="*/ 214716 h 215227"/>
                      <a:gd name="connsiteX5" fmla="*/ 281225 w 281643"/>
                      <a:gd name="connsiteY5" fmla="*/ 206287 h 215227"/>
                      <a:gd name="connsiteX6" fmla="*/ 272796 w 281643"/>
                      <a:gd name="connsiteY6" fmla="*/ 195666 h 215227"/>
                      <a:gd name="connsiteX7" fmla="*/ 218694 w 281643"/>
                      <a:gd name="connsiteY7" fmla="*/ 191190 h 215227"/>
                      <a:gd name="connsiteX8" fmla="*/ 252031 w 281643"/>
                      <a:gd name="connsiteY8" fmla="*/ 165948 h 215227"/>
                      <a:gd name="connsiteX9" fmla="*/ 249459 w 281643"/>
                      <a:gd name="connsiteY9" fmla="*/ 152804 h 215227"/>
                      <a:gd name="connsiteX10" fmla="*/ 236229 w 281643"/>
                      <a:gd name="connsiteY10" fmla="*/ 155357 h 215227"/>
                      <a:gd name="connsiteX11" fmla="*/ 236220 w 281643"/>
                      <a:gd name="connsiteY11" fmla="*/ 155376 h 215227"/>
                      <a:gd name="connsiteX12" fmla="*/ 207645 w 281643"/>
                      <a:gd name="connsiteY12" fmla="*/ 174426 h 215227"/>
                      <a:gd name="connsiteX13" fmla="*/ 178308 w 281643"/>
                      <a:gd name="connsiteY13" fmla="*/ 164901 h 215227"/>
                      <a:gd name="connsiteX14" fmla="*/ 180022 w 281643"/>
                      <a:gd name="connsiteY14" fmla="*/ 143088 h 215227"/>
                      <a:gd name="connsiteX15" fmla="*/ 169354 w 281643"/>
                      <a:gd name="connsiteY15" fmla="*/ 134706 h 215227"/>
                      <a:gd name="connsiteX16" fmla="*/ 160972 w 281643"/>
                      <a:gd name="connsiteY16" fmla="*/ 145374 h 215227"/>
                      <a:gd name="connsiteX17" fmla="*/ 137445 w 281643"/>
                      <a:gd name="connsiteY17" fmla="*/ 173473 h 215227"/>
                      <a:gd name="connsiteX18" fmla="*/ 30194 w 281643"/>
                      <a:gd name="connsiteY18" fmla="*/ 129277 h 215227"/>
                      <a:gd name="connsiteX19" fmla="*/ 35623 w 281643"/>
                      <a:gd name="connsiteY19" fmla="*/ 141564 h 215227"/>
                      <a:gd name="connsiteX20" fmla="*/ 39052 w 281643"/>
                      <a:gd name="connsiteY20" fmla="*/ 142136 h 215227"/>
                      <a:gd name="connsiteX21" fmla="*/ 48006 w 281643"/>
                      <a:gd name="connsiteY21" fmla="*/ 136040 h 215227"/>
                      <a:gd name="connsiteX22" fmla="*/ 76581 w 281643"/>
                      <a:gd name="connsiteY22" fmla="*/ 61364 h 215227"/>
                      <a:gd name="connsiteX23" fmla="*/ 30480 w 281643"/>
                      <a:gd name="connsiteY23" fmla="*/ 61364 h 215227"/>
                      <a:gd name="connsiteX24" fmla="*/ 54006 w 281643"/>
                      <a:gd name="connsiteY24" fmla="*/ 13739 h 215227"/>
                      <a:gd name="connsiteX25" fmla="*/ 49653 w 281643"/>
                      <a:gd name="connsiteY25" fmla="*/ 994 h 215227"/>
                      <a:gd name="connsiteX26" fmla="*/ 49625 w 281643"/>
                      <a:gd name="connsiteY26" fmla="*/ 975 h 215227"/>
                      <a:gd name="connsiteX27" fmla="*/ 36880 w 281643"/>
                      <a:gd name="connsiteY27" fmla="*/ 5328 h 215227"/>
                      <a:gd name="connsiteX28" fmla="*/ 36861 w 281643"/>
                      <a:gd name="connsiteY28" fmla="*/ 5357 h 215227"/>
                      <a:gd name="connsiteX29" fmla="*/ 0 w 281643"/>
                      <a:gd name="connsiteY29" fmla="*/ 80890 h 215227"/>
                      <a:gd name="connsiteX30" fmla="*/ 48863 w 281643"/>
                      <a:gd name="connsiteY30" fmla="*/ 80890 h 215227"/>
                      <a:gd name="connsiteX31" fmla="*/ 30194 w 281643"/>
                      <a:gd name="connsiteY31" fmla="*/ 129277 h 215227"/>
                      <a:gd name="connsiteX0" fmla="*/ 137445 w 286799"/>
                      <a:gd name="connsiteY0" fmla="*/ 173473 h 206303"/>
                      <a:gd name="connsiteX1" fmla="*/ 153447 w 286799"/>
                      <a:gd name="connsiteY1" fmla="*/ 192999 h 206303"/>
                      <a:gd name="connsiteX2" fmla="*/ 169545 w 286799"/>
                      <a:gd name="connsiteY2" fmla="*/ 181760 h 206303"/>
                      <a:gd name="connsiteX3" fmla="*/ 199358 w 286799"/>
                      <a:gd name="connsiteY3" fmla="*/ 192999 h 206303"/>
                      <a:gd name="connsiteX4" fmla="*/ 281225 w 286799"/>
                      <a:gd name="connsiteY4" fmla="*/ 206287 h 206303"/>
                      <a:gd name="connsiteX5" fmla="*/ 272796 w 286799"/>
                      <a:gd name="connsiteY5" fmla="*/ 195666 h 206303"/>
                      <a:gd name="connsiteX6" fmla="*/ 218694 w 286799"/>
                      <a:gd name="connsiteY6" fmla="*/ 191190 h 206303"/>
                      <a:gd name="connsiteX7" fmla="*/ 252031 w 286799"/>
                      <a:gd name="connsiteY7" fmla="*/ 165948 h 206303"/>
                      <a:gd name="connsiteX8" fmla="*/ 249459 w 286799"/>
                      <a:gd name="connsiteY8" fmla="*/ 152804 h 206303"/>
                      <a:gd name="connsiteX9" fmla="*/ 236229 w 286799"/>
                      <a:gd name="connsiteY9" fmla="*/ 155357 h 206303"/>
                      <a:gd name="connsiteX10" fmla="*/ 236220 w 286799"/>
                      <a:gd name="connsiteY10" fmla="*/ 155376 h 206303"/>
                      <a:gd name="connsiteX11" fmla="*/ 207645 w 286799"/>
                      <a:gd name="connsiteY11" fmla="*/ 174426 h 206303"/>
                      <a:gd name="connsiteX12" fmla="*/ 178308 w 286799"/>
                      <a:gd name="connsiteY12" fmla="*/ 164901 h 206303"/>
                      <a:gd name="connsiteX13" fmla="*/ 180022 w 286799"/>
                      <a:gd name="connsiteY13" fmla="*/ 143088 h 206303"/>
                      <a:gd name="connsiteX14" fmla="*/ 169354 w 286799"/>
                      <a:gd name="connsiteY14" fmla="*/ 134706 h 206303"/>
                      <a:gd name="connsiteX15" fmla="*/ 160972 w 286799"/>
                      <a:gd name="connsiteY15" fmla="*/ 145374 h 206303"/>
                      <a:gd name="connsiteX16" fmla="*/ 137445 w 286799"/>
                      <a:gd name="connsiteY16" fmla="*/ 173473 h 206303"/>
                      <a:gd name="connsiteX17" fmla="*/ 30194 w 286799"/>
                      <a:gd name="connsiteY17" fmla="*/ 129277 h 206303"/>
                      <a:gd name="connsiteX18" fmla="*/ 35623 w 286799"/>
                      <a:gd name="connsiteY18" fmla="*/ 141564 h 206303"/>
                      <a:gd name="connsiteX19" fmla="*/ 39052 w 286799"/>
                      <a:gd name="connsiteY19" fmla="*/ 142136 h 206303"/>
                      <a:gd name="connsiteX20" fmla="*/ 48006 w 286799"/>
                      <a:gd name="connsiteY20" fmla="*/ 136040 h 206303"/>
                      <a:gd name="connsiteX21" fmla="*/ 76581 w 286799"/>
                      <a:gd name="connsiteY21" fmla="*/ 61364 h 206303"/>
                      <a:gd name="connsiteX22" fmla="*/ 30480 w 286799"/>
                      <a:gd name="connsiteY22" fmla="*/ 61364 h 206303"/>
                      <a:gd name="connsiteX23" fmla="*/ 54006 w 286799"/>
                      <a:gd name="connsiteY23" fmla="*/ 13739 h 206303"/>
                      <a:gd name="connsiteX24" fmla="*/ 49653 w 286799"/>
                      <a:gd name="connsiteY24" fmla="*/ 994 h 206303"/>
                      <a:gd name="connsiteX25" fmla="*/ 49625 w 286799"/>
                      <a:gd name="connsiteY25" fmla="*/ 975 h 206303"/>
                      <a:gd name="connsiteX26" fmla="*/ 36880 w 286799"/>
                      <a:gd name="connsiteY26" fmla="*/ 5328 h 206303"/>
                      <a:gd name="connsiteX27" fmla="*/ 36861 w 286799"/>
                      <a:gd name="connsiteY27" fmla="*/ 5357 h 206303"/>
                      <a:gd name="connsiteX28" fmla="*/ 0 w 286799"/>
                      <a:gd name="connsiteY28" fmla="*/ 80890 h 206303"/>
                      <a:gd name="connsiteX29" fmla="*/ 48863 w 286799"/>
                      <a:gd name="connsiteY29" fmla="*/ 80890 h 206303"/>
                      <a:gd name="connsiteX30" fmla="*/ 30194 w 286799"/>
                      <a:gd name="connsiteY30" fmla="*/ 129277 h 206303"/>
                      <a:gd name="connsiteX0" fmla="*/ 137445 w 272934"/>
                      <a:gd name="connsiteY0" fmla="*/ 173473 h 195735"/>
                      <a:gd name="connsiteX1" fmla="*/ 153447 w 272934"/>
                      <a:gd name="connsiteY1" fmla="*/ 192999 h 195735"/>
                      <a:gd name="connsiteX2" fmla="*/ 169545 w 272934"/>
                      <a:gd name="connsiteY2" fmla="*/ 181760 h 195735"/>
                      <a:gd name="connsiteX3" fmla="*/ 199358 w 272934"/>
                      <a:gd name="connsiteY3" fmla="*/ 192999 h 195735"/>
                      <a:gd name="connsiteX4" fmla="*/ 272796 w 272934"/>
                      <a:gd name="connsiteY4" fmla="*/ 195666 h 195735"/>
                      <a:gd name="connsiteX5" fmla="*/ 218694 w 272934"/>
                      <a:gd name="connsiteY5" fmla="*/ 191190 h 195735"/>
                      <a:gd name="connsiteX6" fmla="*/ 252031 w 272934"/>
                      <a:gd name="connsiteY6" fmla="*/ 165948 h 195735"/>
                      <a:gd name="connsiteX7" fmla="*/ 249459 w 272934"/>
                      <a:gd name="connsiteY7" fmla="*/ 152804 h 195735"/>
                      <a:gd name="connsiteX8" fmla="*/ 236229 w 272934"/>
                      <a:gd name="connsiteY8" fmla="*/ 155357 h 195735"/>
                      <a:gd name="connsiteX9" fmla="*/ 236220 w 272934"/>
                      <a:gd name="connsiteY9" fmla="*/ 155376 h 195735"/>
                      <a:gd name="connsiteX10" fmla="*/ 207645 w 272934"/>
                      <a:gd name="connsiteY10" fmla="*/ 174426 h 195735"/>
                      <a:gd name="connsiteX11" fmla="*/ 178308 w 272934"/>
                      <a:gd name="connsiteY11" fmla="*/ 164901 h 195735"/>
                      <a:gd name="connsiteX12" fmla="*/ 180022 w 272934"/>
                      <a:gd name="connsiteY12" fmla="*/ 143088 h 195735"/>
                      <a:gd name="connsiteX13" fmla="*/ 169354 w 272934"/>
                      <a:gd name="connsiteY13" fmla="*/ 134706 h 195735"/>
                      <a:gd name="connsiteX14" fmla="*/ 160972 w 272934"/>
                      <a:gd name="connsiteY14" fmla="*/ 145374 h 195735"/>
                      <a:gd name="connsiteX15" fmla="*/ 137445 w 272934"/>
                      <a:gd name="connsiteY15" fmla="*/ 173473 h 195735"/>
                      <a:gd name="connsiteX16" fmla="*/ 30194 w 272934"/>
                      <a:gd name="connsiteY16" fmla="*/ 129277 h 195735"/>
                      <a:gd name="connsiteX17" fmla="*/ 35623 w 272934"/>
                      <a:gd name="connsiteY17" fmla="*/ 141564 h 195735"/>
                      <a:gd name="connsiteX18" fmla="*/ 39052 w 272934"/>
                      <a:gd name="connsiteY18" fmla="*/ 142136 h 195735"/>
                      <a:gd name="connsiteX19" fmla="*/ 48006 w 272934"/>
                      <a:gd name="connsiteY19" fmla="*/ 136040 h 195735"/>
                      <a:gd name="connsiteX20" fmla="*/ 76581 w 272934"/>
                      <a:gd name="connsiteY20" fmla="*/ 61364 h 195735"/>
                      <a:gd name="connsiteX21" fmla="*/ 30480 w 272934"/>
                      <a:gd name="connsiteY21" fmla="*/ 61364 h 195735"/>
                      <a:gd name="connsiteX22" fmla="*/ 54006 w 272934"/>
                      <a:gd name="connsiteY22" fmla="*/ 13739 h 195735"/>
                      <a:gd name="connsiteX23" fmla="*/ 49653 w 272934"/>
                      <a:gd name="connsiteY23" fmla="*/ 994 h 195735"/>
                      <a:gd name="connsiteX24" fmla="*/ 49625 w 272934"/>
                      <a:gd name="connsiteY24" fmla="*/ 975 h 195735"/>
                      <a:gd name="connsiteX25" fmla="*/ 36880 w 272934"/>
                      <a:gd name="connsiteY25" fmla="*/ 5328 h 195735"/>
                      <a:gd name="connsiteX26" fmla="*/ 36861 w 272934"/>
                      <a:gd name="connsiteY26" fmla="*/ 5357 h 195735"/>
                      <a:gd name="connsiteX27" fmla="*/ 0 w 272934"/>
                      <a:gd name="connsiteY27" fmla="*/ 80890 h 195735"/>
                      <a:gd name="connsiteX28" fmla="*/ 48863 w 272934"/>
                      <a:gd name="connsiteY28" fmla="*/ 80890 h 195735"/>
                      <a:gd name="connsiteX29" fmla="*/ 30194 w 272934"/>
                      <a:gd name="connsiteY29" fmla="*/ 129277 h 195735"/>
                      <a:gd name="connsiteX0" fmla="*/ 137445 w 253623"/>
                      <a:gd name="connsiteY0" fmla="*/ 173473 h 194381"/>
                      <a:gd name="connsiteX1" fmla="*/ 153447 w 253623"/>
                      <a:gd name="connsiteY1" fmla="*/ 192999 h 194381"/>
                      <a:gd name="connsiteX2" fmla="*/ 169545 w 253623"/>
                      <a:gd name="connsiteY2" fmla="*/ 181760 h 194381"/>
                      <a:gd name="connsiteX3" fmla="*/ 199358 w 253623"/>
                      <a:gd name="connsiteY3" fmla="*/ 192999 h 194381"/>
                      <a:gd name="connsiteX4" fmla="*/ 218694 w 253623"/>
                      <a:gd name="connsiteY4" fmla="*/ 191190 h 194381"/>
                      <a:gd name="connsiteX5" fmla="*/ 252031 w 253623"/>
                      <a:gd name="connsiteY5" fmla="*/ 165948 h 194381"/>
                      <a:gd name="connsiteX6" fmla="*/ 249459 w 253623"/>
                      <a:gd name="connsiteY6" fmla="*/ 152804 h 194381"/>
                      <a:gd name="connsiteX7" fmla="*/ 236229 w 253623"/>
                      <a:gd name="connsiteY7" fmla="*/ 155357 h 194381"/>
                      <a:gd name="connsiteX8" fmla="*/ 236220 w 253623"/>
                      <a:gd name="connsiteY8" fmla="*/ 155376 h 194381"/>
                      <a:gd name="connsiteX9" fmla="*/ 207645 w 253623"/>
                      <a:gd name="connsiteY9" fmla="*/ 174426 h 194381"/>
                      <a:gd name="connsiteX10" fmla="*/ 178308 w 253623"/>
                      <a:gd name="connsiteY10" fmla="*/ 164901 h 194381"/>
                      <a:gd name="connsiteX11" fmla="*/ 180022 w 253623"/>
                      <a:gd name="connsiteY11" fmla="*/ 143088 h 194381"/>
                      <a:gd name="connsiteX12" fmla="*/ 169354 w 253623"/>
                      <a:gd name="connsiteY12" fmla="*/ 134706 h 194381"/>
                      <a:gd name="connsiteX13" fmla="*/ 160972 w 253623"/>
                      <a:gd name="connsiteY13" fmla="*/ 145374 h 194381"/>
                      <a:gd name="connsiteX14" fmla="*/ 137445 w 253623"/>
                      <a:gd name="connsiteY14" fmla="*/ 173473 h 194381"/>
                      <a:gd name="connsiteX15" fmla="*/ 30194 w 253623"/>
                      <a:gd name="connsiteY15" fmla="*/ 129277 h 194381"/>
                      <a:gd name="connsiteX16" fmla="*/ 35623 w 253623"/>
                      <a:gd name="connsiteY16" fmla="*/ 141564 h 194381"/>
                      <a:gd name="connsiteX17" fmla="*/ 39052 w 253623"/>
                      <a:gd name="connsiteY17" fmla="*/ 142136 h 194381"/>
                      <a:gd name="connsiteX18" fmla="*/ 48006 w 253623"/>
                      <a:gd name="connsiteY18" fmla="*/ 136040 h 194381"/>
                      <a:gd name="connsiteX19" fmla="*/ 76581 w 253623"/>
                      <a:gd name="connsiteY19" fmla="*/ 61364 h 194381"/>
                      <a:gd name="connsiteX20" fmla="*/ 30480 w 253623"/>
                      <a:gd name="connsiteY20" fmla="*/ 61364 h 194381"/>
                      <a:gd name="connsiteX21" fmla="*/ 54006 w 253623"/>
                      <a:gd name="connsiteY21" fmla="*/ 13739 h 194381"/>
                      <a:gd name="connsiteX22" fmla="*/ 49653 w 253623"/>
                      <a:gd name="connsiteY22" fmla="*/ 994 h 194381"/>
                      <a:gd name="connsiteX23" fmla="*/ 49625 w 253623"/>
                      <a:gd name="connsiteY23" fmla="*/ 975 h 194381"/>
                      <a:gd name="connsiteX24" fmla="*/ 36880 w 253623"/>
                      <a:gd name="connsiteY24" fmla="*/ 5328 h 194381"/>
                      <a:gd name="connsiteX25" fmla="*/ 36861 w 253623"/>
                      <a:gd name="connsiteY25" fmla="*/ 5357 h 194381"/>
                      <a:gd name="connsiteX26" fmla="*/ 0 w 253623"/>
                      <a:gd name="connsiteY26" fmla="*/ 80890 h 194381"/>
                      <a:gd name="connsiteX27" fmla="*/ 48863 w 253623"/>
                      <a:gd name="connsiteY27" fmla="*/ 80890 h 194381"/>
                      <a:gd name="connsiteX28" fmla="*/ 30194 w 253623"/>
                      <a:gd name="connsiteY28" fmla="*/ 129277 h 194381"/>
                      <a:gd name="connsiteX0" fmla="*/ 137445 w 252384"/>
                      <a:gd name="connsiteY0" fmla="*/ 173473 h 194381"/>
                      <a:gd name="connsiteX1" fmla="*/ 153447 w 252384"/>
                      <a:gd name="connsiteY1" fmla="*/ 192999 h 194381"/>
                      <a:gd name="connsiteX2" fmla="*/ 169545 w 252384"/>
                      <a:gd name="connsiteY2" fmla="*/ 181760 h 194381"/>
                      <a:gd name="connsiteX3" fmla="*/ 199358 w 252384"/>
                      <a:gd name="connsiteY3" fmla="*/ 192999 h 194381"/>
                      <a:gd name="connsiteX4" fmla="*/ 218694 w 252384"/>
                      <a:gd name="connsiteY4" fmla="*/ 191190 h 194381"/>
                      <a:gd name="connsiteX5" fmla="*/ 252031 w 252384"/>
                      <a:gd name="connsiteY5" fmla="*/ 165948 h 194381"/>
                      <a:gd name="connsiteX6" fmla="*/ 236229 w 252384"/>
                      <a:gd name="connsiteY6" fmla="*/ 155357 h 194381"/>
                      <a:gd name="connsiteX7" fmla="*/ 236220 w 252384"/>
                      <a:gd name="connsiteY7" fmla="*/ 155376 h 194381"/>
                      <a:gd name="connsiteX8" fmla="*/ 207645 w 252384"/>
                      <a:gd name="connsiteY8" fmla="*/ 174426 h 194381"/>
                      <a:gd name="connsiteX9" fmla="*/ 178308 w 252384"/>
                      <a:gd name="connsiteY9" fmla="*/ 164901 h 194381"/>
                      <a:gd name="connsiteX10" fmla="*/ 180022 w 252384"/>
                      <a:gd name="connsiteY10" fmla="*/ 143088 h 194381"/>
                      <a:gd name="connsiteX11" fmla="*/ 169354 w 252384"/>
                      <a:gd name="connsiteY11" fmla="*/ 134706 h 194381"/>
                      <a:gd name="connsiteX12" fmla="*/ 160972 w 252384"/>
                      <a:gd name="connsiteY12" fmla="*/ 145374 h 194381"/>
                      <a:gd name="connsiteX13" fmla="*/ 137445 w 252384"/>
                      <a:gd name="connsiteY13" fmla="*/ 173473 h 194381"/>
                      <a:gd name="connsiteX14" fmla="*/ 30194 w 252384"/>
                      <a:gd name="connsiteY14" fmla="*/ 129277 h 194381"/>
                      <a:gd name="connsiteX15" fmla="*/ 35623 w 252384"/>
                      <a:gd name="connsiteY15" fmla="*/ 141564 h 194381"/>
                      <a:gd name="connsiteX16" fmla="*/ 39052 w 252384"/>
                      <a:gd name="connsiteY16" fmla="*/ 142136 h 194381"/>
                      <a:gd name="connsiteX17" fmla="*/ 48006 w 252384"/>
                      <a:gd name="connsiteY17" fmla="*/ 136040 h 194381"/>
                      <a:gd name="connsiteX18" fmla="*/ 76581 w 252384"/>
                      <a:gd name="connsiteY18" fmla="*/ 61364 h 194381"/>
                      <a:gd name="connsiteX19" fmla="*/ 30480 w 252384"/>
                      <a:gd name="connsiteY19" fmla="*/ 61364 h 194381"/>
                      <a:gd name="connsiteX20" fmla="*/ 54006 w 252384"/>
                      <a:gd name="connsiteY20" fmla="*/ 13739 h 194381"/>
                      <a:gd name="connsiteX21" fmla="*/ 49653 w 252384"/>
                      <a:gd name="connsiteY21" fmla="*/ 994 h 194381"/>
                      <a:gd name="connsiteX22" fmla="*/ 49625 w 252384"/>
                      <a:gd name="connsiteY22" fmla="*/ 975 h 194381"/>
                      <a:gd name="connsiteX23" fmla="*/ 36880 w 252384"/>
                      <a:gd name="connsiteY23" fmla="*/ 5328 h 194381"/>
                      <a:gd name="connsiteX24" fmla="*/ 36861 w 252384"/>
                      <a:gd name="connsiteY24" fmla="*/ 5357 h 194381"/>
                      <a:gd name="connsiteX25" fmla="*/ 0 w 252384"/>
                      <a:gd name="connsiteY25" fmla="*/ 80890 h 194381"/>
                      <a:gd name="connsiteX26" fmla="*/ 48863 w 252384"/>
                      <a:gd name="connsiteY26" fmla="*/ 80890 h 194381"/>
                      <a:gd name="connsiteX27" fmla="*/ 30194 w 252384"/>
                      <a:gd name="connsiteY27" fmla="*/ 129277 h 194381"/>
                      <a:gd name="connsiteX0" fmla="*/ 137445 w 252384"/>
                      <a:gd name="connsiteY0" fmla="*/ 173473 h 194381"/>
                      <a:gd name="connsiteX1" fmla="*/ 153447 w 252384"/>
                      <a:gd name="connsiteY1" fmla="*/ 192999 h 194381"/>
                      <a:gd name="connsiteX2" fmla="*/ 169545 w 252384"/>
                      <a:gd name="connsiteY2" fmla="*/ 181760 h 194381"/>
                      <a:gd name="connsiteX3" fmla="*/ 199358 w 252384"/>
                      <a:gd name="connsiteY3" fmla="*/ 192999 h 194381"/>
                      <a:gd name="connsiteX4" fmla="*/ 218694 w 252384"/>
                      <a:gd name="connsiteY4" fmla="*/ 191190 h 194381"/>
                      <a:gd name="connsiteX5" fmla="*/ 252031 w 252384"/>
                      <a:gd name="connsiteY5" fmla="*/ 165948 h 194381"/>
                      <a:gd name="connsiteX6" fmla="*/ 236229 w 252384"/>
                      <a:gd name="connsiteY6" fmla="*/ 155357 h 194381"/>
                      <a:gd name="connsiteX7" fmla="*/ 207645 w 252384"/>
                      <a:gd name="connsiteY7" fmla="*/ 174426 h 194381"/>
                      <a:gd name="connsiteX8" fmla="*/ 178308 w 252384"/>
                      <a:gd name="connsiteY8" fmla="*/ 164901 h 194381"/>
                      <a:gd name="connsiteX9" fmla="*/ 180022 w 252384"/>
                      <a:gd name="connsiteY9" fmla="*/ 143088 h 194381"/>
                      <a:gd name="connsiteX10" fmla="*/ 169354 w 252384"/>
                      <a:gd name="connsiteY10" fmla="*/ 134706 h 194381"/>
                      <a:gd name="connsiteX11" fmla="*/ 160972 w 252384"/>
                      <a:gd name="connsiteY11" fmla="*/ 145374 h 194381"/>
                      <a:gd name="connsiteX12" fmla="*/ 137445 w 252384"/>
                      <a:gd name="connsiteY12" fmla="*/ 173473 h 194381"/>
                      <a:gd name="connsiteX13" fmla="*/ 30194 w 252384"/>
                      <a:gd name="connsiteY13" fmla="*/ 129277 h 194381"/>
                      <a:gd name="connsiteX14" fmla="*/ 35623 w 252384"/>
                      <a:gd name="connsiteY14" fmla="*/ 141564 h 194381"/>
                      <a:gd name="connsiteX15" fmla="*/ 39052 w 252384"/>
                      <a:gd name="connsiteY15" fmla="*/ 142136 h 194381"/>
                      <a:gd name="connsiteX16" fmla="*/ 48006 w 252384"/>
                      <a:gd name="connsiteY16" fmla="*/ 136040 h 194381"/>
                      <a:gd name="connsiteX17" fmla="*/ 76581 w 252384"/>
                      <a:gd name="connsiteY17" fmla="*/ 61364 h 194381"/>
                      <a:gd name="connsiteX18" fmla="*/ 30480 w 252384"/>
                      <a:gd name="connsiteY18" fmla="*/ 61364 h 194381"/>
                      <a:gd name="connsiteX19" fmla="*/ 54006 w 252384"/>
                      <a:gd name="connsiteY19" fmla="*/ 13739 h 194381"/>
                      <a:gd name="connsiteX20" fmla="*/ 49653 w 252384"/>
                      <a:gd name="connsiteY20" fmla="*/ 994 h 194381"/>
                      <a:gd name="connsiteX21" fmla="*/ 49625 w 252384"/>
                      <a:gd name="connsiteY21" fmla="*/ 975 h 194381"/>
                      <a:gd name="connsiteX22" fmla="*/ 36880 w 252384"/>
                      <a:gd name="connsiteY22" fmla="*/ 5328 h 194381"/>
                      <a:gd name="connsiteX23" fmla="*/ 36861 w 252384"/>
                      <a:gd name="connsiteY23" fmla="*/ 5357 h 194381"/>
                      <a:gd name="connsiteX24" fmla="*/ 0 w 252384"/>
                      <a:gd name="connsiteY24" fmla="*/ 80890 h 194381"/>
                      <a:gd name="connsiteX25" fmla="*/ 48863 w 252384"/>
                      <a:gd name="connsiteY25" fmla="*/ 80890 h 194381"/>
                      <a:gd name="connsiteX26" fmla="*/ 30194 w 252384"/>
                      <a:gd name="connsiteY26" fmla="*/ 129277 h 194381"/>
                      <a:gd name="connsiteX0" fmla="*/ 137445 w 236403"/>
                      <a:gd name="connsiteY0" fmla="*/ 173473 h 194381"/>
                      <a:gd name="connsiteX1" fmla="*/ 153447 w 236403"/>
                      <a:gd name="connsiteY1" fmla="*/ 192999 h 194381"/>
                      <a:gd name="connsiteX2" fmla="*/ 169545 w 236403"/>
                      <a:gd name="connsiteY2" fmla="*/ 181760 h 194381"/>
                      <a:gd name="connsiteX3" fmla="*/ 199358 w 236403"/>
                      <a:gd name="connsiteY3" fmla="*/ 192999 h 194381"/>
                      <a:gd name="connsiteX4" fmla="*/ 218694 w 236403"/>
                      <a:gd name="connsiteY4" fmla="*/ 191190 h 194381"/>
                      <a:gd name="connsiteX5" fmla="*/ 236229 w 236403"/>
                      <a:gd name="connsiteY5" fmla="*/ 155357 h 194381"/>
                      <a:gd name="connsiteX6" fmla="*/ 207645 w 236403"/>
                      <a:gd name="connsiteY6" fmla="*/ 174426 h 194381"/>
                      <a:gd name="connsiteX7" fmla="*/ 178308 w 236403"/>
                      <a:gd name="connsiteY7" fmla="*/ 164901 h 194381"/>
                      <a:gd name="connsiteX8" fmla="*/ 180022 w 236403"/>
                      <a:gd name="connsiteY8" fmla="*/ 143088 h 194381"/>
                      <a:gd name="connsiteX9" fmla="*/ 169354 w 236403"/>
                      <a:gd name="connsiteY9" fmla="*/ 134706 h 194381"/>
                      <a:gd name="connsiteX10" fmla="*/ 160972 w 236403"/>
                      <a:gd name="connsiteY10" fmla="*/ 145374 h 194381"/>
                      <a:gd name="connsiteX11" fmla="*/ 137445 w 236403"/>
                      <a:gd name="connsiteY11" fmla="*/ 173473 h 194381"/>
                      <a:gd name="connsiteX12" fmla="*/ 30194 w 236403"/>
                      <a:gd name="connsiteY12" fmla="*/ 129277 h 194381"/>
                      <a:gd name="connsiteX13" fmla="*/ 35623 w 236403"/>
                      <a:gd name="connsiteY13" fmla="*/ 141564 h 194381"/>
                      <a:gd name="connsiteX14" fmla="*/ 39052 w 236403"/>
                      <a:gd name="connsiteY14" fmla="*/ 142136 h 194381"/>
                      <a:gd name="connsiteX15" fmla="*/ 48006 w 236403"/>
                      <a:gd name="connsiteY15" fmla="*/ 136040 h 194381"/>
                      <a:gd name="connsiteX16" fmla="*/ 76581 w 236403"/>
                      <a:gd name="connsiteY16" fmla="*/ 61364 h 194381"/>
                      <a:gd name="connsiteX17" fmla="*/ 30480 w 236403"/>
                      <a:gd name="connsiteY17" fmla="*/ 61364 h 194381"/>
                      <a:gd name="connsiteX18" fmla="*/ 54006 w 236403"/>
                      <a:gd name="connsiteY18" fmla="*/ 13739 h 194381"/>
                      <a:gd name="connsiteX19" fmla="*/ 49653 w 236403"/>
                      <a:gd name="connsiteY19" fmla="*/ 994 h 194381"/>
                      <a:gd name="connsiteX20" fmla="*/ 49625 w 236403"/>
                      <a:gd name="connsiteY20" fmla="*/ 975 h 194381"/>
                      <a:gd name="connsiteX21" fmla="*/ 36880 w 236403"/>
                      <a:gd name="connsiteY21" fmla="*/ 5328 h 194381"/>
                      <a:gd name="connsiteX22" fmla="*/ 36861 w 236403"/>
                      <a:gd name="connsiteY22" fmla="*/ 5357 h 194381"/>
                      <a:gd name="connsiteX23" fmla="*/ 0 w 236403"/>
                      <a:gd name="connsiteY23" fmla="*/ 80890 h 194381"/>
                      <a:gd name="connsiteX24" fmla="*/ 48863 w 236403"/>
                      <a:gd name="connsiteY24" fmla="*/ 80890 h 194381"/>
                      <a:gd name="connsiteX25" fmla="*/ 30194 w 236403"/>
                      <a:gd name="connsiteY25" fmla="*/ 129277 h 194381"/>
                      <a:gd name="connsiteX0" fmla="*/ 137445 w 218902"/>
                      <a:gd name="connsiteY0" fmla="*/ 173473 h 194381"/>
                      <a:gd name="connsiteX1" fmla="*/ 153447 w 218902"/>
                      <a:gd name="connsiteY1" fmla="*/ 192999 h 194381"/>
                      <a:gd name="connsiteX2" fmla="*/ 169545 w 218902"/>
                      <a:gd name="connsiteY2" fmla="*/ 181760 h 194381"/>
                      <a:gd name="connsiteX3" fmla="*/ 199358 w 218902"/>
                      <a:gd name="connsiteY3" fmla="*/ 192999 h 194381"/>
                      <a:gd name="connsiteX4" fmla="*/ 218694 w 218902"/>
                      <a:gd name="connsiteY4" fmla="*/ 191190 h 194381"/>
                      <a:gd name="connsiteX5" fmla="*/ 207645 w 218902"/>
                      <a:gd name="connsiteY5" fmla="*/ 174426 h 194381"/>
                      <a:gd name="connsiteX6" fmla="*/ 178308 w 218902"/>
                      <a:gd name="connsiteY6" fmla="*/ 164901 h 194381"/>
                      <a:gd name="connsiteX7" fmla="*/ 180022 w 218902"/>
                      <a:gd name="connsiteY7" fmla="*/ 143088 h 194381"/>
                      <a:gd name="connsiteX8" fmla="*/ 169354 w 218902"/>
                      <a:gd name="connsiteY8" fmla="*/ 134706 h 194381"/>
                      <a:gd name="connsiteX9" fmla="*/ 160972 w 218902"/>
                      <a:gd name="connsiteY9" fmla="*/ 145374 h 194381"/>
                      <a:gd name="connsiteX10" fmla="*/ 137445 w 218902"/>
                      <a:gd name="connsiteY10" fmla="*/ 173473 h 194381"/>
                      <a:gd name="connsiteX11" fmla="*/ 30194 w 218902"/>
                      <a:gd name="connsiteY11" fmla="*/ 129277 h 194381"/>
                      <a:gd name="connsiteX12" fmla="*/ 35623 w 218902"/>
                      <a:gd name="connsiteY12" fmla="*/ 141564 h 194381"/>
                      <a:gd name="connsiteX13" fmla="*/ 39052 w 218902"/>
                      <a:gd name="connsiteY13" fmla="*/ 142136 h 194381"/>
                      <a:gd name="connsiteX14" fmla="*/ 48006 w 218902"/>
                      <a:gd name="connsiteY14" fmla="*/ 136040 h 194381"/>
                      <a:gd name="connsiteX15" fmla="*/ 76581 w 218902"/>
                      <a:gd name="connsiteY15" fmla="*/ 61364 h 194381"/>
                      <a:gd name="connsiteX16" fmla="*/ 30480 w 218902"/>
                      <a:gd name="connsiteY16" fmla="*/ 61364 h 194381"/>
                      <a:gd name="connsiteX17" fmla="*/ 54006 w 218902"/>
                      <a:gd name="connsiteY17" fmla="*/ 13739 h 194381"/>
                      <a:gd name="connsiteX18" fmla="*/ 49653 w 218902"/>
                      <a:gd name="connsiteY18" fmla="*/ 994 h 194381"/>
                      <a:gd name="connsiteX19" fmla="*/ 49625 w 218902"/>
                      <a:gd name="connsiteY19" fmla="*/ 975 h 194381"/>
                      <a:gd name="connsiteX20" fmla="*/ 36880 w 218902"/>
                      <a:gd name="connsiteY20" fmla="*/ 5328 h 194381"/>
                      <a:gd name="connsiteX21" fmla="*/ 36861 w 218902"/>
                      <a:gd name="connsiteY21" fmla="*/ 5357 h 194381"/>
                      <a:gd name="connsiteX22" fmla="*/ 0 w 218902"/>
                      <a:gd name="connsiteY22" fmla="*/ 80890 h 194381"/>
                      <a:gd name="connsiteX23" fmla="*/ 48863 w 218902"/>
                      <a:gd name="connsiteY23" fmla="*/ 80890 h 194381"/>
                      <a:gd name="connsiteX24" fmla="*/ 30194 w 218902"/>
                      <a:gd name="connsiteY24" fmla="*/ 129277 h 194381"/>
                      <a:gd name="connsiteX0" fmla="*/ 137445 w 208746"/>
                      <a:gd name="connsiteY0" fmla="*/ 173473 h 192999"/>
                      <a:gd name="connsiteX1" fmla="*/ 153447 w 208746"/>
                      <a:gd name="connsiteY1" fmla="*/ 192999 h 192999"/>
                      <a:gd name="connsiteX2" fmla="*/ 169545 w 208746"/>
                      <a:gd name="connsiteY2" fmla="*/ 181760 h 192999"/>
                      <a:gd name="connsiteX3" fmla="*/ 199358 w 208746"/>
                      <a:gd name="connsiteY3" fmla="*/ 192999 h 192999"/>
                      <a:gd name="connsiteX4" fmla="*/ 207645 w 208746"/>
                      <a:gd name="connsiteY4" fmla="*/ 174426 h 192999"/>
                      <a:gd name="connsiteX5" fmla="*/ 178308 w 208746"/>
                      <a:gd name="connsiteY5" fmla="*/ 164901 h 192999"/>
                      <a:gd name="connsiteX6" fmla="*/ 180022 w 208746"/>
                      <a:gd name="connsiteY6" fmla="*/ 143088 h 192999"/>
                      <a:gd name="connsiteX7" fmla="*/ 169354 w 208746"/>
                      <a:gd name="connsiteY7" fmla="*/ 134706 h 192999"/>
                      <a:gd name="connsiteX8" fmla="*/ 160972 w 208746"/>
                      <a:gd name="connsiteY8" fmla="*/ 145374 h 192999"/>
                      <a:gd name="connsiteX9" fmla="*/ 137445 w 208746"/>
                      <a:gd name="connsiteY9" fmla="*/ 173473 h 192999"/>
                      <a:gd name="connsiteX10" fmla="*/ 30194 w 208746"/>
                      <a:gd name="connsiteY10" fmla="*/ 129277 h 192999"/>
                      <a:gd name="connsiteX11" fmla="*/ 35623 w 208746"/>
                      <a:gd name="connsiteY11" fmla="*/ 141564 h 192999"/>
                      <a:gd name="connsiteX12" fmla="*/ 39052 w 208746"/>
                      <a:gd name="connsiteY12" fmla="*/ 142136 h 192999"/>
                      <a:gd name="connsiteX13" fmla="*/ 48006 w 208746"/>
                      <a:gd name="connsiteY13" fmla="*/ 136040 h 192999"/>
                      <a:gd name="connsiteX14" fmla="*/ 76581 w 208746"/>
                      <a:gd name="connsiteY14" fmla="*/ 61364 h 192999"/>
                      <a:gd name="connsiteX15" fmla="*/ 30480 w 208746"/>
                      <a:gd name="connsiteY15" fmla="*/ 61364 h 192999"/>
                      <a:gd name="connsiteX16" fmla="*/ 54006 w 208746"/>
                      <a:gd name="connsiteY16" fmla="*/ 13739 h 192999"/>
                      <a:gd name="connsiteX17" fmla="*/ 49653 w 208746"/>
                      <a:gd name="connsiteY17" fmla="*/ 994 h 192999"/>
                      <a:gd name="connsiteX18" fmla="*/ 49625 w 208746"/>
                      <a:gd name="connsiteY18" fmla="*/ 975 h 192999"/>
                      <a:gd name="connsiteX19" fmla="*/ 36880 w 208746"/>
                      <a:gd name="connsiteY19" fmla="*/ 5328 h 192999"/>
                      <a:gd name="connsiteX20" fmla="*/ 36861 w 208746"/>
                      <a:gd name="connsiteY20" fmla="*/ 5357 h 192999"/>
                      <a:gd name="connsiteX21" fmla="*/ 0 w 208746"/>
                      <a:gd name="connsiteY21" fmla="*/ 80890 h 192999"/>
                      <a:gd name="connsiteX22" fmla="*/ 48863 w 208746"/>
                      <a:gd name="connsiteY22" fmla="*/ 80890 h 192999"/>
                      <a:gd name="connsiteX23" fmla="*/ 30194 w 208746"/>
                      <a:gd name="connsiteY23" fmla="*/ 129277 h 192999"/>
                      <a:gd name="connsiteX0" fmla="*/ 137445 w 207645"/>
                      <a:gd name="connsiteY0" fmla="*/ 173473 h 192999"/>
                      <a:gd name="connsiteX1" fmla="*/ 153447 w 207645"/>
                      <a:gd name="connsiteY1" fmla="*/ 192999 h 192999"/>
                      <a:gd name="connsiteX2" fmla="*/ 169545 w 207645"/>
                      <a:gd name="connsiteY2" fmla="*/ 181760 h 192999"/>
                      <a:gd name="connsiteX3" fmla="*/ 207645 w 207645"/>
                      <a:gd name="connsiteY3" fmla="*/ 174426 h 192999"/>
                      <a:gd name="connsiteX4" fmla="*/ 178308 w 207645"/>
                      <a:gd name="connsiteY4" fmla="*/ 164901 h 192999"/>
                      <a:gd name="connsiteX5" fmla="*/ 180022 w 207645"/>
                      <a:gd name="connsiteY5" fmla="*/ 143088 h 192999"/>
                      <a:gd name="connsiteX6" fmla="*/ 169354 w 207645"/>
                      <a:gd name="connsiteY6" fmla="*/ 134706 h 192999"/>
                      <a:gd name="connsiteX7" fmla="*/ 160972 w 207645"/>
                      <a:gd name="connsiteY7" fmla="*/ 145374 h 192999"/>
                      <a:gd name="connsiteX8" fmla="*/ 137445 w 207645"/>
                      <a:gd name="connsiteY8" fmla="*/ 173473 h 192999"/>
                      <a:gd name="connsiteX9" fmla="*/ 30194 w 207645"/>
                      <a:gd name="connsiteY9" fmla="*/ 129277 h 192999"/>
                      <a:gd name="connsiteX10" fmla="*/ 35623 w 207645"/>
                      <a:gd name="connsiteY10" fmla="*/ 141564 h 192999"/>
                      <a:gd name="connsiteX11" fmla="*/ 39052 w 207645"/>
                      <a:gd name="connsiteY11" fmla="*/ 142136 h 192999"/>
                      <a:gd name="connsiteX12" fmla="*/ 48006 w 207645"/>
                      <a:gd name="connsiteY12" fmla="*/ 136040 h 192999"/>
                      <a:gd name="connsiteX13" fmla="*/ 76581 w 207645"/>
                      <a:gd name="connsiteY13" fmla="*/ 61364 h 192999"/>
                      <a:gd name="connsiteX14" fmla="*/ 30480 w 207645"/>
                      <a:gd name="connsiteY14" fmla="*/ 61364 h 192999"/>
                      <a:gd name="connsiteX15" fmla="*/ 54006 w 207645"/>
                      <a:gd name="connsiteY15" fmla="*/ 13739 h 192999"/>
                      <a:gd name="connsiteX16" fmla="*/ 49653 w 207645"/>
                      <a:gd name="connsiteY16" fmla="*/ 994 h 192999"/>
                      <a:gd name="connsiteX17" fmla="*/ 49625 w 207645"/>
                      <a:gd name="connsiteY17" fmla="*/ 975 h 192999"/>
                      <a:gd name="connsiteX18" fmla="*/ 36880 w 207645"/>
                      <a:gd name="connsiteY18" fmla="*/ 5328 h 192999"/>
                      <a:gd name="connsiteX19" fmla="*/ 36861 w 207645"/>
                      <a:gd name="connsiteY19" fmla="*/ 5357 h 192999"/>
                      <a:gd name="connsiteX20" fmla="*/ 0 w 207645"/>
                      <a:gd name="connsiteY20" fmla="*/ 80890 h 192999"/>
                      <a:gd name="connsiteX21" fmla="*/ 48863 w 207645"/>
                      <a:gd name="connsiteY21" fmla="*/ 80890 h 192999"/>
                      <a:gd name="connsiteX22" fmla="*/ 30194 w 207645"/>
                      <a:gd name="connsiteY22" fmla="*/ 129277 h 192999"/>
                      <a:gd name="connsiteX0" fmla="*/ 137445 w 180329"/>
                      <a:gd name="connsiteY0" fmla="*/ 173473 h 192999"/>
                      <a:gd name="connsiteX1" fmla="*/ 153447 w 180329"/>
                      <a:gd name="connsiteY1" fmla="*/ 192999 h 192999"/>
                      <a:gd name="connsiteX2" fmla="*/ 169545 w 180329"/>
                      <a:gd name="connsiteY2" fmla="*/ 181760 h 192999"/>
                      <a:gd name="connsiteX3" fmla="*/ 178308 w 180329"/>
                      <a:gd name="connsiteY3" fmla="*/ 164901 h 192999"/>
                      <a:gd name="connsiteX4" fmla="*/ 180022 w 180329"/>
                      <a:gd name="connsiteY4" fmla="*/ 143088 h 192999"/>
                      <a:gd name="connsiteX5" fmla="*/ 169354 w 180329"/>
                      <a:gd name="connsiteY5" fmla="*/ 134706 h 192999"/>
                      <a:gd name="connsiteX6" fmla="*/ 160972 w 180329"/>
                      <a:gd name="connsiteY6" fmla="*/ 145374 h 192999"/>
                      <a:gd name="connsiteX7" fmla="*/ 137445 w 180329"/>
                      <a:gd name="connsiteY7" fmla="*/ 173473 h 192999"/>
                      <a:gd name="connsiteX8" fmla="*/ 30194 w 180329"/>
                      <a:gd name="connsiteY8" fmla="*/ 129277 h 192999"/>
                      <a:gd name="connsiteX9" fmla="*/ 35623 w 180329"/>
                      <a:gd name="connsiteY9" fmla="*/ 141564 h 192999"/>
                      <a:gd name="connsiteX10" fmla="*/ 39052 w 180329"/>
                      <a:gd name="connsiteY10" fmla="*/ 142136 h 192999"/>
                      <a:gd name="connsiteX11" fmla="*/ 48006 w 180329"/>
                      <a:gd name="connsiteY11" fmla="*/ 136040 h 192999"/>
                      <a:gd name="connsiteX12" fmla="*/ 76581 w 180329"/>
                      <a:gd name="connsiteY12" fmla="*/ 61364 h 192999"/>
                      <a:gd name="connsiteX13" fmla="*/ 30480 w 180329"/>
                      <a:gd name="connsiteY13" fmla="*/ 61364 h 192999"/>
                      <a:gd name="connsiteX14" fmla="*/ 54006 w 180329"/>
                      <a:gd name="connsiteY14" fmla="*/ 13739 h 192999"/>
                      <a:gd name="connsiteX15" fmla="*/ 49653 w 180329"/>
                      <a:gd name="connsiteY15" fmla="*/ 994 h 192999"/>
                      <a:gd name="connsiteX16" fmla="*/ 49625 w 180329"/>
                      <a:gd name="connsiteY16" fmla="*/ 975 h 192999"/>
                      <a:gd name="connsiteX17" fmla="*/ 36880 w 180329"/>
                      <a:gd name="connsiteY17" fmla="*/ 5328 h 192999"/>
                      <a:gd name="connsiteX18" fmla="*/ 36861 w 180329"/>
                      <a:gd name="connsiteY18" fmla="*/ 5357 h 192999"/>
                      <a:gd name="connsiteX19" fmla="*/ 0 w 180329"/>
                      <a:gd name="connsiteY19" fmla="*/ 80890 h 192999"/>
                      <a:gd name="connsiteX20" fmla="*/ 48863 w 180329"/>
                      <a:gd name="connsiteY20" fmla="*/ 80890 h 192999"/>
                      <a:gd name="connsiteX21" fmla="*/ 30194 w 180329"/>
                      <a:gd name="connsiteY21" fmla="*/ 129277 h 192999"/>
                      <a:gd name="connsiteX0" fmla="*/ 137445 w 180329"/>
                      <a:gd name="connsiteY0" fmla="*/ 173473 h 192999"/>
                      <a:gd name="connsiteX1" fmla="*/ 153447 w 180329"/>
                      <a:gd name="connsiteY1" fmla="*/ 192999 h 192999"/>
                      <a:gd name="connsiteX2" fmla="*/ 178308 w 180329"/>
                      <a:gd name="connsiteY2" fmla="*/ 164901 h 192999"/>
                      <a:gd name="connsiteX3" fmla="*/ 180022 w 180329"/>
                      <a:gd name="connsiteY3" fmla="*/ 143088 h 192999"/>
                      <a:gd name="connsiteX4" fmla="*/ 169354 w 180329"/>
                      <a:gd name="connsiteY4" fmla="*/ 134706 h 192999"/>
                      <a:gd name="connsiteX5" fmla="*/ 160972 w 180329"/>
                      <a:gd name="connsiteY5" fmla="*/ 145374 h 192999"/>
                      <a:gd name="connsiteX6" fmla="*/ 137445 w 180329"/>
                      <a:gd name="connsiteY6" fmla="*/ 173473 h 192999"/>
                      <a:gd name="connsiteX7" fmla="*/ 30194 w 180329"/>
                      <a:gd name="connsiteY7" fmla="*/ 129277 h 192999"/>
                      <a:gd name="connsiteX8" fmla="*/ 35623 w 180329"/>
                      <a:gd name="connsiteY8" fmla="*/ 141564 h 192999"/>
                      <a:gd name="connsiteX9" fmla="*/ 39052 w 180329"/>
                      <a:gd name="connsiteY9" fmla="*/ 142136 h 192999"/>
                      <a:gd name="connsiteX10" fmla="*/ 48006 w 180329"/>
                      <a:gd name="connsiteY10" fmla="*/ 136040 h 192999"/>
                      <a:gd name="connsiteX11" fmla="*/ 76581 w 180329"/>
                      <a:gd name="connsiteY11" fmla="*/ 61364 h 192999"/>
                      <a:gd name="connsiteX12" fmla="*/ 30480 w 180329"/>
                      <a:gd name="connsiteY12" fmla="*/ 61364 h 192999"/>
                      <a:gd name="connsiteX13" fmla="*/ 54006 w 180329"/>
                      <a:gd name="connsiteY13" fmla="*/ 13739 h 192999"/>
                      <a:gd name="connsiteX14" fmla="*/ 49653 w 180329"/>
                      <a:gd name="connsiteY14" fmla="*/ 994 h 192999"/>
                      <a:gd name="connsiteX15" fmla="*/ 49625 w 180329"/>
                      <a:gd name="connsiteY15" fmla="*/ 975 h 192999"/>
                      <a:gd name="connsiteX16" fmla="*/ 36880 w 180329"/>
                      <a:gd name="connsiteY16" fmla="*/ 5328 h 192999"/>
                      <a:gd name="connsiteX17" fmla="*/ 36861 w 180329"/>
                      <a:gd name="connsiteY17" fmla="*/ 5357 h 192999"/>
                      <a:gd name="connsiteX18" fmla="*/ 0 w 180329"/>
                      <a:gd name="connsiteY18" fmla="*/ 80890 h 192999"/>
                      <a:gd name="connsiteX19" fmla="*/ 48863 w 180329"/>
                      <a:gd name="connsiteY19" fmla="*/ 80890 h 192999"/>
                      <a:gd name="connsiteX20" fmla="*/ 30194 w 180329"/>
                      <a:gd name="connsiteY20" fmla="*/ 129277 h 192999"/>
                      <a:gd name="connsiteX0" fmla="*/ 137445 w 180543"/>
                      <a:gd name="connsiteY0" fmla="*/ 173473 h 192999"/>
                      <a:gd name="connsiteX1" fmla="*/ 153447 w 180543"/>
                      <a:gd name="connsiteY1" fmla="*/ 192999 h 192999"/>
                      <a:gd name="connsiteX2" fmla="*/ 180022 w 180543"/>
                      <a:gd name="connsiteY2" fmla="*/ 143088 h 192999"/>
                      <a:gd name="connsiteX3" fmla="*/ 169354 w 180543"/>
                      <a:gd name="connsiteY3" fmla="*/ 134706 h 192999"/>
                      <a:gd name="connsiteX4" fmla="*/ 160972 w 180543"/>
                      <a:gd name="connsiteY4" fmla="*/ 145374 h 192999"/>
                      <a:gd name="connsiteX5" fmla="*/ 137445 w 180543"/>
                      <a:gd name="connsiteY5" fmla="*/ 173473 h 192999"/>
                      <a:gd name="connsiteX6" fmla="*/ 30194 w 180543"/>
                      <a:gd name="connsiteY6" fmla="*/ 129277 h 192999"/>
                      <a:gd name="connsiteX7" fmla="*/ 35623 w 180543"/>
                      <a:gd name="connsiteY7" fmla="*/ 141564 h 192999"/>
                      <a:gd name="connsiteX8" fmla="*/ 39052 w 180543"/>
                      <a:gd name="connsiteY8" fmla="*/ 142136 h 192999"/>
                      <a:gd name="connsiteX9" fmla="*/ 48006 w 180543"/>
                      <a:gd name="connsiteY9" fmla="*/ 136040 h 192999"/>
                      <a:gd name="connsiteX10" fmla="*/ 76581 w 180543"/>
                      <a:gd name="connsiteY10" fmla="*/ 61364 h 192999"/>
                      <a:gd name="connsiteX11" fmla="*/ 30480 w 180543"/>
                      <a:gd name="connsiteY11" fmla="*/ 61364 h 192999"/>
                      <a:gd name="connsiteX12" fmla="*/ 54006 w 180543"/>
                      <a:gd name="connsiteY12" fmla="*/ 13739 h 192999"/>
                      <a:gd name="connsiteX13" fmla="*/ 49653 w 180543"/>
                      <a:gd name="connsiteY13" fmla="*/ 994 h 192999"/>
                      <a:gd name="connsiteX14" fmla="*/ 49625 w 180543"/>
                      <a:gd name="connsiteY14" fmla="*/ 975 h 192999"/>
                      <a:gd name="connsiteX15" fmla="*/ 36880 w 180543"/>
                      <a:gd name="connsiteY15" fmla="*/ 5328 h 192999"/>
                      <a:gd name="connsiteX16" fmla="*/ 36861 w 180543"/>
                      <a:gd name="connsiteY16" fmla="*/ 5357 h 192999"/>
                      <a:gd name="connsiteX17" fmla="*/ 0 w 180543"/>
                      <a:gd name="connsiteY17" fmla="*/ 80890 h 192999"/>
                      <a:gd name="connsiteX18" fmla="*/ 48863 w 180543"/>
                      <a:gd name="connsiteY18" fmla="*/ 80890 h 192999"/>
                      <a:gd name="connsiteX19" fmla="*/ 30194 w 180543"/>
                      <a:gd name="connsiteY19" fmla="*/ 129277 h 192999"/>
                      <a:gd name="connsiteX0" fmla="*/ 137445 w 180105"/>
                      <a:gd name="connsiteY0" fmla="*/ 173473 h 192999"/>
                      <a:gd name="connsiteX1" fmla="*/ 153447 w 180105"/>
                      <a:gd name="connsiteY1" fmla="*/ 192999 h 192999"/>
                      <a:gd name="connsiteX2" fmla="*/ 180022 w 180105"/>
                      <a:gd name="connsiteY2" fmla="*/ 143088 h 192999"/>
                      <a:gd name="connsiteX3" fmla="*/ 160972 w 180105"/>
                      <a:gd name="connsiteY3" fmla="*/ 145374 h 192999"/>
                      <a:gd name="connsiteX4" fmla="*/ 137445 w 180105"/>
                      <a:gd name="connsiteY4" fmla="*/ 173473 h 192999"/>
                      <a:gd name="connsiteX5" fmla="*/ 30194 w 180105"/>
                      <a:gd name="connsiteY5" fmla="*/ 129277 h 192999"/>
                      <a:gd name="connsiteX6" fmla="*/ 35623 w 180105"/>
                      <a:gd name="connsiteY6" fmla="*/ 141564 h 192999"/>
                      <a:gd name="connsiteX7" fmla="*/ 39052 w 180105"/>
                      <a:gd name="connsiteY7" fmla="*/ 142136 h 192999"/>
                      <a:gd name="connsiteX8" fmla="*/ 48006 w 180105"/>
                      <a:gd name="connsiteY8" fmla="*/ 136040 h 192999"/>
                      <a:gd name="connsiteX9" fmla="*/ 76581 w 180105"/>
                      <a:gd name="connsiteY9" fmla="*/ 61364 h 192999"/>
                      <a:gd name="connsiteX10" fmla="*/ 30480 w 180105"/>
                      <a:gd name="connsiteY10" fmla="*/ 61364 h 192999"/>
                      <a:gd name="connsiteX11" fmla="*/ 54006 w 180105"/>
                      <a:gd name="connsiteY11" fmla="*/ 13739 h 192999"/>
                      <a:gd name="connsiteX12" fmla="*/ 49653 w 180105"/>
                      <a:gd name="connsiteY12" fmla="*/ 994 h 192999"/>
                      <a:gd name="connsiteX13" fmla="*/ 49625 w 180105"/>
                      <a:gd name="connsiteY13" fmla="*/ 975 h 192999"/>
                      <a:gd name="connsiteX14" fmla="*/ 36880 w 180105"/>
                      <a:gd name="connsiteY14" fmla="*/ 5328 h 192999"/>
                      <a:gd name="connsiteX15" fmla="*/ 36861 w 180105"/>
                      <a:gd name="connsiteY15" fmla="*/ 5357 h 192999"/>
                      <a:gd name="connsiteX16" fmla="*/ 0 w 180105"/>
                      <a:gd name="connsiteY16" fmla="*/ 80890 h 192999"/>
                      <a:gd name="connsiteX17" fmla="*/ 48863 w 180105"/>
                      <a:gd name="connsiteY17" fmla="*/ 80890 h 192999"/>
                      <a:gd name="connsiteX18" fmla="*/ 30194 w 180105"/>
                      <a:gd name="connsiteY18" fmla="*/ 129277 h 192999"/>
                      <a:gd name="connsiteX0" fmla="*/ 137445 w 180243"/>
                      <a:gd name="connsiteY0" fmla="*/ 173473 h 192999"/>
                      <a:gd name="connsiteX1" fmla="*/ 153447 w 180243"/>
                      <a:gd name="connsiteY1" fmla="*/ 192999 h 192999"/>
                      <a:gd name="connsiteX2" fmla="*/ 180022 w 180243"/>
                      <a:gd name="connsiteY2" fmla="*/ 143088 h 192999"/>
                      <a:gd name="connsiteX3" fmla="*/ 137445 w 180243"/>
                      <a:gd name="connsiteY3" fmla="*/ 173473 h 192999"/>
                      <a:gd name="connsiteX4" fmla="*/ 30194 w 180243"/>
                      <a:gd name="connsiteY4" fmla="*/ 129277 h 192999"/>
                      <a:gd name="connsiteX5" fmla="*/ 35623 w 180243"/>
                      <a:gd name="connsiteY5" fmla="*/ 141564 h 192999"/>
                      <a:gd name="connsiteX6" fmla="*/ 39052 w 180243"/>
                      <a:gd name="connsiteY6" fmla="*/ 142136 h 192999"/>
                      <a:gd name="connsiteX7" fmla="*/ 48006 w 180243"/>
                      <a:gd name="connsiteY7" fmla="*/ 136040 h 192999"/>
                      <a:gd name="connsiteX8" fmla="*/ 76581 w 180243"/>
                      <a:gd name="connsiteY8" fmla="*/ 61364 h 192999"/>
                      <a:gd name="connsiteX9" fmla="*/ 30480 w 180243"/>
                      <a:gd name="connsiteY9" fmla="*/ 61364 h 192999"/>
                      <a:gd name="connsiteX10" fmla="*/ 54006 w 180243"/>
                      <a:gd name="connsiteY10" fmla="*/ 13739 h 192999"/>
                      <a:gd name="connsiteX11" fmla="*/ 49653 w 180243"/>
                      <a:gd name="connsiteY11" fmla="*/ 994 h 192999"/>
                      <a:gd name="connsiteX12" fmla="*/ 49625 w 180243"/>
                      <a:gd name="connsiteY12" fmla="*/ 975 h 192999"/>
                      <a:gd name="connsiteX13" fmla="*/ 36880 w 180243"/>
                      <a:gd name="connsiteY13" fmla="*/ 5328 h 192999"/>
                      <a:gd name="connsiteX14" fmla="*/ 36861 w 180243"/>
                      <a:gd name="connsiteY14" fmla="*/ 5357 h 192999"/>
                      <a:gd name="connsiteX15" fmla="*/ 0 w 180243"/>
                      <a:gd name="connsiteY15" fmla="*/ 80890 h 192999"/>
                      <a:gd name="connsiteX16" fmla="*/ 48863 w 180243"/>
                      <a:gd name="connsiteY16" fmla="*/ 80890 h 192999"/>
                      <a:gd name="connsiteX17" fmla="*/ 30194 w 180243"/>
                      <a:gd name="connsiteY17" fmla="*/ 129277 h 192999"/>
                      <a:gd name="connsiteX0" fmla="*/ 137445 w 153447"/>
                      <a:gd name="connsiteY0" fmla="*/ 173473 h 192999"/>
                      <a:gd name="connsiteX1" fmla="*/ 153447 w 153447"/>
                      <a:gd name="connsiteY1" fmla="*/ 192999 h 192999"/>
                      <a:gd name="connsiteX2" fmla="*/ 137445 w 153447"/>
                      <a:gd name="connsiteY2" fmla="*/ 173473 h 192999"/>
                      <a:gd name="connsiteX3" fmla="*/ 30194 w 153447"/>
                      <a:gd name="connsiteY3" fmla="*/ 129277 h 192999"/>
                      <a:gd name="connsiteX4" fmla="*/ 35623 w 153447"/>
                      <a:gd name="connsiteY4" fmla="*/ 141564 h 192999"/>
                      <a:gd name="connsiteX5" fmla="*/ 39052 w 153447"/>
                      <a:gd name="connsiteY5" fmla="*/ 142136 h 192999"/>
                      <a:gd name="connsiteX6" fmla="*/ 48006 w 153447"/>
                      <a:gd name="connsiteY6" fmla="*/ 136040 h 192999"/>
                      <a:gd name="connsiteX7" fmla="*/ 76581 w 153447"/>
                      <a:gd name="connsiteY7" fmla="*/ 61364 h 192999"/>
                      <a:gd name="connsiteX8" fmla="*/ 30480 w 153447"/>
                      <a:gd name="connsiteY8" fmla="*/ 61364 h 192999"/>
                      <a:gd name="connsiteX9" fmla="*/ 54006 w 153447"/>
                      <a:gd name="connsiteY9" fmla="*/ 13739 h 192999"/>
                      <a:gd name="connsiteX10" fmla="*/ 49653 w 153447"/>
                      <a:gd name="connsiteY10" fmla="*/ 994 h 192999"/>
                      <a:gd name="connsiteX11" fmla="*/ 49625 w 153447"/>
                      <a:gd name="connsiteY11" fmla="*/ 975 h 192999"/>
                      <a:gd name="connsiteX12" fmla="*/ 36880 w 153447"/>
                      <a:gd name="connsiteY12" fmla="*/ 5328 h 192999"/>
                      <a:gd name="connsiteX13" fmla="*/ 36861 w 153447"/>
                      <a:gd name="connsiteY13" fmla="*/ 5357 h 192999"/>
                      <a:gd name="connsiteX14" fmla="*/ 0 w 153447"/>
                      <a:gd name="connsiteY14" fmla="*/ 80890 h 192999"/>
                      <a:gd name="connsiteX15" fmla="*/ 48863 w 153447"/>
                      <a:gd name="connsiteY15" fmla="*/ 80890 h 192999"/>
                      <a:gd name="connsiteX16" fmla="*/ 30194 w 153447"/>
                      <a:gd name="connsiteY16" fmla="*/ 129277 h 192999"/>
                      <a:gd name="connsiteX0" fmla="*/ 30194 w 76581"/>
                      <a:gd name="connsiteY0" fmla="*/ 129277 h 142136"/>
                      <a:gd name="connsiteX1" fmla="*/ 35623 w 76581"/>
                      <a:gd name="connsiteY1" fmla="*/ 141564 h 142136"/>
                      <a:gd name="connsiteX2" fmla="*/ 39052 w 76581"/>
                      <a:gd name="connsiteY2" fmla="*/ 142136 h 142136"/>
                      <a:gd name="connsiteX3" fmla="*/ 48006 w 76581"/>
                      <a:gd name="connsiteY3" fmla="*/ 136040 h 142136"/>
                      <a:gd name="connsiteX4" fmla="*/ 76581 w 76581"/>
                      <a:gd name="connsiteY4" fmla="*/ 61364 h 142136"/>
                      <a:gd name="connsiteX5" fmla="*/ 30480 w 76581"/>
                      <a:gd name="connsiteY5" fmla="*/ 61364 h 142136"/>
                      <a:gd name="connsiteX6" fmla="*/ 54006 w 76581"/>
                      <a:gd name="connsiteY6" fmla="*/ 13739 h 142136"/>
                      <a:gd name="connsiteX7" fmla="*/ 49653 w 76581"/>
                      <a:gd name="connsiteY7" fmla="*/ 994 h 142136"/>
                      <a:gd name="connsiteX8" fmla="*/ 49625 w 76581"/>
                      <a:gd name="connsiteY8" fmla="*/ 975 h 142136"/>
                      <a:gd name="connsiteX9" fmla="*/ 36880 w 76581"/>
                      <a:gd name="connsiteY9" fmla="*/ 5328 h 142136"/>
                      <a:gd name="connsiteX10" fmla="*/ 36861 w 76581"/>
                      <a:gd name="connsiteY10" fmla="*/ 5357 h 142136"/>
                      <a:gd name="connsiteX11" fmla="*/ 0 w 76581"/>
                      <a:gd name="connsiteY11" fmla="*/ 80890 h 142136"/>
                      <a:gd name="connsiteX12" fmla="*/ 48863 w 76581"/>
                      <a:gd name="connsiteY12" fmla="*/ 80890 h 142136"/>
                      <a:gd name="connsiteX13" fmla="*/ 30194 w 76581"/>
                      <a:gd name="connsiteY13" fmla="*/ 129277 h 142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6581" h="142136">
                        <a:moveTo>
                          <a:pt x="30194" y="129277"/>
                        </a:moveTo>
                        <a:cubicBezTo>
                          <a:pt x="28317" y="134173"/>
                          <a:pt x="30746" y="139659"/>
                          <a:pt x="35623" y="141564"/>
                        </a:cubicBezTo>
                        <a:cubicBezTo>
                          <a:pt x="36728" y="141936"/>
                          <a:pt x="37890" y="142136"/>
                          <a:pt x="39052" y="142136"/>
                        </a:cubicBezTo>
                        <a:cubicBezTo>
                          <a:pt x="43015" y="142164"/>
                          <a:pt x="46577" y="139736"/>
                          <a:pt x="48006" y="136040"/>
                        </a:cubicBezTo>
                        <a:lnTo>
                          <a:pt x="76581" y="61364"/>
                        </a:lnTo>
                        <a:lnTo>
                          <a:pt x="30480" y="61364"/>
                        </a:lnTo>
                        <a:lnTo>
                          <a:pt x="54006" y="13739"/>
                        </a:lnTo>
                        <a:cubicBezTo>
                          <a:pt x="56321" y="9014"/>
                          <a:pt x="54378" y="3309"/>
                          <a:pt x="49653" y="994"/>
                        </a:cubicBezTo>
                        <a:cubicBezTo>
                          <a:pt x="49644" y="985"/>
                          <a:pt x="49634" y="985"/>
                          <a:pt x="49625" y="975"/>
                        </a:cubicBezTo>
                        <a:cubicBezTo>
                          <a:pt x="44900" y="-1339"/>
                          <a:pt x="39195" y="604"/>
                          <a:pt x="36880" y="5328"/>
                        </a:cubicBezTo>
                        <a:cubicBezTo>
                          <a:pt x="36871" y="5338"/>
                          <a:pt x="36871" y="5347"/>
                          <a:pt x="36861" y="5357"/>
                        </a:cubicBezTo>
                        <a:lnTo>
                          <a:pt x="0" y="80890"/>
                        </a:lnTo>
                        <a:lnTo>
                          <a:pt x="48863" y="80890"/>
                        </a:lnTo>
                        <a:lnTo>
                          <a:pt x="30194" y="129277"/>
                        </a:lnTo>
                        <a:close/>
                      </a:path>
                    </a:pathLst>
                  </a:custGeom>
                  <a:solidFill>
                    <a:srgbClr val="00196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" name="ECG Icon">
                  <a:extLst>
                    <a:ext uri="{FF2B5EF4-FFF2-40B4-BE49-F238E27FC236}">
                      <a16:creationId xmlns:a16="http://schemas.microsoft.com/office/drawing/2014/main" id="{B510EB98-1102-ECB6-8B69-B991D62386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19870" y="4109244"/>
                  <a:ext cx="472085" cy="432000"/>
                </a:xfrm>
                <a:custGeom>
                  <a:avLst/>
                  <a:gdLst>
                    <a:gd name="connsiteX0" fmla="*/ 448014 w 447579"/>
                    <a:gd name="connsiteY0" fmla="*/ 141314 h 409575"/>
                    <a:gd name="connsiteX1" fmla="*/ 438489 w 447579"/>
                    <a:gd name="connsiteY1" fmla="*/ 150839 h 409575"/>
                    <a:gd name="connsiteX2" fmla="*/ 428964 w 447579"/>
                    <a:gd name="connsiteY2" fmla="*/ 141314 h 409575"/>
                    <a:gd name="connsiteX3" fmla="*/ 313235 w 447579"/>
                    <a:gd name="connsiteY3" fmla="*/ 18918 h 409575"/>
                    <a:gd name="connsiteX4" fmla="*/ 230749 w 447579"/>
                    <a:gd name="connsiteY4" fmla="*/ 52351 h 409575"/>
                    <a:gd name="connsiteX5" fmla="*/ 217509 w 447579"/>
                    <a:gd name="connsiteY5" fmla="*/ 52351 h 409575"/>
                    <a:gd name="connsiteX6" fmla="*/ 135118 w 447579"/>
                    <a:gd name="connsiteY6" fmla="*/ 18918 h 409575"/>
                    <a:gd name="connsiteX7" fmla="*/ 19389 w 447579"/>
                    <a:gd name="connsiteY7" fmla="*/ 141314 h 409575"/>
                    <a:gd name="connsiteX8" fmla="*/ 224177 w 447579"/>
                    <a:gd name="connsiteY8" fmla="*/ 390203 h 409575"/>
                    <a:gd name="connsiteX9" fmla="*/ 391436 w 447579"/>
                    <a:gd name="connsiteY9" fmla="*/ 237803 h 409575"/>
                    <a:gd name="connsiteX10" fmla="*/ 321903 w 447579"/>
                    <a:gd name="connsiteY10" fmla="*/ 237803 h 409575"/>
                    <a:gd name="connsiteX11" fmla="*/ 313045 w 447579"/>
                    <a:gd name="connsiteY11" fmla="*/ 231611 h 409575"/>
                    <a:gd name="connsiteX12" fmla="*/ 303234 w 447579"/>
                    <a:gd name="connsiteY12" fmla="*/ 205037 h 409575"/>
                    <a:gd name="connsiteX13" fmla="*/ 280089 w 447579"/>
                    <a:gd name="connsiteY13" fmla="*/ 262187 h 409575"/>
                    <a:gd name="connsiteX14" fmla="*/ 270564 w 447579"/>
                    <a:gd name="connsiteY14" fmla="*/ 267997 h 409575"/>
                    <a:gd name="connsiteX15" fmla="*/ 262181 w 447579"/>
                    <a:gd name="connsiteY15" fmla="*/ 260281 h 409575"/>
                    <a:gd name="connsiteX16" fmla="*/ 248085 w 447579"/>
                    <a:gd name="connsiteY16" fmla="*/ 183129 h 409575"/>
                    <a:gd name="connsiteX17" fmla="*/ 229035 w 447579"/>
                    <a:gd name="connsiteY17" fmla="*/ 304954 h 409575"/>
                    <a:gd name="connsiteX18" fmla="*/ 219510 w 447579"/>
                    <a:gd name="connsiteY18" fmla="*/ 312955 h 409575"/>
                    <a:gd name="connsiteX19" fmla="*/ 209985 w 447579"/>
                    <a:gd name="connsiteY19" fmla="*/ 305430 h 409575"/>
                    <a:gd name="connsiteX20" fmla="*/ 186744 w 447579"/>
                    <a:gd name="connsiteY20" fmla="*/ 197797 h 409575"/>
                    <a:gd name="connsiteX21" fmla="*/ 176075 w 447579"/>
                    <a:gd name="connsiteY21" fmla="*/ 231516 h 409575"/>
                    <a:gd name="connsiteX22" fmla="*/ 166550 w 447579"/>
                    <a:gd name="connsiteY22" fmla="*/ 238184 h 409575"/>
                    <a:gd name="connsiteX23" fmla="*/ 119402 w 447579"/>
                    <a:gd name="connsiteY23" fmla="*/ 238184 h 409575"/>
                    <a:gd name="connsiteX24" fmla="*/ 109877 w 447579"/>
                    <a:gd name="connsiteY24" fmla="*/ 228659 h 409575"/>
                    <a:gd name="connsiteX25" fmla="*/ 119402 w 447579"/>
                    <a:gd name="connsiteY25" fmla="*/ 219134 h 409575"/>
                    <a:gd name="connsiteX26" fmla="*/ 159597 w 447579"/>
                    <a:gd name="connsiteY26" fmla="*/ 219134 h 409575"/>
                    <a:gd name="connsiteX27" fmla="*/ 178647 w 447579"/>
                    <a:gd name="connsiteY27" fmla="*/ 157697 h 409575"/>
                    <a:gd name="connsiteX28" fmla="*/ 188172 w 447579"/>
                    <a:gd name="connsiteY28" fmla="*/ 151030 h 409575"/>
                    <a:gd name="connsiteX29" fmla="*/ 197030 w 447579"/>
                    <a:gd name="connsiteY29" fmla="*/ 158554 h 409575"/>
                    <a:gd name="connsiteX30" fmla="*/ 217128 w 447579"/>
                    <a:gd name="connsiteY30" fmla="*/ 251709 h 409575"/>
                    <a:gd name="connsiteX31" fmla="*/ 237226 w 447579"/>
                    <a:gd name="connsiteY31" fmla="*/ 125027 h 409575"/>
                    <a:gd name="connsiteX32" fmla="*/ 246751 w 447579"/>
                    <a:gd name="connsiteY32" fmla="*/ 117026 h 409575"/>
                    <a:gd name="connsiteX33" fmla="*/ 256276 w 447579"/>
                    <a:gd name="connsiteY33" fmla="*/ 124836 h 409575"/>
                    <a:gd name="connsiteX34" fmla="*/ 274564 w 447579"/>
                    <a:gd name="connsiteY34" fmla="*/ 224753 h 409575"/>
                    <a:gd name="connsiteX35" fmla="*/ 294376 w 447579"/>
                    <a:gd name="connsiteY35" fmla="*/ 176080 h 409575"/>
                    <a:gd name="connsiteX36" fmla="*/ 303139 w 447579"/>
                    <a:gd name="connsiteY36" fmla="*/ 170080 h 409575"/>
                    <a:gd name="connsiteX37" fmla="*/ 303139 w 447579"/>
                    <a:gd name="connsiteY37" fmla="*/ 170080 h 409575"/>
                    <a:gd name="connsiteX38" fmla="*/ 311997 w 447579"/>
                    <a:gd name="connsiteY38" fmla="*/ 176271 h 409575"/>
                    <a:gd name="connsiteX39" fmla="*/ 328380 w 447579"/>
                    <a:gd name="connsiteY39" fmla="*/ 219134 h 409575"/>
                    <a:gd name="connsiteX40" fmla="*/ 408867 w 447579"/>
                    <a:gd name="connsiteY40" fmla="*/ 219134 h 409575"/>
                    <a:gd name="connsiteX41" fmla="*/ 417248 w 447579"/>
                    <a:gd name="connsiteY41" fmla="*/ 223991 h 409575"/>
                    <a:gd name="connsiteX42" fmla="*/ 417248 w 447579"/>
                    <a:gd name="connsiteY42" fmla="*/ 233516 h 409575"/>
                    <a:gd name="connsiteX43" fmla="*/ 224272 w 447579"/>
                    <a:gd name="connsiteY43" fmla="*/ 409538 h 409575"/>
                    <a:gd name="connsiteX44" fmla="*/ 434 w 447579"/>
                    <a:gd name="connsiteY44" fmla="*/ 141410 h 409575"/>
                    <a:gd name="connsiteX45" fmla="*/ 135213 w 447579"/>
                    <a:gd name="connsiteY45" fmla="*/ -37 h 409575"/>
                    <a:gd name="connsiteX46" fmla="*/ 224272 w 447579"/>
                    <a:gd name="connsiteY46" fmla="*/ 32729 h 409575"/>
                    <a:gd name="connsiteX47" fmla="*/ 313331 w 447579"/>
                    <a:gd name="connsiteY47" fmla="*/ -37 h 409575"/>
                    <a:gd name="connsiteX48" fmla="*/ 448014 w 447579"/>
                    <a:gd name="connsiteY48" fmla="*/ 141314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447579" h="409575">
                      <a:moveTo>
                        <a:pt x="448014" y="141314"/>
                      </a:moveTo>
                      <a:cubicBezTo>
                        <a:pt x="448014" y="146572"/>
                        <a:pt x="443747" y="150839"/>
                        <a:pt x="438489" y="150839"/>
                      </a:cubicBezTo>
                      <a:cubicBezTo>
                        <a:pt x="433231" y="150839"/>
                        <a:pt x="428964" y="146572"/>
                        <a:pt x="428964" y="141314"/>
                      </a:cubicBezTo>
                      <a:cubicBezTo>
                        <a:pt x="428964" y="66924"/>
                        <a:pt x="383530" y="18918"/>
                        <a:pt x="313235" y="18918"/>
                      </a:cubicBezTo>
                      <a:cubicBezTo>
                        <a:pt x="282441" y="18918"/>
                        <a:pt x="252857" y="30910"/>
                        <a:pt x="230749" y="52351"/>
                      </a:cubicBezTo>
                      <a:cubicBezTo>
                        <a:pt x="227053" y="55923"/>
                        <a:pt x="221205" y="55923"/>
                        <a:pt x="217509" y="52351"/>
                      </a:cubicBezTo>
                      <a:cubicBezTo>
                        <a:pt x="195468" y="30872"/>
                        <a:pt x="165893" y="18870"/>
                        <a:pt x="135118" y="18918"/>
                      </a:cubicBezTo>
                      <a:cubicBezTo>
                        <a:pt x="64824" y="18918"/>
                        <a:pt x="19389" y="66543"/>
                        <a:pt x="19389" y="141314"/>
                      </a:cubicBezTo>
                      <a:cubicBezTo>
                        <a:pt x="19389" y="246851"/>
                        <a:pt x="198650" y="382202"/>
                        <a:pt x="224177" y="390203"/>
                      </a:cubicBezTo>
                      <a:cubicBezTo>
                        <a:pt x="240560" y="384773"/>
                        <a:pt x="336667" y="316860"/>
                        <a:pt x="391436" y="237803"/>
                      </a:cubicBezTo>
                      <a:lnTo>
                        <a:pt x="321903" y="237803"/>
                      </a:lnTo>
                      <a:cubicBezTo>
                        <a:pt x="317950" y="237774"/>
                        <a:pt x="314426" y="235316"/>
                        <a:pt x="313045" y="231611"/>
                      </a:cubicBezTo>
                      <a:lnTo>
                        <a:pt x="303234" y="205037"/>
                      </a:lnTo>
                      <a:lnTo>
                        <a:pt x="280089" y="262187"/>
                      </a:lnTo>
                      <a:cubicBezTo>
                        <a:pt x="278498" y="265978"/>
                        <a:pt x="274659" y="268321"/>
                        <a:pt x="270564" y="267997"/>
                      </a:cubicBezTo>
                      <a:cubicBezTo>
                        <a:pt x="266373" y="267559"/>
                        <a:pt x="262963" y="264425"/>
                        <a:pt x="262181" y="260281"/>
                      </a:cubicBezTo>
                      <a:lnTo>
                        <a:pt x="248085" y="183129"/>
                      </a:lnTo>
                      <a:lnTo>
                        <a:pt x="229035" y="304954"/>
                      </a:lnTo>
                      <a:cubicBezTo>
                        <a:pt x="228282" y="309612"/>
                        <a:pt x="224224" y="313012"/>
                        <a:pt x="219510" y="312955"/>
                      </a:cubicBezTo>
                      <a:cubicBezTo>
                        <a:pt x="214937" y="313060"/>
                        <a:pt x="210947" y="309897"/>
                        <a:pt x="209985" y="305430"/>
                      </a:cubicBezTo>
                      <a:lnTo>
                        <a:pt x="186744" y="197797"/>
                      </a:lnTo>
                      <a:lnTo>
                        <a:pt x="176075" y="231516"/>
                      </a:lnTo>
                      <a:cubicBezTo>
                        <a:pt x="174780" y="235640"/>
                        <a:pt x="170875" y="238384"/>
                        <a:pt x="166550" y="238184"/>
                      </a:cubicBezTo>
                      <a:lnTo>
                        <a:pt x="119402" y="238184"/>
                      </a:lnTo>
                      <a:cubicBezTo>
                        <a:pt x="114144" y="238184"/>
                        <a:pt x="109877" y="233916"/>
                        <a:pt x="109877" y="228659"/>
                      </a:cubicBezTo>
                      <a:cubicBezTo>
                        <a:pt x="109877" y="223401"/>
                        <a:pt x="114144" y="219134"/>
                        <a:pt x="119402" y="219134"/>
                      </a:cubicBezTo>
                      <a:lnTo>
                        <a:pt x="159597" y="219134"/>
                      </a:lnTo>
                      <a:lnTo>
                        <a:pt x="178647" y="157697"/>
                      </a:lnTo>
                      <a:cubicBezTo>
                        <a:pt x="179943" y="153573"/>
                        <a:pt x="183848" y="150830"/>
                        <a:pt x="188172" y="151030"/>
                      </a:cubicBezTo>
                      <a:cubicBezTo>
                        <a:pt x="192487" y="151239"/>
                        <a:pt x="196126" y="154325"/>
                        <a:pt x="197030" y="158554"/>
                      </a:cubicBezTo>
                      <a:lnTo>
                        <a:pt x="217128" y="251709"/>
                      </a:lnTo>
                      <a:lnTo>
                        <a:pt x="237226" y="125027"/>
                      </a:lnTo>
                      <a:cubicBezTo>
                        <a:pt x="237978" y="120369"/>
                        <a:pt x="242036" y="116968"/>
                        <a:pt x="246751" y="117026"/>
                      </a:cubicBezTo>
                      <a:cubicBezTo>
                        <a:pt x="251409" y="116949"/>
                        <a:pt x="255438" y="120254"/>
                        <a:pt x="256276" y="124836"/>
                      </a:cubicBezTo>
                      <a:lnTo>
                        <a:pt x="274564" y="224753"/>
                      </a:lnTo>
                      <a:lnTo>
                        <a:pt x="294376" y="176080"/>
                      </a:lnTo>
                      <a:cubicBezTo>
                        <a:pt x="295805" y="172490"/>
                        <a:pt x="299272" y="170118"/>
                        <a:pt x="303139" y="170080"/>
                      </a:cubicBezTo>
                      <a:lnTo>
                        <a:pt x="303139" y="170080"/>
                      </a:lnTo>
                      <a:cubicBezTo>
                        <a:pt x="307092" y="170108"/>
                        <a:pt x="310616" y="172566"/>
                        <a:pt x="311997" y="176271"/>
                      </a:cubicBezTo>
                      <a:lnTo>
                        <a:pt x="328380" y="219134"/>
                      </a:lnTo>
                      <a:lnTo>
                        <a:pt x="408867" y="219134"/>
                      </a:lnTo>
                      <a:cubicBezTo>
                        <a:pt x="412334" y="219105"/>
                        <a:pt x="415544" y="220962"/>
                        <a:pt x="417248" y="223991"/>
                      </a:cubicBezTo>
                      <a:cubicBezTo>
                        <a:pt x="418953" y="226935"/>
                        <a:pt x="418953" y="230573"/>
                        <a:pt x="417248" y="233516"/>
                      </a:cubicBezTo>
                      <a:cubicBezTo>
                        <a:pt x="361432" y="324289"/>
                        <a:pt x="243227" y="409538"/>
                        <a:pt x="224272" y="409538"/>
                      </a:cubicBezTo>
                      <a:cubicBezTo>
                        <a:pt x="197888" y="409538"/>
                        <a:pt x="434" y="259329"/>
                        <a:pt x="434" y="141410"/>
                      </a:cubicBezTo>
                      <a:cubicBezTo>
                        <a:pt x="434" y="56828"/>
                        <a:pt x="54537" y="-37"/>
                        <a:pt x="135213" y="-37"/>
                      </a:cubicBezTo>
                      <a:cubicBezTo>
                        <a:pt x="167855" y="-84"/>
                        <a:pt x="199440" y="11536"/>
                        <a:pt x="224272" y="32729"/>
                      </a:cubicBezTo>
                      <a:cubicBezTo>
                        <a:pt x="249094" y="11527"/>
                        <a:pt x="280689" y="-103"/>
                        <a:pt x="313331" y="-37"/>
                      </a:cubicBezTo>
                      <a:cubicBezTo>
                        <a:pt x="394103" y="-132"/>
                        <a:pt x="448014" y="56732"/>
                        <a:pt x="448014" y="141314"/>
                      </a:cubicBezTo>
                      <a:close/>
                    </a:path>
                  </a:pathLst>
                </a:custGeom>
                <a:solidFill>
                  <a:srgbClr val="00196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9690B83-A718-0B9C-05CF-EBF06517444A}"/>
                </a:ext>
              </a:extLst>
            </p:cNvPr>
            <p:cNvGrpSpPr/>
            <p:nvPr/>
          </p:nvGrpSpPr>
          <p:grpSpPr>
            <a:xfrm>
              <a:off x="8485288" y="4627298"/>
              <a:ext cx="3320632" cy="540000"/>
              <a:chOff x="8485288" y="4459658"/>
              <a:chExt cx="3320632" cy="540000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0DB9547-EC69-D2C4-F8F5-A656A416E1CE}"/>
                  </a:ext>
                </a:extLst>
              </p:cNvPr>
              <p:cNvSpPr txBox="1"/>
              <p:nvPr/>
            </p:nvSpPr>
            <p:spPr>
              <a:xfrm>
                <a:off x="9350773" y="4480263"/>
                <a:ext cx="2455147" cy="4987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Mean follow-up time was 39.8 months</a:t>
                </a: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94" name="Graphic 27">
                <a:extLst>
                  <a:ext uri="{FF2B5EF4-FFF2-40B4-BE49-F238E27FC236}">
                    <a16:creationId xmlns:a16="http://schemas.microsoft.com/office/drawing/2014/main" id="{D8A169F6-6CC7-68C3-9758-1865FC291EE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485288" y="4459658"/>
                <a:ext cx="584274" cy="540000"/>
              </a:xfrm>
              <a:custGeom>
                <a:avLst/>
                <a:gdLst>
                  <a:gd name="connsiteX0" fmla="*/ 455854 w 455886"/>
                  <a:gd name="connsiteY0" fmla="*/ 225613 h 450827"/>
                  <a:gd name="connsiteX1" fmla="*/ 444138 w 455886"/>
                  <a:gd name="connsiteY1" fmla="*/ 297908 h 450827"/>
                  <a:gd name="connsiteX2" fmla="*/ 435280 w 455886"/>
                  <a:gd name="connsiteY2" fmla="*/ 303814 h 450827"/>
                  <a:gd name="connsiteX3" fmla="*/ 432423 w 455886"/>
                  <a:gd name="connsiteY3" fmla="*/ 302861 h 450827"/>
                  <a:gd name="connsiteX4" fmla="*/ 426222 w 455886"/>
                  <a:gd name="connsiteY4" fmla="*/ 290903 h 450827"/>
                  <a:gd name="connsiteX5" fmla="*/ 426517 w 455886"/>
                  <a:gd name="connsiteY5" fmla="*/ 290098 h 450827"/>
                  <a:gd name="connsiteX6" fmla="*/ 437280 w 455886"/>
                  <a:gd name="connsiteY6" fmla="*/ 224661 h 450827"/>
                  <a:gd name="connsiteX7" fmla="*/ 230712 w 455886"/>
                  <a:gd name="connsiteY7" fmla="*/ 18417 h 450827"/>
                  <a:gd name="connsiteX8" fmla="*/ 41612 w 455886"/>
                  <a:gd name="connsiteY8" fmla="*/ 142460 h 450827"/>
                  <a:gd name="connsiteX9" fmla="*/ 91332 w 455886"/>
                  <a:gd name="connsiteY9" fmla="*/ 132935 h 450827"/>
                  <a:gd name="connsiteX10" fmla="*/ 103191 w 455886"/>
                  <a:gd name="connsiteY10" fmla="*/ 140888 h 450827"/>
                  <a:gd name="connsiteX11" fmla="*/ 95238 w 455886"/>
                  <a:gd name="connsiteY11" fmla="*/ 152747 h 450827"/>
                  <a:gd name="connsiteX12" fmla="*/ 15990 w 455886"/>
                  <a:gd name="connsiteY12" fmla="*/ 167701 h 450827"/>
                  <a:gd name="connsiteX13" fmla="*/ 369 w 455886"/>
                  <a:gd name="connsiteY13" fmla="*/ 86263 h 450827"/>
                  <a:gd name="connsiteX14" fmla="*/ 5798 w 455886"/>
                  <a:gd name="connsiteY14" fmla="*/ 75726 h 450827"/>
                  <a:gd name="connsiteX15" fmla="*/ 7227 w 455886"/>
                  <a:gd name="connsiteY15" fmla="*/ 75404 h 450827"/>
                  <a:gd name="connsiteX16" fmla="*/ 18761 w 455886"/>
                  <a:gd name="connsiteY16" fmla="*/ 82365 h 450827"/>
                  <a:gd name="connsiteX17" fmla="*/ 18943 w 455886"/>
                  <a:gd name="connsiteY17" fmla="*/ 83310 h 450827"/>
                  <a:gd name="connsiteX18" fmla="*/ 27229 w 455886"/>
                  <a:gd name="connsiteY18" fmla="*/ 126458 h 450827"/>
                  <a:gd name="connsiteX19" fmla="*/ 329419 w 455886"/>
                  <a:gd name="connsiteY19" fmla="*/ 23069 h 450827"/>
                  <a:gd name="connsiteX20" fmla="*/ 455854 w 455886"/>
                  <a:gd name="connsiteY20" fmla="*/ 225804 h 450827"/>
                  <a:gd name="connsiteX21" fmla="*/ 322504 w 455886"/>
                  <a:gd name="connsiteY21" fmla="*/ 354296 h 450827"/>
                  <a:gd name="connsiteX22" fmla="*/ 332029 w 455886"/>
                  <a:gd name="connsiteY22" fmla="*/ 363821 h 450827"/>
                  <a:gd name="connsiteX23" fmla="*/ 383464 w 455886"/>
                  <a:gd name="connsiteY23" fmla="*/ 363821 h 450827"/>
                  <a:gd name="connsiteX24" fmla="*/ 89828 w 455886"/>
                  <a:gd name="connsiteY24" fmla="*/ 376912 h 450827"/>
                  <a:gd name="connsiteX25" fmla="*/ 22276 w 455886"/>
                  <a:gd name="connsiteY25" fmla="*/ 225518 h 450827"/>
                  <a:gd name="connsiteX26" fmla="*/ 12418 w 455886"/>
                  <a:gd name="connsiteY26" fmla="*/ 215660 h 450827"/>
                  <a:gd name="connsiteX27" fmla="*/ 2560 w 455886"/>
                  <a:gd name="connsiteY27" fmla="*/ 225518 h 450827"/>
                  <a:gd name="connsiteX28" fmla="*/ 232750 w 455886"/>
                  <a:gd name="connsiteY28" fmla="*/ 450782 h 450827"/>
                  <a:gd name="connsiteX29" fmla="*/ 393656 w 455886"/>
                  <a:gd name="connsiteY29" fmla="*/ 381728 h 450827"/>
                  <a:gd name="connsiteX30" fmla="*/ 393656 w 455886"/>
                  <a:gd name="connsiteY30" fmla="*/ 425638 h 450827"/>
                  <a:gd name="connsiteX31" fmla="*/ 403181 w 455886"/>
                  <a:gd name="connsiteY31" fmla="*/ 435163 h 450827"/>
                  <a:gd name="connsiteX32" fmla="*/ 412706 w 455886"/>
                  <a:gd name="connsiteY32" fmla="*/ 425638 h 450827"/>
                  <a:gd name="connsiteX33" fmla="*/ 412706 w 455886"/>
                  <a:gd name="connsiteY33" fmla="*/ 344962 h 450827"/>
                  <a:gd name="connsiteX34" fmla="*/ 332410 w 455886"/>
                  <a:gd name="connsiteY34" fmla="*/ 344962 h 450827"/>
                  <a:gd name="connsiteX35" fmla="*/ 322695 w 455886"/>
                  <a:gd name="connsiteY35" fmla="*/ 354292 h 450827"/>
                  <a:gd name="connsiteX36" fmla="*/ 322695 w 455886"/>
                  <a:gd name="connsiteY36" fmla="*/ 354677 h 450827"/>
                  <a:gd name="connsiteX37" fmla="*/ 232398 w 455886"/>
                  <a:gd name="connsiteY37" fmla="*/ 347724 h 450827"/>
                  <a:gd name="connsiteX38" fmla="*/ 110763 w 455886"/>
                  <a:gd name="connsiteY38" fmla="*/ 226280 h 450827"/>
                  <a:gd name="connsiteX39" fmla="*/ 232207 w 455886"/>
                  <a:gd name="connsiteY39" fmla="*/ 104646 h 450827"/>
                  <a:gd name="connsiteX40" fmla="*/ 353841 w 455886"/>
                  <a:gd name="connsiteY40" fmla="*/ 226090 h 450827"/>
                  <a:gd name="connsiteX41" fmla="*/ 353841 w 455886"/>
                  <a:gd name="connsiteY41" fmla="*/ 226280 h 450827"/>
                  <a:gd name="connsiteX42" fmla="*/ 232588 w 455886"/>
                  <a:gd name="connsiteY42" fmla="*/ 348105 h 450827"/>
                  <a:gd name="connsiteX43" fmla="*/ 232398 w 455886"/>
                  <a:gd name="connsiteY43" fmla="*/ 330103 h 450827"/>
                  <a:gd name="connsiteX44" fmla="*/ 336220 w 455886"/>
                  <a:gd name="connsiteY44" fmla="*/ 226280 h 450827"/>
                  <a:gd name="connsiteX45" fmla="*/ 232398 w 455886"/>
                  <a:gd name="connsiteY45" fmla="*/ 122458 h 450827"/>
                  <a:gd name="connsiteX46" fmla="*/ 128575 w 455886"/>
                  <a:gd name="connsiteY46" fmla="*/ 226280 h 450827"/>
                  <a:gd name="connsiteX47" fmla="*/ 231150 w 455886"/>
                  <a:gd name="connsiteY47" fmla="*/ 330387 h 450827"/>
                  <a:gd name="connsiteX48" fmla="*/ 232588 w 455886"/>
                  <a:gd name="connsiteY48" fmla="*/ 330388 h 450827"/>
                  <a:gd name="connsiteX49" fmla="*/ 303835 w 455886"/>
                  <a:gd name="connsiteY49" fmla="*/ 268381 h 450827"/>
                  <a:gd name="connsiteX50" fmla="*/ 301511 w 455886"/>
                  <a:gd name="connsiteY50" fmla="*/ 256894 h 450827"/>
                  <a:gd name="connsiteX51" fmla="*/ 300978 w 455886"/>
                  <a:gd name="connsiteY51" fmla="*/ 256570 h 450827"/>
                  <a:gd name="connsiteX52" fmla="*/ 241161 w 455886"/>
                  <a:gd name="connsiteY52" fmla="*/ 222280 h 450827"/>
                  <a:gd name="connsiteX53" fmla="*/ 241161 w 455886"/>
                  <a:gd name="connsiteY53" fmla="*/ 148270 h 450827"/>
                  <a:gd name="connsiteX54" fmla="*/ 232398 w 455886"/>
                  <a:gd name="connsiteY54" fmla="*/ 137507 h 450827"/>
                  <a:gd name="connsiteX55" fmla="*/ 223539 w 455886"/>
                  <a:gd name="connsiteY55" fmla="*/ 146174 h 450827"/>
                  <a:gd name="connsiteX56" fmla="*/ 223539 w 455886"/>
                  <a:gd name="connsiteY56" fmla="*/ 146270 h 450827"/>
                  <a:gd name="connsiteX57" fmla="*/ 223539 w 455886"/>
                  <a:gd name="connsiteY57" fmla="*/ 226661 h 450827"/>
                  <a:gd name="connsiteX58" fmla="*/ 228493 w 455886"/>
                  <a:gd name="connsiteY58" fmla="*/ 234472 h 450827"/>
                  <a:gd name="connsiteX59" fmla="*/ 292120 w 455886"/>
                  <a:gd name="connsiteY59" fmla="*/ 271714 h 450827"/>
                  <a:gd name="connsiteX60" fmla="*/ 303511 w 455886"/>
                  <a:gd name="connsiteY60" fmla="*/ 269614 h 450827"/>
                  <a:gd name="connsiteX61" fmla="*/ 304026 w 455886"/>
                  <a:gd name="connsiteY61" fmla="*/ 268762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55886" h="450827">
                    <a:moveTo>
                      <a:pt x="455854" y="225613"/>
                    </a:moveTo>
                    <a:cubicBezTo>
                      <a:pt x="455864" y="250185"/>
                      <a:pt x="451901" y="274596"/>
                      <a:pt x="444138" y="297908"/>
                    </a:cubicBezTo>
                    <a:cubicBezTo>
                      <a:pt x="442910" y="301693"/>
                      <a:pt x="439243" y="304139"/>
                      <a:pt x="435280" y="303814"/>
                    </a:cubicBezTo>
                    <a:cubicBezTo>
                      <a:pt x="434232" y="303939"/>
                      <a:pt x="433185" y="303590"/>
                      <a:pt x="432423" y="302861"/>
                    </a:cubicBezTo>
                    <a:cubicBezTo>
                      <a:pt x="427412" y="301271"/>
                      <a:pt x="424631" y="295917"/>
                      <a:pt x="426222" y="290903"/>
                    </a:cubicBezTo>
                    <a:cubicBezTo>
                      <a:pt x="426308" y="290630"/>
                      <a:pt x="426403" y="290361"/>
                      <a:pt x="426517" y="290098"/>
                    </a:cubicBezTo>
                    <a:cubicBezTo>
                      <a:pt x="433509" y="268983"/>
                      <a:pt x="437138" y="246902"/>
                      <a:pt x="437280" y="224661"/>
                    </a:cubicBezTo>
                    <a:cubicBezTo>
                      <a:pt x="437195" y="110666"/>
                      <a:pt x="344707" y="18326"/>
                      <a:pt x="230712" y="18417"/>
                    </a:cubicBezTo>
                    <a:cubicBezTo>
                      <a:pt x="148616" y="18482"/>
                      <a:pt x="74369" y="67187"/>
                      <a:pt x="41612" y="142460"/>
                    </a:cubicBezTo>
                    <a:lnTo>
                      <a:pt x="91332" y="132935"/>
                    </a:lnTo>
                    <a:cubicBezTo>
                      <a:pt x="96800" y="131857"/>
                      <a:pt x="102115" y="135417"/>
                      <a:pt x="103191" y="140888"/>
                    </a:cubicBezTo>
                    <a:cubicBezTo>
                      <a:pt x="104267" y="146360"/>
                      <a:pt x="100705" y="151669"/>
                      <a:pt x="95238" y="152747"/>
                    </a:cubicBezTo>
                    <a:lnTo>
                      <a:pt x="15990" y="167701"/>
                    </a:lnTo>
                    <a:lnTo>
                      <a:pt x="369" y="86263"/>
                    </a:lnTo>
                    <a:cubicBezTo>
                      <a:pt x="-1041" y="81853"/>
                      <a:pt x="1388" y="77136"/>
                      <a:pt x="5798" y="75726"/>
                    </a:cubicBezTo>
                    <a:cubicBezTo>
                      <a:pt x="6265" y="75577"/>
                      <a:pt x="6741" y="75470"/>
                      <a:pt x="7227" y="75404"/>
                    </a:cubicBezTo>
                    <a:cubicBezTo>
                      <a:pt x="12332" y="74142"/>
                      <a:pt x="17495" y="77259"/>
                      <a:pt x="18761" y="82365"/>
                    </a:cubicBezTo>
                    <a:cubicBezTo>
                      <a:pt x="18838" y="82676"/>
                      <a:pt x="18895" y="82992"/>
                      <a:pt x="18943" y="83310"/>
                    </a:cubicBezTo>
                    <a:lnTo>
                      <a:pt x="27229" y="126458"/>
                    </a:lnTo>
                    <a:cubicBezTo>
                      <a:pt x="82122" y="14462"/>
                      <a:pt x="217415" y="-31827"/>
                      <a:pt x="329419" y="23069"/>
                    </a:cubicBezTo>
                    <a:cubicBezTo>
                      <a:pt x="406781" y="60993"/>
                      <a:pt x="455835" y="139639"/>
                      <a:pt x="455854" y="225804"/>
                    </a:cubicBezTo>
                    <a:close/>
                    <a:moveTo>
                      <a:pt x="322504" y="354296"/>
                    </a:moveTo>
                    <a:cubicBezTo>
                      <a:pt x="322504" y="359557"/>
                      <a:pt x="326771" y="363821"/>
                      <a:pt x="332029" y="363821"/>
                    </a:cubicBezTo>
                    <a:lnTo>
                      <a:pt x="383464" y="363821"/>
                    </a:lnTo>
                    <a:cubicBezTo>
                      <a:pt x="305997" y="448520"/>
                      <a:pt x="174533" y="454382"/>
                      <a:pt x="89828" y="376912"/>
                    </a:cubicBezTo>
                    <a:cubicBezTo>
                      <a:pt x="47289" y="338002"/>
                      <a:pt x="22819" y="283168"/>
                      <a:pt x="22276" y="225518"/>
                    </a:cubicBezTo>
                    <a:cubicBezTo>
                      <a:pt x="22276" y="220074"/>
                      <a:pt x="17866" y="215660"/>
                      <a:pt x="12418" y="215660"/>
                    </a:cubicBezTo>
                    <a:cubicBezTo>
                      <a:pt x="6969" y="215660"/>
                      <a:pt x="2560" y="220074"/>
                      <a:pt x="2560" y="225518"/>
                    </a:cubicBezTo>
                    <a:cubicBezTo>
                      <a:pt x="3921" y="351290"/>
                      <a:pt x="106982" y="452144"/>
                      <a:pt x="232750" y="450782"/>
                    </a:cubicBezTo>
                    <a:cubicBezTo>
                      <a:pt x="293444" y="450125"/>
                      <a:pt x="351365" y="425268"/>
                      <a:pt x="393656" y="381728"/>
                    </a:cubicBezTo>
                    <a:lnTo>
                      <a:pt x="393656" y="425638"/>
                    </a:lnTo>
                    <a:cubicBezTo>
                      <a:pt x="393656" y="430899"/>
                      <a:pt x="397923" y="435163"/>
                      <a:pt x="403181" y="435163"/>
                    </a:cubicBezTo>
                    <a:cubicBezTo>
                      <a:pt x="408439" y="435163"/>
                      <a:pt x="412706" y="430899"/>
                      <a:pt x="412706" y="425638"/>
                    </a:cubicBezTo>
                    <a:lnTo>
                      <a:pt x="412706" y="344962"/>
                    </a:lnTo>
                    <a:lnTo>
                      <a:pt x="332410" y="344962"/>
                    </a:lnTo>
                    <a:cubicBezTo>
                      <a:pt x="327152" y="344855"/>
                      <a:pt x="322799" y="349033"/>
                      <a:pt x="322695" y="354292"/>
                    </a:cubicBezTo>
                    <a:cubicBezTo>
                      <a:pt x="322695" y="354421"/>
                      <a:pt x="322695" y="354549"/>
                      <a:pt x="322695" y="354677"/>
                    </a:cubicBezTo>
                    <a:close/>
                    <a:moveTo>
                      <a:pt x="232398" y="347724"/>
                    </a:moveTo>
                    <a:cubicBezTo>
                      <a:pt x="165275" y="347776"/>
                      <a:pt x="110821" y="293404"/>
                      <a:pt x="110763" y="226280"/>
                    </a:cubicBezTo>
                    <a:cubicBezTo>
                      <a:pt x="110706" y="159156"/>
                      <a:pt x="165085" y="104698"/>
                      <a:pt x="232207" y="104646"/>
                    </a:cubicBezTo>
                    <a:cubicBezTo>
                      <a:pt x="299330" y="104593"/>
                      <a:pt x="353784" y="158966"/>
                      <a:pt x="353841" y="226090"/>
                    </a:cubicBezTo>
                    <a:cubicBezTo>
                      <a:pt x="353841" y="226153"/>
                      <a:pt x="353841" y="226216"/>
                      <a:pt x="353841" y="226280"/>
                    </a:cubicBezTo>
                    <a:cubicBezTo>
                      <a:pt x="353689" y="293275"/>
                      <a:pt x="299578" y="347634"/>
                      <a:pt x="232588" y="348105"/>
                    </a:cubicBezTo>
                    <a:close/>
                    <a:moveTo>
                      <a:pt x="232398" y="330103"/>
                    </a:moveTo>
                    <a:cubicBezTo>
                      <a:pt x="289738" y="330103"/>
                      <a:pt x="336220" y="283620"/>
                      <a:pt x="336220" y="226280"/>
                    </a:cubicBezTo>
                    <a:cubicBezTo>
                      <a:pt x="336220" y="168941"/>
                      <a:pt x="289738" y="122458"/>
                      <a:pt x="232398" y="122458"/>
                    </a:cubicBezTo>
                    <a:cubicBezTo>
                      <a:pt x="175057" y="122458"/>
                      <a:pt x="128575" y="168941"/>
                      <a:pt x="128575" y="226280"/>
                    </a:cubicBezTo>
                    <a:cubicBezTo>
                      <a:pt x="128156" y="283355"/>
                      <a:pt x="174076" y="329965"/>
                      <a:pt x="231150" y="330387"/>
                    </a:cubicBezTo>
                    <a:cubicBezTo>
                      <a:pt x="231636" y="330391"/>
                      <a:pt x="232112" y="330391"/>
                      <a:pt x="232588" y="330388"/>
                    </a:cubicBezTo>
                    <a:close/>
                    <a:moveTo>
                      <a:pt x="303835" y="268381"/>
                    </a:moveTo>
                    <a:cubicBezTo>
                      <a:pt x="306369" y="264567"/>
                      <a:pt x="305321" y="259424"/>
                      <a:pt x="301511" y="256894"/>
                    </a:cubicBezTo>
                    <a:cubicBezTo>
                      <a:pt x="301340" y="256779"/>
                      <a:pt x="301159" y="256672"/>
                      <a:pt x="300978" y="256570"/>
                    </a:cubicBezTo>
                    <a:lnTo>
                      <a:pt x="241161" y="222280"/>
                    </a:lnTo>
                    <a:lnTo>
                      <a:pt x="241161" y="148270"/>
                    </a:lnTo>
                    <a:cubicBezTo>
                      <a:pt x="241161" y="141412"/>
                      <a:pt x="237255" y="137507"/>
                      <a:pt x="232398" y="137507"/>
                    </a:cubicBezTo>
                    <a:cubicBezTo>
                      <a:pt x="227559" y="137455"/>
                      <a:pt x="223597" y="141335"/>
                      <a:pt x="223539" y="146174"/>
                    </a:cubicBezTo>
                    <a:cubicBezTo>
                      <a:pt x="223539" y="146206"/>
                      <a:pt x="223539" y="146238"/>
                      <a:pt x="223539" y="146270"/>
                    </a:cubicBezTo>
                    <a:lnTo>
                      <a:pt x="223539" y="226661"/>
                    </a:lnTo>
                    <a:cubicBezTo>
                      <a:pt x="223844" y="229907"/>
                      <a:pt x="225683" y="232810"/>
                      <a:pt x="228493" y="234472"/>
                    </a:cubicBezTo>
                    <a:lnTo>
                      <a:pt x="292120" y="271714"/>
                    </a:lnTo>
                    <a:cubicBezTo>
                      <a:pt x="295844" y="274280"/>
                      <a:pt x="300949" y="273340"/>
                      <a:pt x="303511" y="269614"/>
                    </a:cubicBezTo>
                    <a:cubicBezTo>
                      <a:pt x="303702" y="269341"/>
                      <a:pt x="303873" y="269056"/>
                      <a:pt x="304026" y="268762"/>
                    </a:cubicBezTo>
                    <a:close/>
                  </a:path>
                </a:pathLst>
              </a:custGeom>
              <a:solidFill>
                <a:srgbClr val="00196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873321-AFB3-EF9C-F32C-761E965E33E5}"/>
              </a:ext>
            </a:extLst>
          </p:cNvPr>
          <p:cNvGrpSpPr>
            <a:grpSpLocks noChangeAspect="1"/>
          </p:cNvGrpSpPr>
          <p:nvPr/>
        </p:nvGrpSpPr>
        <p:grpSpPr>
          <a:xfrm>
            <a:off x="7241398" y="2024790"/>
            <a:ext cx="1368000" cy="1368000"/>
            <a:chOff x="6864399" y="1438460"/>
            <a:chExt cx="1620000" cy="16200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2AA1551-B165-E67D-2C84-EB04957D50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399" y="143846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3B97DE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20%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B97DE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reduction in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risk of MACE*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4CF94D2D-611C-0956-07A6-EA45BC874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399" y="1438460"/>
              <a:ext cx="1620000" cy="1620000"/>
            </a:xfrm>
            <a:prstGeom prst="arc">
              <a:avLst>
                <a:gd name="adj1" fmla="val 16334087"/>
                <a:gd name="adj2" fmla="val 20465458"/>
              </a:avLst>
            </a:prstGeom>
            <a:ln w="41275" cap="rnd">
              <a:solidFill>
                <a:schemeClr val="accent5"/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F3289312-430A-4ACC-26FC-CF96D40A2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399" y="1438460"/>
              <a:ext cx="1620000" cy="1620000"/>
            </a:xfrm>
            <a:prstGeom prst="arc">
              <a:avLst>
                <a:gd name="adj1" fmla="val 20664934"/>
                <a:gd name="adj2" fmla="val 16043621"/>
              </a:avLst>
            </a:prstGeom>
            <a:ln w="41275" cap="rnd">
              <a:solidFill>
                <a:srgbClr val="D4D7DC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086724-E8BB-1A38-F244-65DBF71F28AF}"/>
              </a:ext>
            </a:extLst>
          </p:cNvPr>
          <p:cNvSpPr txBox="1"/>
          <p:nvPr/>
        </p:nvSpPr>
        <p:spPr>
          <a:xfrm>
            <a:off x="195752" y="660697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Lincoff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AM et al. N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Engl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J Med 2023;DOI:10.1056/NEJMoa2307563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ea typeface="+mn-ea"/>
                <a:cs typeface="+mn-cs"/>
              </a:rPr>
              <a:t>;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CA53C22-36F8-1658-CA5A-F5EAFA362E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2318" cy="80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Semaglutide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2.4 mg/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settimana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: </a:t>
            </a:r>
            <a:r>
              <a:rPr lang="en-GB" altLang="en-US" sz="3200" dirty="0" err="1">
                <a:solidFill>
                  <a:srgbClr val="013366"/>
                </a:solidFill>
                <a:latin typeface="+mn-lt"/>
              </a:rPr>
              <a:t>efficacia</a:t>
            </a:r>
            <a:r>
              <a:rPr lang="en-GB" altLang="en-US" sz="3200" dirty="0">
                <a:solidFill>
                  <a:srgbClr val="013366"/>
                </a:solidFill>
                <a:latin typeface="+mn-lt"/>
              </a:rPr>
              <a:t> sui MACE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EE3D559-2550-AA9A-58E9-925E22136967}"/>
              </a:ext>
            </a:extLst>
          </p:cNvPr>
          <p:cNvSpPr txBox="1">
            <a:spLocks/>
          </p:cNvSpPr>
          <p:nvPr/>
        </p:nvSpPr>
        <p:spPr>
          <a:xfrm>
            <a:off x="6997423" y="963302"/>
            <a:ext cx="5971213" cy="619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sz="2000" dirty="0">
                <a:solidFill>
                  <a:srgbClr val="0070C0"/>
                </a:solidFill>
                <a:latin typeface="+mn-lt"/>
              </a:rPr>
            </a:br>
            <a:r>
              <a:rPr lang="en-GB" sz="2000" dirty="0">
                <a:solidFill>
                  <a:srgbClr val="0070C0"/>
                </a:solidFill>
                <a:latin typeface="+mn-lt"/>
              </a:rPr>
              <a:t>RCT </a:t>
            </a:r>
            <a:r>
              <a:rPr lang="en-GB" sz="2000" dirty="0" err="1">
                <a:solidFill>
                  <a:srgbClr val="0070C0"/>
                </a:solidFill>
                <a:latin typeface="+mn-lt"/>
              </a:rPr>
              <a:t>su</a:t>
            </a:r>
            <a:r>
              <a:rPr lang="en-GB" sz="2000" dirty="0">
                <a:solidFill>
                  <a:srgbClr val="0070C0"/>
                </a:solidFill>
                <a:latin typeface="+mn-lt"/>
              </a:rPr>
              <a:t> 17.604 </a:t>
            </a:r>
            <a:r>
              <a:rPr lang="en-GB" sz="2000" dirty="0" err="1">
                <a:solidFill>
                  <a:srgbClr val="0070C0"/>
                </a:solidFill>
                <a:latin typeface="+mn-lt"/>
              </a:rPr>
              <a:t>paz</a:t>
            </a:r>
            <a:r>
              <a:rPr lang="en-GB" sz="2000" dirty="0">
                <a:solidFill>
                  <a:srgbClr val="0070C0"/>
                </a:solidFill>
                <a:latin typeface="+mn-lt"/>
              </a:rPr>
              <a:t>. non </a:t>
            </a:r>
            <a:r>
              <a:rPr lang="en-GB" sz="2000" dirty="0" err="1">
                <a:solidFill>
                  <a:srgbClr val="0070C0"/>
                </a:solidFill>
                <a:latin typeface="+mn-lt"/>
              </a:rPr>
              <a:t>diabetici</a:t>
            </a:r>
            <a:endParaRPr lang="en-GB" sz="2000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  <a:latin typeface="+mn-lt"/>
              </a:rPr>
              <a:t>con BMI &gt; 27 ed un </a:t>
            </a:r>
            <a:r>
              <a:rPr lang="en-GB" sz="2000" dirty="0" err="1">
                <a:solidFill>
                  <a:srgbClr val="0070C0"/>
                </a:solidFill>
                <a:latin typeface="+mn-lt"/>
              </a:rPr>
              <a:t>pregresso</a:t>
            </a:r>
            <a:r>
              <a:rPr lang="en-GB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+mn-lt"/>
              </a:rPr>
              <a:t>evento</a:t>
            </a:r>
            <a:r>
              <a:rPr lang="en-GB" sz="2000" dirty="0">
                <a:solidFill>
                  <a:srgbClr val="0070C0"/>
                </a:solidFill>
                <a:latin typeface="+mn-lt"/>
              </a:rPr>
              <a:t> CV </a:t>
            </a:r>
            <a:endParaRPr lang="en-GB" sz="20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ttotitolo 2">
            <a:extLst>
              <a:ext uri="{FF2B5EF4-FFF2-40B4-BE49-F238E27FC236}">
                <a16:creationId xmlns:a16="http://schemas.microsoft.com/office/drawing/2014/main" id="{531EFD98-CE1A-13CC-D4CA-ECC3D09A2014}"/>
              </a:ext>
            </a:extLst>
          </p:cNvPr>
          <p:cNvSpPr txBox="1">
            <a:spLocks/>
          </p:cNvSpPr>
          <p:nvPr/>
        </p:nvSpPr>
        <p:spPr>
          <a:xfrm>
            <a:off x="-17672" y="366757"/>
            <a:ext cx="12192000" cy="91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dirty="0">
                <a:solidFill>
                  <a:srgbClr val="013366"/>
                </a:solidFill>
                <a:latin typeface="Calibri" panose="020F0502020204030204" pitchFamily="34" charset="0"/>
                <a:ea typeface="Apis For Office" panose="020B05040101010101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37EE91-6C65-FBF5-CF67-F66E5BF28BD5}"/>
              </a:ext>
            </a:extLst>
          </p:cNvPr>
          <p:cNvSpPr txBox="1"/>
          <p:nvPr/>
        </p:nvSpPr>
        <p:spPr>
          <a:xfrm>
            <a:off x="749808" y="2096420"/>
            <a:ext cx="10692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Dall’organo adiposo all’ABCD alla PCOS &amp; Infertilità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133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Curare l’ABCD con gli agonisti recettoriali del GLP-1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solidFill>
                <a:srgbClr val="0133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13366"/>
                </a:solidFill>
              </a:rPr>
              <a:t>Curare la PCOS &amp; l’infertilità con gli agonisti recettoriali del GLP-1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ACC97A34-BA5E-C422-617D-EF2A08FC0E42}"/>
              </a:ext>
            </a:extLst>
          </p:cNvPr>
          <p:cNvSpPr/>
          <p:nvPr/>
        </p:nvSpPr>
        <p:spPr>
          <a:xfrm>
            <a:off x="188494" y="3829870"/>
            <a:ext cx="561314" cy="513319"/>
          </a:xfrm>
          <a:prstGeom prst="rightArrow">
            <a:avLst/>
          </a:prstGeom>
          <a:solidFill>
            <a:srgbClr val="013366"/>
          </a:solidFill>
          <a:ln>
            <a:solidFill>
              <a:srgbClr val="01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1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53047D9-D6DD-4EF5-89CC-A53F9C565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46320" cy="68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6B4E9DB9-FEE7-469A-88B8-98DF33A35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44" t="8227" r="5491" b="35843"/>
          <a:stretch/>
        </p:blipFill>
        <p:spPr>
          <a:xfrm>
            <a:off x="4910683" y="2576378"/>
            <a:ext cx="5678927" cy="2324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725C9062-D034-2CEB-BBAC-D82D38873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4" t="5068" r="3947" b="36913"/>
          <a:stretch/>
        </p:blipFill>
        <p:spPr>
          <a:xfrm>
            <a:off x="5915412" y="4130071"/>
            <a:ext cx="6111434" cy="2411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magine 21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9B684D6F-3BAC-0E09-4238-67317A6F85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30" t="9748" r="18851" b="36398"/>
          <a:stretch/>
        </p:blipFill>
        <p:spPr>
          <a:xfrm>
            <a:off x="4846322" y="371284"/>
            <a:ext cx="4356100" cy="1888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3DF62578-50AA-F2C3-402E-1B01BE9AC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746" y="1053322"/>
            <a:ext cx="4356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Linee Guida 2023. </a:t>
            </a:r>
            <a:r>
              <a:rPr lang="it-IT" sz="3200" b="1" dirty="0">
                <a:solidFill>
                  <a:srgbClr val="222C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Gestione delle caratteristiche non correlate alla fertilità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2C2B7C-59A2-E43F-149C-244C71C53E9C}"/>
              </a:ext>
            </a:extLst>
          </p:cNvPr>
          <p:cNvSpPr txBox="1"/>
          <p:nvPr/>
        </p:nvSpPr>
        <p:spPr>
          <a:xfrm>
            <a:off x="1026695" y="6488668"/>
            <a:ext cx="11165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it-IT" i="1" dirty="0" err="1">
                <a:solidFill>
                  <a:schemeClr val="bg1">
                    <a:lumMod val="50000"/>
                  </a:schemeClr>
                </a:solidFill>
              </a:rPr>
              <a:t>www.monash.edu</a:t>
            </a:r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/__data/assets/</a:t>
            </a:r>
            <a:r>
              <a:rPr lang="it-IT" i="1" dirty="0" err="1">
                <a:solidFill>
                  <a:schemeClr val="bg1">
                    <a:lumMod val="50000"/>
                  </a:schemeClr>
                </a:solidFill>
              </a:rPr>
              <a:t>pdf_file</a:t>
            </a:r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/0003/3371133/PCOS-Guideline-Summary-2023.pdf</a:t>
            </a:r>
          </a:p>
        </p:txBody>
      </p:sp>
      <p:pic>
        <p:nvPicPr>
          <p:cNvPr id="6" name="Immagine 5" descr="Immagine che contiene testo, Sito Web, software, Pagina Web&#10;&#10;Descrizione generata automaticamente">
            <a:extLst>
              <a:ext uri="{FF2B5EF4-FFF2-40B4-BE49-F238E27FC236}">
                <a16:creationId xmlns:a16="http://schemas.microsoft.com/office/drawing/2014/main" id="{F3FEAE5A-6DBF-D9B7-E6DF-75BD20942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49" t="20870" r="11494" b="34350"/>
          <a:stretch/>
        </p:blipFill>
        <p:spPr>
          <a:xfrm>
            <a:off x="405113" y="1238501"/>
            <a:ext cx="11065397" cy="523047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63E35F1-ADA6-2B73-490B-30794ED861E0}"/>
              </a:ext>
            </a:extLst>
          </p:cNvPr>
          <p:cNvSpPr/>
          <p:nvPr/>
        </p:nvSpPr>
        <p:spPr>
          <a:xfrm>
            <a:off x="2149642" y="1691474"/>
            <a:ext cx="7883680" cy="1187704"/>
          </a:xfrm>
          <a:prstGeom prst="rect">
            <a:avLst/>
          </a:prstGeom>
          <a:solidFill>
            <a:srgbClr val="FE66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7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AE40C7-4820-AF99-97B7-1F4D790200B1}"/>
              </a:ext>
            </a:extLst>
          </p:cNvPr>
          <p:cNvSpPr txBox="1">
            <a:spLocks/>
          </p:cNvSpPr>
          <p:nvPr/>
        </p:nvSpPr>
        <p:spPr>
          <a:xfrm>
            <a:off x="239628" y="-25944"/>
            <a:ext cx="11712742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Linee Guida 2023. Algoritmo infertilità per la PCOS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pic>
        <p:nvPicPr>
          <p:cNvPr id="7" name="Immagine 6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FE949A76-10D8-9776-2014-0004A4279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4" t="12934" r="44075" b="38853"/>
          <a:stretch/>
        </p:blipFill>
        <p:spPr>
          <a:xfrm>
            <a:off x="204685" y="1258027"/>
            <a:ext cx="6662306" cy="55999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53B5197-4D00-767E-E34A-42A4028A7A06}"/>
              </a:ext>
            </a:extLst>
          </p:cNvPr>
          <p:cNvSpPr txBox="1"/>
          <p:nvPr/>
        </p:nvSpPr>
        <p:spPr>
          <a:xfrm>
            <a:off x="1026695" y="6488668"/>
            <a:ext cx="11165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i="1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Teede</a:t>
            </a:r>
            <a:r>
              <a:rPr lang="it-IT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 HJ, et al. </a:t>
            </a:r>
            <a:r>
              <a:rPr lang="it-IT" b="0" i="1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J</a:t>
            </a:r>
            <a:r>
              <a:rPr lang="it-IT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 </a:t>
            </a:r>
            <a:r>
              <a:rPr lang="it-IT" b="0" i="1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Clin</a:t>
            </a:r>
            <a:r>
              <a:rPr lang="it-IT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 </a:t>
            </a:r>
            <a:r>
              <a:rPr lang="it-IT" b="0" i="1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Endocrinol</a:t>
            </a:r>
            <a:r>
              <a:rPr lang="it-IT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 </a:t>
            </a:r>
            <a:r>
              <a:rPr lang="it-IT" b="0" i="1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Metab</a:t>
            </a:r>
            <a:r>
              <a:rPr lang="it-IT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BlinkMacSystemFont"/>
              </a:rPr>
              <a:t>. 2023 Sep 18;108(10):2447-2469   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E3B827-3AED-00F3-69E8-E3F961BAFDFE}"/>
              </a:ext>
            </a:extLst>
          </p:cNvPr>
          <p:cNvSpPr txBox="1"/>
          <p:nvPr/>
        </p:nvSpPr>
        <p:spPr>
          <a:xfrm>
            <a:off x="7090608" y="1555633"/>
            <a:ext cx="4588043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it-IT" sz="1200" dirty="0">
                <a:effectLst/>
              </a:rPr>
              <a:t>Baseline </a:t>
            </a:r>
            <a:r>
              <a:rPr lang="it-IT" sz="1200" dirty="0" err="1">
                <a:effectLst/>
              </a:rPr>
              <a:t>investigations</a:t>
            </a:r>
            <a:r>
              <a:rPr lang="it-IT" sz="1200" dirty="0">
                <a:effectLst/>
              </a:rPr>
              <a:t>:</a:t>
            </a:r>
            <a:br>
              <a:rPr lang="it-IT" sz="1200" dirty="0">
                <a:effectLst/>
              </a:rPr>
            </a:br>
            <a:r>
              <a:rPr lang="it-IT" sz="1200" dirty="0">
                <a:effectLst/>
              </a:rPr>
              <a:t>i. </a:t>
            </a:r>
            <a:r>
              <a:rPr lang="it-IT" sz="1200" dirty="0" err="1">
                <a:effectLst/>
              </a:rPr>
              <a:t>Diagnosis</a:t>
            </a:r>
            <a:r>
              <a:rPr lang="it-IT" sz="1200" dirty="0">
                <a:effectLst/>
              </a:rPr>
              <a:t> of PCOS - Endocrine </a:t>
            </a:r>
            <a:r>
              <a:rPr lang="it-IT" sz="1200" dirty="0" err="1">
                <a:effectLst/>
              </a:rPr>
              <a:t>profile</a:t>
            </a:r>
            <a:r>
              <a:rPr lang="it-IT" sz="1200" dirty="0">
                <a:effectLst/>
              </a:rPr>
              <a:t> and </a:t>
            </a:r>
            <a:r>
              <a:rPr lang="it-IT" sz="1200" dirty="0" err="1">
                <a:effectLst/>
              </a:rPr>
              <a:t>pelvic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ultrasound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scan</a:t>
            </a:r>
            <a:br>
              <a:rPr lang="it-IT" sz="1200" dirty="0">
                <a:effectLst/>
              </a:rPr>
            </a:br>
            <a:r>
              <a:rPr lang="it-IT" sz="1200" dirty="0">
                <a:effectLst/>
              </a:rPr>
              <a:t>ii. </a:t>
            </a:r>
            <a:r>
              <a:rPr lang="it-IT" sz="1200" dirty="0" err="1">
                <a:effectLst/>
              </a:rPr>
              <a:t>Assessment</a:t>
            </a:r>
            <a:r>
              <a:rPr lang="it-IT" sz="1200" dirty="0">
                <a:effectLst/>
              </a:rPr>
              <a:t> of BMI, BP &amp; </a:t>
            </a:r>
            <a:r>
              <a:rPr lang="it-IT" sz="1200" dirty="0" err="1">
                <a:effectLst/>
              </a:rPr>
              <a:t>glycemic</a:t>
            </a:r>
            <a:r>
              <a:rPr lang="it-IT" sz="1200" dirty="0">
                <a:effectLst/>
              </a:rPr>
              <a:t> status (OGTT / HbA1c)</a:t>
            </a:r>
            <a:br>
              <a:rPr lang="it-IT" sz="1200" dirty="0">
                <a:effectLst/>
              </a:rPr>
            </a:br>
            <a:r>
              <a:rPr lang="it-IT" sz="1200" dirty="0">
                <a:effectLst/>
              </a:rPr>
              <a:t>iii. Routine </a:t>
            </a:r>
            <a:r>
              <a:rPr lang="it-IT" sz="1200" dirty="0" err="1">
                <a:effectLst/>
              </a:rPr>
              <a:t>preconception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assessments</a:t>
            </a:r>
            <a:r>
              <a:rPr lang="it-IT" sz="1200" dirty="0">
                <a:effectLst/>
              </a:rPr>
              <a:t> (</a:t>
            </a:r>
            <a:r>
              <a:rPr lang="it-IT" sz="1200" dirty="0" err="1">
                <a:effectLst/>
              </a:rPr>
              <a:t>Rubella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immunity</a:t>
            </a:r>
            <a:r>
              <a:rPr lang="it-IT" sz="1200" dirty="0">
                <a:effectLst/>
              </a:rPr>
              <a:t>, </a:t>
            </a:r>
            <a:r>
              <a:rPr lang="it-IT" sz="1200" dirty="0" err="1">
                <a:effectLst/>
              </a:rPr>
              <a:t>infection</a:t>
            </a:r>
            <a:r>
              <a:rPr lang="it-IT" sz="1200" dirty="0">
                <a:effectLst/>
              </a:rPr>
              <a:t> screen etc..), </a:t>
            </a:r>
            <a:r>
              <a:rPr lang="it-IT" sz="1200" dirty="0" err="1">
                <a:effectLst/>
              </a:rPr>
              <a:t>advice</a:t>
            </a:r>
            <a:r>
              <a:rPr lang="it-IT" sz="1200" dirty="0">
                <a:effectLst/>
              </a:rPr>
              <a:t> and </a:t>
            </a:r>
            <a:r>
              <a:rPr lang="it-IT" sz="1200" dirty="0" err="1">
                <a:effectLst/>
              </a:rPr>
              <a:t>supplementation</a:t>
            </a:r>
            <a:r>
              <a:rPr lang="it-IT" sz="1200" dirty="0">
                <a:effectLst/>
              </a:rPr>
              <a:t>.</a:t>
            </a:r>
            <a:br>
              <a:rPr lang="it-IT" sz="1200" dirty="0">
                <a:effectLst/>
              </a:rPr>
            </a:br>
            <a:r>
              <a:rPr lang="it-IT" sz="1200" dirty="0">
                <a:effectLst/>
              </a:rPr>
              <a:t>iv. </a:t>
            </a:r>
            <a:r>
              <a:rPr lang="it-IT" sz="1200" dirty="0" err="1">
                <a:effectLst/>
              </a:rPr>
              <a:t>Additional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investigations</a:t>
            </a:r>
            <a:r>
              <a:rPr lang="it-IT" sz="1200" dirty="0">
                <a:effectLst/>
              </a:rPr>
              <a:t>: </a:t>
            </a:r>
            <a:r>
              <a:rPr lang="it-IT" sz="1200" dirty="0" err="1">
                <a:effectLst/>
              </a:rPr>
              <a:t>semen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analysis</a:t>
            </a:r>
            <a:r>
              <a:rPr lang="it-IT" sz="1200" dirty="0">
                <a:effectLst/>
              </a:rPr>
              <a:t> and </a:t>
            </a:r>
            <a:r>
              <a:rPr lang="it-IT" sz="1200" dirty="0" err="1">
                <a:effectLst/>
              </a:rPr>
              <a:t>consider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tubal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patency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assessment</a:t>
            </a:r>
            <a:r>
              <a:rPr lang="it-IT" sz="1200" dirty="0">
                <a:effectLst/>
              </a:rPr>
              <a:t> </a:t>
            </a:r>
          </a:p>
          <a:p>
            <a:pPr>
              <a:buFont typeface="+mj-lt"/>
              <a:buAutoNum type="arabicPeriod" startAt="2"/>
            </a:pPr>
            <a:r>
              <a:rPr lang="it-IT" sz="1200" dirty="0" err="1">
                <a:effectLst/>
              </a:rPr>
              <a:t>Healthy</a:t>
            </a:r>
            <a:r>
              <a:rPr lang="it-IT" sz="1200" dirty="0">
                <a:effectLst/>
              </a:rPr>
              <a:t> lifestyle </a:t>
            </a:r>
            <a:r>
              <a:rPr lang="it-IT" sz="1200" dirty="0" err="1">
                <a:effectLst/>
              </a:rPr>
              <a:t>encompassing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healthy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eating</a:t>
            </a:r>
            <a:r>
              <a:rPr lang="it-IT" sz="1200" dirty="0">
                <a:effectLst/>
              </a:rPr>
              <a:t> and regular </a:t>
            </a:r>
            <a:r>
              <a:rPr lang="it-IT" sz="1200" dirty="0" err="1">
                <a:effectLst/>
              </a:rPr>
              <a:t>physical</a:t>
            </a:r>
            <a:r>
              <a:rPr lang="it-IT" sz="1200" dirty="0">
                <a:effectLst/>
              </a:rPr>
              <a:t> activity </a:t>
            </a:r>
            <a:r>
              <a:rPr lang="it-IT" sz="1200" dirty="0" err="1">
                <a:effectLst/>
              </a:rPr>
              <a:t>should</a:t>
            </a:r>
            <a:r>
              <a:rPr lang="it-IT" sz="1200" dirty="0">
                <a:effectLst/>
              </a:rPr>
              <a:t> be </a:t>
            </a:r>
            <a:r>
              <a:rPr lang="it-IT" sz="1200" dirty="0" err="1">
                <a:effectLst/>
              </a:rPr>
              <a:t>recommended</a:t>
            </a:r>
            <a:r>
              <a:rPr lang="it-IT" sz="1200" dirty="0">
                <a:effectLst/>
              </a:rPr>
              <a:t> in </a:t>
            </a:r>
            <a:r>
              <a:rPr lang="it-IT" sz="1200" dirty="0" err="1">
                <a:effectLst/>
              </a:rPr>
              <a:t>all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those</a:t>
            </a:r>
            <a:r>
              <a:rPr lang="it-IT" sz="1200" dirty="0">
                <a:effectLst/>
              </a:rPr>
              <a:t> with PCOS to </a:t>
            </a:r>
            <a:r>
              <a:rPr lang="it-IT" sz="1200" dirty="0" err="1">
                <a:effectLst/>
              </a:rPr>
              <a:t>limit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adverse</a:t>
            </a:r>
            <a:r>
              <a:rPr lang="it-IT" sz="1200" dirty="0">
                <a:effectLst/>
              </a:rPr>
              <a:t> impacts on </a:t>
            </a:r>
            <a:r>
              <a:rPr lang="it-IT" sz="1200" dirty="0" err="1">
                <a:effectLst/>
              </a:rPr>
              <a:t>fertility</a:t>
            </a:r>
            <a:r>
              <a:rPr lang="it-IT" sz="1200" dirty="0">
                <a:effectLst/>
              </a:rPr>
              <a:t> and </a:t>
            </a:r>
            <a:r>
              <a:rPr lang="it-IT" sz="1200" dirty="0" err="1">
                <a:effectLst/>
              </a:rPr>
              <a:t>fertility</a:t>
            </a:r>
            <a:r>
              <a:rPr lang="it-IT" sz="1200" dirty="0">
                <a:effectLst/>
              </a:rPr>
              <a:t> treatment </a:t>
            </a:r>
            <a:r>
              <a:rPr lang="it-IT" sz="1200" dirty="0" err="1">
                <a:effectLst/>
              </a:rPr>
              <a:t>outcomes</a:t>
            </a:r>
            <a:r>
              <a:rPr lang="it-IT" sz="1200" dirty="0">
                <a:effectLst/>
              </a:rPr>
              <a:t> and to </a:t>
            </a:r>
            <a:r>
              <a:rPr lang="it-IT" sz="1200" dirty="0" err="1">
                <a:effectLst/>
              </a:rPr>
              <a:t>optimize</a:t>
            </a:r>
            <a:r>
              <a:rPr lang="it-IT" sz="1200" dirty="0">
                <a:effectLst/>
              </a:rPr>
              <a:t> health </a:t>
            </a:r>
            <a:r>
              <a:rPr lang="it-IT" sz="1200" dirty="0" err="1">
                <a:effectLst/>
              </a:rPr>
              <a:t>during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pregnancy</a:t>
            </a:r>
            <a:r>
              <a:rPr lang="it-IT" sz="1200" dirty="0">
                <a:effectLst/>
              </a:rPr>
              <a:t> </a:t>
            </a:r>
          </a:p>
          <a:p>
            <a:pPr>
              <a:buFont typeface="+mj-lt"/>
              <a:buAutoNum type="arabicPeriod" startAt="2"/>
            </a:pPr>
            <a:r>
              <a:rPr lang="it-IT" sz="1200" dirty="0">
                <a:effectLst/>
              </a:rPr>
              <a:t>Off label </a:t>
            </a:r>
            <a:r>
              <a:rPr lang="it-IT" sz="1200" dirty="0" err="1">
                <a:effectLst/>
              </a:rPr>
              <a:t>prescribing</a:t>
            </a:r>
            <a:r>
              <a:rPr lang="it-IT" sz="1200" dirty="0">
                <a:effectLst/>
              </a:rPr>
              <a:t>: </a:t>
            </a:r>
            <a:r>
              <a:rPr lang="it-IT" sz="1200" dirty="0" err="1">
                <a:effectLst/>
              </a:rPr>
              <a:t>Letrozole</a:t>
            </a:r>
            <a:r>
              <a:rPr lang="it-IT" sz="1200" dirty="0">
                <a:effectLst/>
              </a:rPr>
              <a:t>, </a:t>
            </a:r>
            <a:r>
              <a:rPr lang="it-IT" sz="1200" dirty="0" err="1">
                <a:effectLst/>
              </a:rPr>
              <a:t>metformin</a:t>
            </a:r>
            <a:r>
              <a:rPr lang="it-IT" sz="1200" dirty="0">
                <a:effectLst/>
              </a:rPr>
              <a:t> and </a:t>
            </a:r>
            <a:r>
              <a:rPr lang="it-IT" sz="1200" dirty="0" err="1">
                <a:effectLst/>
              </a:rPr>
              <a:t>other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pharmacological</a:t>
            </a:r>
            <a:r>
              <a:rPr lang="it-IT" sz="1200" dirty="0">
                <a:effectLst/>
              </a:rPr>
              <a:t> treatments are </a:t>
            </a:r>
            <a:r>
              <a:rPr lang="it-IT" sz="1200" dirty="0" err="1">
                <a:effectLst/>
              </a:rPr>
              <a:t>generally</a:t>
            </a:r>
            <a:r>
              <a:rPr lang="it-IT" sz="1200" dirty="0">
                <a:effectLst/>
              </a:rPr>
              <a:t> off label in PCOS, </a:t>
            </a:r>
            <a:r>
              <a:rPr lang="it-IT" sz="1200" dirty="0" err="1">
                <a:effectLst/>
              </a:rPr>
              <a:t>as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pharmaceutical</a:t>
            </a:r>
            <a:r>
              <a:rPr lang="it-IT" sz="1200" dirty="0">
                <a:effectLst/>
              </a:rPr>
              <a:t> companies </a:t>
            </a:r>
            <a:r>
              <a:rPr lang="it-IT" sz="1200" dirty="0" err="1">
                <a:effectLst/>
              </a:rPr>
              <a:t>have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not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applied</a:t>
            </a:r>
            <a:r>
              <a:rPr lang="it-IT" sz="1200" dirty="0">
                <a:effectLst/>
              </a:rPr>
              <a:t> for </a:t>
            </a:r>
            <a:r>
              <a:rPr lang="it-IT" sz="1200" dirty="0" err="1">
                <a:effectLst/>
              </a:rPr>
              <a:t>approval</a:t>
            </a:r>
            <a:r>
              <a:rPr lang="it-IT" sz="1200" dirty="0">
                <a:effectLst/>
              </a:rPr>
              <a:t> in </a:t>
            </a:r>
            <a:r>
              <a:rPr lang="it-IT" sz="1200" dirty="0" err="1">
                <a:effectLst/>
              </a:rPr>
              <a:t>this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condition</a:t>
            </a:r>
            <a:r>
              <a:rPr lang="it-IT" sz="1200" dirty="0">
                <a:effectLst/>
              </a:rPr>
              <a:t>. </a:t>
            </a:r>
            <a:r>
              <a:rPr lang="it-IT" sz="1200" dirty="0" err="1">
                <a:effectLst/>
              </a:rPr>
              <a:t>However</a:t>
            </a:r>
            <a:r>
              <a:rPr lang="it-IT" sz="1200" dirty="0">
                <a:effectLst/>
              </a:rPr>
              <a:t>, </a:t>
            </a:r>
            <a:r>
              <a:rPr lang="it-IT" sz="1200" dirty="0" err="1">
                <a:effectLst/>
              </a:rPr>
              <a:t>recommended</a:t>
            </a:r>
            <a:r>
              <a:rPr lang="it-IT" sz="1200" dirty="0">
                <a:effectLst/>
              </a:rPr>
              <a:t> off label use </a:t>
            </a:r>
            <a:r>
              <a:rPr lang="it-IT" sz="1200" dirty="0" err="1">
                <a:effectLst/>
              </a:rPr>
              <a:t>is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evidence-based</a:t>
            </a:r>
            <a:r>
              <a:rPr lang="it-IT" sz="1200" dirty="0">
                <a:effectLst/>
              </a:rPr>
              <a:t> and </a:t>
            </a:r>
            <a:r>
              <a:rPr lang="it-IT" sz="1200" dirty="0" err="1">
                <a:effectLst/>
              </a:rPr>
              <a:t>allowed</a:t>
            </a:r>
            <a:r>
              <a:rPr lang="it-IT" sz="1200" dirty="0">
                <a:effectLst/>
              </a:rPr>
              <a:t> in </a:t>
            </a:r>
            <a:r>
              <a:rPr lang="it-IT" sz="1200" dirty="0" err="1">
                <a:effectLst/>
              </a:rPr>
              <a:t>many</a:t>
            </a:r>
            <a:r>
              <a:rPr lang="it-IT" sz="1200" dirty="0">
                <a:effectLst/>
              </a:rPr>
              <a:t> countries. </a:t>
            </a:r>
            <a:r>
              <a:rPr lang="it-IT" sz="1200" dirty="0" err="1">
                <a:effectLst/>
              </a:rPr>
              <a:t>Where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it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allowed</a:t>
            </a:r>
            <a:r>
              <a:rPr lang="it-IT" sz="1200" dirty="0">
                <a:effectLst/>
              </a:rPr>
              <a:t>, health </a:t>
            </a:r>
            <a:r>
              <a:rPr lang="it-IT" sz="1200" dirty="0" err="1">
                <a:effectLst/>
              </a:rPr>
              <a:t>professionals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should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inform</a:t>
            </a:r>
            <a:r>
              <a:rPr lang="it-IT" sz="1200" dirty="0">
                <a:effectLst/>
              </a:rPr>
              <a:t> women and </a:t>
            </a:r>
            <a:r>
              <a:rPr lang="it-IT" sz="1200" dirty="0" err="1">
                <a:effectLst/>
              </a:rPr>
              <a:t>discuss</a:t>
            </a:r>
            <a:r>
              <a:rPr lang="it-IT" sz="1200" dirty="0">
                <a:effectLst/>
              </a:rPr>
              <a:t> the </a:t>
            </a:r>
            <a:r>
              <a:rPr lang="it-IT" sz="1200" dirty="0" err="1">
                <a:effectLst/>
              </a:rPr>
              <a:t>evidence</a:t>
            </a:r>
            <a:r>
              <a:rPr lang="it-IT" sz="1200" dirty="0">
                <a:effectLst/>
              </a:rPr>
              <a:t>, </a:t>
            </a:r>
            <a:r>
              <a:rPr lang="it-IT" sz="1200" dirty="0" err="1">
                <a:effectLst/>
              </a:rPr>
              <a:t>possible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concerns</a:t>
            </a:r>
            <a:r>
              <a:rPr lang="it-IT" sz="1200" dirty="0">
                <a:effectLst/>
              </a:rPr>
              <a:t> and side </a:t>
            </a:r>
            <a:r>
              <a:rPr lang="it-IT" sz="1200" dirty="0" err="1">
                <a:effectLst/>
              </a:rPr>
              <a:t>effects</a:t>
            </a:r>
            <a:r>
              <a:rPr lang="it-IT" sz="1200" dirty="0">
                <a:effectLst/>
              </a:rPr>
              <a:t> of treatment. </a:t>
            </a:r>
          </a:p>
          <a:p>
            <a:pPr>
              <a:buFont typeface="+mj-lt"/>
              <a:buAutoNum type="arabicPeriod" startAt="2"/>
            </a:pPr>
            <a:r>
              <a:rPr lang="it-IT" sz="1200" dirty="0" err="1">
                <a:effectLst/>
              </a:rPr>
              <a:t>Compared</a:t>
            </a:r>
            <a:r>
              <a:rPr lang="it-IT" sz="1200" dirty="0">
                <a:effectLst/>
              </a:rPr>
              <a:t> to </a:t>
            </a:r>
            <a:r>
              <a:rPr lang="it-IT" sz="1200" dirty="0" err="1">
                <a:effectLst/>
              </a:rPr>
              <a:t>letrozole</a:t>
            </a:r>
            <a:r>
              <a:rPr lang="it-IT" sz="1200" dirty="0">
                <a:effectLst/>
              </a:rPr>
              <a:t>, </a:t>
            </a:r>
            <a:r>
              <a:rPr lang="it-IT" sz="1200" dirty="0" err="1">
                <a:effectLst/>
              </a:rPr>
              <a:t>metformin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has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lower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efficacy</a:t>
            </a:r>
            <a:r>
              <a:rPr lang="it-IT" sz="1200" dirty="0">
                <a:effectLst/>
              </a:rPr>
              <a:t>, cost and multiple </a:t>
            </a:r>
            <a:r>
              <a:rPr lang="it-IT" sz="1200" dirty="0" err="1">
                <a:effectLst/>
              </a:rPr>
              <a:t>pregnancy</a:t>
            </a:r>
            <a:r>
              <a:rPr lang="it-IT" sz="1200" dirty="0">
                <a:effectLst/>
              </a:rPr>
              <a:t> rate and </a:t>
            </a:r>
            <a:r>
              <a:rPr lang="it-IT" sz="1200" dirty="0" err="1">
                <a:effectLst/>
              </a:rPr>
              <a:t>gonadotrophins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have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higher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efficacy</a:t>
            </a:r>
            <a:r>
              <a:rPr lang="it-IT" sz="1200" dirty="0">
                <a:effectLst/>
              </a:rPr>
              <a:t>, cost and multiple </a:t>
            </a:r>
            <a:r>
              <a:rPr lang="it-IT" sz="1200" dirty="0" err="1">
                <a:effectLst/>
              </a:rPr>
              <a:t>pregnancy</a:t>
            </a:r>
            <a:r>
              <a:rPr lang="it-IT" sz="1200" dirty="0">
                <a:effectLst/>
              </a:rPr>
              <a:t> rate. </a:t>
            </a:r>
            <a:r>
              <a:rPr lang="it-IT" sz="1200" dirty="0" err="1">
                <a:effectLst/>
              </a:rPr>
              <a:t>Both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may</a:t>
            </a:r>
            <a:r>
              <a:rPr lang="it-IT" sz="1200" dirty="0">
                <a:effectLst/>
              </a:rPr>
              <a:t> be an alternative first line </a:t>
            </a:r>
            <a:r>
              <a:rPr lang="it-IT" sz="1200" dirty="0" err="1">
                <a:effectLst/>
              </a:rPr>
              <a:t>choice</a:t>
            </a:r>
            <a:r>
              <a:rPr lang="it-IT" sz="1200" dirty="0">
                <a:effectLst/>
              </a:rPr>
              <a:t> for </a:t>
            </a:r>
            <a:r>
              <a:rPr lang="it-IT" sz="1200" dirty="0" err="1">
                <a:effectLst/>
              </a:rPr>
              <a:t>informed</a:t>
            </a:r>
            <a:r>
              <a:rPr lang="it-IT" sz="1200" dirty="0">
                <a:effectLst/>
              </a:rPr>
              <a:t> women. </a:t>
            </a:r>
          </a:p>
          <a:p>
            <a:pPr>
              <a:buFont typeface="+mj-lt"/>
              <a:buAutoNum type="arabicPeriod" startAt="2"/>
            </a:pPr>
            <a:r>
              <a:rPr lang="it-IT" sz="1200" dirty="0">
                <a:effectLst/>
              </a:rPr>
              <a:t>In vitro </a:t>
            </a:r>
            <a:r>
              <a:rPr lang="it-IT" sz="1200" dirty="0" err="1">
                <a:effectLst/>
              </a:rPr>
              <a:t>fertilization</a:t>
            </a:r>
            <a:r>
              <a:rPr lang="it-IT" sz="1200" dirty="0">
                <a:effectLst/>
              </a:rPr>
              <a:t> (IVF) - Third line </a:t>
            </a:r>
            <a:r>
              <a:rPr lang="it-IT" sz="1200" dirty="0" err="1">
                <a:effectLst/>
              </a:rPr>
              <a:t>unless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other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infertility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factors</a:t>
            </a:r>
            <a:r>
              <a:rPr lang="it-IT" sz="1200" dirty="0">
                <a:effectLst/>
              </a:rPr>
              <a:t> (e.g. male, </a:t>
            </a:r>
            <a:r>
              <a:rPr lang="it-IT" sz="1200" dirty="0" err="1">
                <a:effectLst/>
              </a:rPr>
              <a:t>tubal</a:t>
            </a:r>
            <a:r>
              <a:rPr lang="it-IT" sz="1200" dirty="0">
                <a:effectLst/>
              </a:rPr>
              <a:t>). PCOS </a:t>
            </a:r>
            <a:r>
              <a:rPr lang="it-IT" sz="1200" dirty="0" err="1">
                <a:effectLst/>
              </a:rPr>
              <a:t>specific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protocols</a:t>
            </a:r>
            <a:r>
              <a:rPr lang="it-IT" sz="1200" dirty="0">
                <a:effectLst/>
              </a:rPr>
              <a:t> to </a:t>
            </a:r>
            <a:r>
              <a:rPr lang="it-IT" sz="1200" dirty="0" err="1">
                <a:effectLst/>
              </a:rPr>
              <a:t>minimise</a:t>
            </a:r>
            <a:r>
              <a:rPr lang="it-IT" sz="1200" dirty="0">
                <a:effectLst/>
              </a:rPr>
              <a:t> risk of </a:t>
            </a:r>
            <a:r>
              <a:rPr lang="it-IT" sz="1200" dirty="0" err="1">
                <a:effectLst/>
              </a:rPr>
              <a:t>ovarian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hyperstimulation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syndrome</a:t>
            </a:r>
            <a:r>
              <a:rPr lang="it-IT" sz="1200" dirty="0">
                <a:effectLst/>
              </a:rPr>
              <a:t>, </a:t>
            </a:r>
            <a:r>
              <a:rPr lang="it-IT" sz="1200" dirty="0" err="1">
                <a:effectLst/>
              </a:rPr>
              <a:t>consider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invitro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maturation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if</a:t>
            </a:r>
            <a:r>
              <a:rPr lang="it-IT" sz="1200" dirty="0">
                <a:effectLst/>
              </a:rPr>
              <a:t> </a:t>
            </a:r>
            <a:r>
              <a:rPr lang="it-IT" sz="1200" dirty="0" err="1">
                <a:effectLst/>
              </a:rPr>
              <a:t>available</a:t>
            </a:r>
            <a:r>
              <a:rPr lang="it-IT" sz="1200" b="1" dirty="0">
                <a:effectLst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09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3DC59483-EF09-9871-5025-B52F847C8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" t="21541" r="95587" b="2416"/>
          <a:stretch/>
        </p:blipFill>
        <p:spPr>
          <a:xfrm>
            <a:off x="2076337" y="1925781"/>
            <a:ext cx="675612" cy="493221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0F8AAD0-3FCA-5832-8EF7-422B704B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" t="21541" r="95944" b="2416"/>
          <a:stretch/>
        </p:blipFill>
        <p:spPr>
          <a:xfrm>
            <a:off x="3006278" y="2016872"/>
            <a:ext cx="323633" cy="462462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6AD24DB-0A6E-546B-BD93-FE2AFCAC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8" t="21598" r="32483" b="76166"/>
          <a:stretch/>
        </p:blipFill>
        <p:spPr>
          <a:xfrm>
            <a:off x="7697327" y="1511167"/>
            <a:ext cx="961921" cy="6326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1BDF8A-0BFF-7B7B-0176-EA5F7BD31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46" t="21541" r="32483" b="2416"/>
          <a:stretch/>
        </p:blipFill>
        <p:spPr>
          <a:xfrm>
            <a:off x="8288644" y="1925782"/>
            <a:ext cx="357096" cy="49322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191AA4-B6F2-14FD-B97B-E665581E2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5" t="21598" r="32483" b="76166"/>
          <a:stretch/>
        </p:blipFill>
        <p:spPr>
          <a:xfrm>
            <a:off x="2083107" y="1526761"/>
            <a:ext cx="3407308" cy="6326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D3A4EF-4E0F-57C1-1661-2D3CEA911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8" t="21598" r="32483" b="76166"/>
          <a:stretch/>
        </p:blipFill>
        <p:spPr>
          <a:xfrm>
            <a:off x="5182347" y="1515965"/>
            <a:ext cx="3120747" cy="6326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6120" y="163172"/>
            <a:ext cx="12162318" cy="700992"/>
          </a:xfrm>
        </p:spPr>
        <p:txBody>
          <a:bodyPr>
            <a:noAutofit/>
          </a:bodyPr>
          <a:lstStyle/>
          <a:p>
            <a:pPr algn="ctr"/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Tessuto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compartimentalizzazione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anatomica</a:t>
            </a:r>
            <a:endParaRPr lang="en-GB" sz="3600" dirty="0">
              <a:solidFill>
                <a:srgbClr val="013366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0997BE-BC37-114E-971A-7BF938411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" t="21541" r="32483" b="2416"/>
          <a:stretch/>
        </p:blipFill>
        <p:spPr>
          <a:xfrm>
            <a:off x="2747420" y="1925783"/>
            <a:ext cx="5555674" cy="4932217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121A1C6-65A2-3643-B2B6-357A524A4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5223" y="6550410"/>
            <a:ext cx="45313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defRPr>
            </a:lvl1pPr>
          </a:lstStyle>
          <a:p>
            <a:r>
              <a:rPr lang="en-US" sz="12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Mod.da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Cypess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AM. </a:t>
            </a:r>
            <a:r>
              <a:rPr lang="it-IT" sz="12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Engl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J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Med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2022;386:768-79</a:t>
            </a:r>
          </a:p>
          <a:p>
            <a:endParaRPr lang="en-US" alt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6BA7DD4-0017-9540-8442-BFE5522712FD}"/>
              </a:ext>
            </a:extLst>
          </p:cNvPr>
          <p:cNvSpPr txBox="1">
            <a:spLocks/>
          </p:cNvSpPr>
          <p:nvPr/>
        </p:nvSpPr>
        <p:spPr>
          <a:xfrm>
            <a:off x="7060898" y="3216067"/>
            <a:ext cx="1559083" cy="51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Visceral </a:t>
            </a:r>
          </a:p>
          <a:p>
            <a:pPr algn="ctr"/>
            <a:r>
              <a:rPr lang="en-GB" alt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 Tissue (VAT)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5D0F6E9-FC3A-7940-8250-460DDCB5C8D6}"/>
              </a:ext>
            </a:extLst>
          </p:cNvPr>
          <p:cNvSpPr txBox="1">
            <a:spLocks/>
          </p:cNvSpPr>
          <p:nvPr/>
        </p:nvSpPr>
        <p:spPr>
          <a:xfrm>
            <a:off x="2071561" y="1033603"/>
            <a:ext cx="2325581" cy="51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Brown </a:t>
            </a:r>
          </a:p>
          <a:p>
            <a:pPr algn="ctr"/>
            <a:r>
              <a:rPr lang="en-GB" altLang="en-US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 Tissue (BAT)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A2D61BC-882B-754F-BA1A-9FA461208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4" t="68041" r="81970" b="12914"/>
          <a:stretch/>
        </p:blipFill>
        <p:spPr>
          <a:xfrm>
            <a:off x="778792" y="1511167"/>
            <a:ext cx="1343867" cy="138545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CF84811-5458-2E41-93EC-F068D8C511D0}"/>
              </a:ext>
            </a:extLst>
          </p:cNvPr>
          <p:cNvSpPr/>
          <p:nvPr/>
        </p:nvSpPr>
        <p:spPr>
          <a:xfrm>
            <a:off x="2432845" y="1526761"/>
            <a:ext cx="1610601" cy="190331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4CA6824-9944-DB42-ACDE-8115DA5A37B5}"/>
              </a:ext>
            </a:extLst>
          </p:cNvPr>
          <p:cNvSpPr/>
          <p:nvPr/>
        </p:nvSpPr>
        <p:spPr>
          <a:xfrm>
            <a:off x="5247650" y="1515966"/>
            <a:ext cx="1641351" cy="19250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3EF3C68-21A6-8045-A576-35285ACA1EDC}"/>
              </a:ext>
            </a:extLst>
          </p:cNvPr>
          <p:cNvSpPr/>
          <p:nvPr/>
        </p:nvSpPr>
        <p:spPr>
          <a:xfrm>
            <a:off x="6998200" y="3287342"/>
            <a:ext cx="1610601" cy="1815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BCB4A10-6E06-C844-888D-D1A119AA9168}"/>
              </a:ext>
            </a:extLst>
          </p:cNvPr>
          <p:cNvSpPr txBox="1">
            <a:spLocks/>
          </p:cNvSpPr>
          <p:nvPr/>
        </p:nvSpPr>
        <p:spPr>
          <a:xfrm>
            <a:off x="5057623" y="1528954"/>
            <a:ext cx="2114501" cy="51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Subcutaneous </a:t>
            </a:r>
          </a:p>
          <a:p>
            <a:pPr algn="ctr"/>
            <a:r>
              <a:rPr lang="en-GB" altLang="en-US" sz="1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 Tissue (SAT)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7C221E1B-BD44-9361-CCCE-882C83E6C5A2}"/>
              </a:ext>
            </a:extLst>
          </p:cNvPr>
          <p:cNvSpPr txBox="1">
            <a:spLocks/>
          </p:cNvSpPr>
          <p:nvPr/>
        </p:nvSpPr>
        <p:spPr>
          <a:xfrm>
            <a:off x="5850934" y="1013266"/>
            <a:ext cx="2325581" cy="51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</a:p>
          <a:p>
            <a:pPr algn="ctr"/>
            <a:r>
              <a:rPr lang="en-GB" altLang="en-US" sz="1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 Tissue (WAT)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94B279B-A3B8-A366-9857-2990702CF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" t="45561" r="95587" b="41431"/>
          <a:stretch/>
        </p:blipFill>
        <p:spPr>
          <a:xfrm>
            <a:off x="2739816" y="3451514"/>
            <a:ext cx="751559" cy="84370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4DCFEDC4-10CB-392E-2C31-634FD5BEA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0" t="45561" r="95587" b="41431"/>
          <a:stretch/>
        </p:blipFill>
        <p:spPr>
          <a:xfrm>
            <a:off x="3392609" y="3440973"/>
            <a:ext cx="251877" cy="54487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10CEB74-10BA-CAFC-8C57-6A9A848FA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31" t="3228" r="19733" b="88157"/>
          <a:stretch/>
        </p:blipFill>
        <p:spPr>
          <a:xfrm>
            <a:off x="8806740" y="1314677"/>
            <a:ext cx="1193800" cy="25167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BCE038A-072E-F753-289E-0C8B0F86D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44" t="73035" r="70281" b="23587"/>
          <a:stretch/>
        </p:blipFill>
        <p:spPr>
          <a:xfrm>
            <a:off x="878034" y="1265425"/>
            <a:ext cx="1159757" cy="24574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4499F34-F6E1-F03E-56C5-7B8A60DE3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292" r="54642" b="3406"/>
          <a:stretch/>
        </p:blipFill>
        <p:spPr>
          <a:xfrm>
            <a:off x="10306287" y="1511167"/>
            <a:ext cx="1477989" cy="138169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2DEC3BD-257C-1B41-8D5B-F8AD700F74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642" b="52698"/>
          <a:stretch/>
        </p:blipFill>
        <p:spPr>
          <a:xfrm>
            <a:off x="8659249" y="1530522"/>
            <a:ext cx="1477989" cy="1381692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7E054BF-D108-1235-8DD8-F111AB1C0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06" t="57065" r="12736" b="34903"/>
          <a:stretch/>
        </p:blipFill>
        <p:spPr>
          <a:xfrm>
            <a:off x="10306287" y="1314677"/>
            <a:ext cx="1477989" cy="234613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07EC80D-759B-0806-D11A-5D62F4FF1864}"/>
              </a:ext>
            </a:extLst>
          </p:cNvPr>
          <p:cNvSpPr txBox="1"/>
          <p:nvPr/>
        </p:nvSpPr>
        <p:spPr>
          <a:xfrm>
            <a:off x="8718001" y="3287341"/>
            <a:ext cx="3129734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poi…</a:t>
            </a:r>
            <a:r>
              <a:rPr lang="it-IT" sz="1400" b="1" dirty="0"/>
              <a:t>Grasso ectopico:</a:t>
            </a:r>
            <a:endParaRPr lang="it-IT" sz="1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tessuto adiposo </a:t>
            </a:r>
            <a:r>
              <a:rPr lang="it-IT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mammario,</a:t>
            </a:r>
            <a:r>
              <a:rPr lang="it-IT" sz="14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intermuscolare ed intramuscolare, </a:t>
            </a:r>
            <a:r>
              <a:rPr lang="it-IT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timico, midollare, pericardico, perivascolare, retro-orbitario, </a:t>
            </a:r>
            <a:r>
              <a:rPr lang="it-IT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perigonadico</a:t>
            </a:r>
            <a:r>
              <a:rPr lang="it-IT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steatosi</a:t>
            </a:r>
            <a:r>
              <a:rPr lang="it-IT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epatica, cardiaca, muscolare, tiroidea, beta-cellulare…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3DDE55E-0E87-11E7-D9D8-0AB1AFFB7134}"/>
              </a:ext>
            </a:extLst>
          </p:cNvPr>
          <p:cNvSpPr txBox="1"/>
          <p:nvPr/>
        </p:nvSpPr>
        <p:spPr>
          <a:xfrm>
            <a:off x="51183" y="4767677"/>
            <a:ext cx="3278728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0000"/>
                </a:solidFill>
              </a:rPr>
              <a:t>Componenti cellulari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00"/>
                </a:solidFill>
              </a:rPr>
              <a:t>Adipociti maturi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00"/>
                </a:solidFill>
              </a:rPr>
              <a:t>Immunitarie</a:t>
            </a:r>
            <a:r>
              <a:rPr lang="it-IT" sz="1400" dirty="0">
                <a:solidFill>
                  <a:srgbClr val="000000"/>
                </a:solidFill>
              </a:rPr>
              <a:t>: macrofagi, T (Th1/Th2/</a:t>
            </a:r>
            <a:r>
              <a:rPr lang="it-IT" sz="1400" dirty="0" err="1">
                <a:solidFill>
                  <a:srgbClr val="000000"/>
                </a:solidFill>
              </a:rPr>
              <a:t>Treg</a:t>
            </a:r>
            <a:r>
              <a:rPr lang="it-IT" sz="1400" dirty="0">
                <a:solidFill>
                  <a:srgbClr val="000000"/>
                </a:solidFill>
              </a:rPr>
              <a:t>), B, ILC2, NK...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0000"/>
                </a:solidFill>
              </a:rPr>
              <a:t>Progenitori</a:t>
            </a:r>
            <a:r>
              <a:rPr lang="it-IT" sz="1400" dirty="0">
                <a:solidFill>
                  <a:srgbClr val="000000"/>
                </a:solidFill>
              </a:rPr>
              <a:t>/</a:t>
            </a:r>
            <a:r>
              <a:rPr lang="it-IT" sz="1400" dirty="0" err="1">
                <a:solidFill>
                  <a:srgbClr val="000000"/>
                </a:solidFill>
              </a:rPr>
              <a:t>preadipociti</a:t>
            </a:r>
            <a:r>
              <a:rPr lang="it-IT" sz="1400" dirty="0">
                <a:solidFill>
                  <a:srgbClr val="000000"/>
                </a:solidFill>
              </a:rPr>
              <a:t> (</a:t>
            </a:r>
            <a:r>
              <a:rPr lang="it-IT" sz="1400" dirty="0" err="1">
                <a:solidFill>
                  <a:srgbClr val="000000"/>
                </a:solidFill>
              </a:rPr>
              <a:t>ASCs</a:t>
            </a:r>
            <a:r>
              <a:rPr lang="it-IT" sz="1400" dirty="0">
                <a:solidFill>
                  <a:srgbClr val="000000"/>
                </a:solidFill>
              </a:rPr>
              <a:t>), endoteliali e </a:t>
            </a:r>
            <a:r>
              <a:rPr lang="it-IT" sz="1400" dirty="0" err="1">
                <a:solidFill>
                  <a:srgbClr val="000000"/>
                </a:solidFill>
              </a:rPr>
              <a:t>periciti</a:t>
            </a:r>
            <a:endParaRPr lang="it-IT" sz="1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</a:rPr>
              <a:t>Fibroblasti/</a:t>
            </a:r>
            <a:r>
              <a:rPr lang="it-IT" sz="1400" dirty="0" err="1">
                <a:solidFill>
                  <a:srgbClr val="000000"/>
                </a:solidFill>
              </a:rPr>
              <a:t>miofibroblasti</a:t>
            </a:r>
            <a:r>
              <a:rPr lang="it-IT" sz="1400" dirty="0">
                <a:solidFill>
                  <a:srgbClr val="000000"/>
                </a:solidFill>
              </a:rPr>
              <a:t> (rimodellamento ECM)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00"/>
                </a:solidFill>
              </a:rPr>
              <a:t>Cellule di Schwann e fibre nervose</a:t>
            </a:r>
          </a:p>
        </p:txBody>
      </p:sp>
    </p:spTree>
    <p:extLst>
      <p:ext uri="{BB962C8B-B14F-4D97-AF65-F5344CB8AC3E}">
        <p14:creationId xmlns:p14="http://schemas.microsoft.com/office/powerpoint/2010/main" val="2673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2000" cy="10599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GIMBE 2023. Gestione dell’obesità in ginecologia della riproduzione</a:t>
            </a: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pic>
        <p:nvPicPr>
          <p:cNvPr id="8" name="Immagine 7" descr="Immagine che contiene schermata, testo, software, Icona del computer&#10;&#10;Descrizione generata automaticamente">
            <a:extLst>
              <a:ext uri="{FF2B5EF4-FFF2-40B4-BE49-F238E27FC236}">
                <a16:creationId xmlns:a16="http://schemas.microsoft.com/office/drawing/2014/main" id="{9F0E6693-8E38-EE3B-AF1F-476AB595C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92" t="7071" r="37296" b="34657"/>
          <a:stretch/>
        </p:blipFill>
        <p:spPr>
          <a:xfrm>
            <a:off x="4154905" y="1171640"/>
            <a:ext cx="3978442" cy="5581271"/>
          </a:xfrm>
          <a:prstGeom prst="rect">
            <a:avLst/>
          </a:prstGeom>
        </p:spPr>
      </p:pic>
      <p:pic>
        <p:nvPicPr>
          <p:cNvPr id="9" name="Immagine 8" descr="Immagine che contiene schermata, testo, software, Icona del computer&#10;&#10;Descrizione generata automaticamente">
            <a:extLst>
              <a:ext uri="{FF2B5EF4-FFF2-40B4-BE49-F238E27FC236}">
                <a16:creationId xmlns:a16="http://schemas.microsoft.com/office/drawing/2014/main" id="{5C1965D4-8BB2-E679-359D-405225C07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88" t="69790" r="38191" b="20998"/>
          <a:stretch/>
        </p:blipFill>
        <p:spPr>
          <a:xfrm>
            <a:off x="4267198" y="4379495"/>
            <a:ext cx="3657601" cy="8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GIMBE 2023. Il ruolo del BMI nel tasso di nati vivi da IFV</a:t>
            </a: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pic>
        <p:nvPicPr>
          <p:cNvPr id="8" name="Immagine 7" descr="Immagine che contiene schermata, testo, software, Icona del computer&#10;&#10;Descrizione generata automaticamente">
            <a:extLst>
              <a:ext uri="{FF2B5EF4-FFF2-40B4-BE49-F238E27FC236}">
                <a16:creationId xmlns:a16="http://schemas.microsoft.com/office/drawing/2014/main" id="{9F0E6693-8E38-EE3B-AF1F-476AB595C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92" t="7071" r="37296" b="34657"/>
          <a:stretch/>
        </p:blipFill>
        <p:spPr>
          <a:xfrm>
            <a:off x="272963" y="529958"/>
            <a:ext cx="953808" cy="1338077"/>
          </a:xfrm>
          <a:prstGeom prst="rect">
            <a:avLst/>
          </a:prstGeom>
          <a:ln>
            <a:solidFill>
              <a:srgbClr val="013366"/>
            </a:solidFill>
          </a:ln>
        </p:spPr>
      </p:pic>
      <p:pic>
        <p:nvPicPr>
          <p:cNvPr id="2" name="Immagine 1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9DD34935-69D2-4FB0-6557-71603DAF3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0" t="15875" r="26625" b="23564"/>
          <a:stretch/>
        </p:blipFill>
        <p:spPr>
          <a:xfrm>
            <a:off x="1263215" y="1317067"/>
            <a:ext cx="9665569" cy="548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167047" y="-1"/>
            <a:ext cx="12192000" cy="10599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GIMBE 2023. </a:t>
            </a: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Consensus</a:t>
            </a:r>
            <a:endParaRPr lang="it-IT" sz="3200" b="1" dirty="0">
              <a:solidFill>
                <a:srgbClr val="222C8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pic>
        <p:nvPicPr>
          <p:cNvPr id="8" name="Immagine 7" descr="Immagine che contiene schermata, testo, software, Icona del computer&#10;&#10;Descrizione generata automaticamente">
            <a:extLst>
              <a:ext uri="{FF2B5EF4-FFF2-40B4-BE49-F238E27FC236}">
                <a16:creationId xmlns:a16="http://schemas.microsoft.com/office/drawing/2014/main" id="{9F0E6693-8E38-EE3B-AF1F-476AB595C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92" t="7071" r="37296" b="34657"/>
          <a:stretch/>
        </p:blipFill>
        <p:spPr>
          <a:xfrm>
            <a:off x="179253" y="390878"/>
            <a:ext cx="953808" cy="1338077"/>
          </a:xfrm>
          <a:prstGeom prst="rect">
            <a:avLst/>
          </a:prstGeom>
          <a:ln>
            <a:solidFill>
              <a:srgbClr val="013366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5C7D59-70E5-0D67-0EC3-C88545722A65}"/>
              </a:ext>
            </a:extLst>
          </p:cNvPr>
          <p:cNvSpPr txBox="1"/>
          <p:nvPr/>
        </p:nvSpPr>
        <p:spPr>
          <a:xfrm>
            <a:off x="513347" y="2395382"/>
            <a:ext cx="11499400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447C"/>
                </a:solidFill>
                <a:effectLst/>
              </a:rPr>
              <a:t> </a:t>
            </a:r>
            <a:r>
              <a:rPr lang="it-IT" sz="2000" dirty="0">
                <a:effectLst/>
              </a:rPr>
              <a:t>Nelle </a:t>
            </a:r>
            <a:r>
              <a:rPr lang="it-IT" sz="2000" b="1" dirty="0">
                <a:effectLst/>
              </a:rPr>
              <a:t>donne anovulatorie con </a:t>
            </a:r>
            <a:r>
              <a:rPr lang="it-IT" sz="2000" b="1" dirty="0" err="1">
                <a:effectLst/>
              </a:rPr>
              <a:t>obesita</a:t>
            </a:r>
            <a:r>
              <a:rPr lang="it-IT" sz="2000" b="1" dirty="0">
                <a:effectLst/>
              </a:rPr>
              <a:t>̀</a:t>
            </a:r>
            <a:r>
              <a:rPr lang="it-IT" sz="2000" dirty="0">
                <a:effectLst/>
              </a:rPr>
              <a:t>, gli interventi di </a:t>
            </a:r>
            <a:r>
              <a:rPr lang="it-IT" sz="2000" i="1" dirty="0">
                <a:effectLst/>
              </a:rPr>
              <a:t>perdita di </a:t>
            </a:r>
            <a:r>
              <a:rPr lang="it-IT" sz="2000" b="1" dirty="0">
                <a:effectLst/>
              </a:rPr>
              <a:t>peso migliorano il tasso di concepimento non associato a </a:t>
            </a:r>
            <a:r>
              <a:rPr lang="it-IT" sz="2000" b="1" dirty="0"/>
              <a:t>P</a:t>
            </a:r>
            <a:r>
              <a:rPr lang="it-IT" sz="2000" b="1" dirty="0">
                <a:effectLst/>
              </a:rPr>
              <a:t>MA</a:t>
            </a:r>
            <a:r>
              <a:rPr lang="it-IT" sz="2000" b="1" dirty="0"/>
              <a:t> </a:t>
            </a:r>
            <a:r>
              <a:rPr lang="it-IT" sz="2000" dirty="0"/>
              <a:t>e </a:t>
            </a:r>
            <a:r>
              <a:rPr lang="it-IT" sz="2000" dirty="0">
                <a:effectLst/>
              </a:rPr>
              <a:t>il </a:t>
            </a:r>
            <a:r>
              <a:rPr lang="it-IT" sz="2000" b="1" dirty="0">
                <a:effectLst/>
              </a:rPr>
              <a:t>tasso di ovulazione in risposta all’induzione dell’ovulazione nella PMA</a:t>
            </a:r>
            <a:r>
              <a:rPr lang="it-IT" sz="2000" dirty="0">
                <a:effectLst/>
              </a:rPr>
              <a:t>, ma non il LBR.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</a:rPr>
              <a:t> Nelle </a:t>
            </a:r>
            <a:r>
              <a:rPr lang="it-IT" sz="2000" b="1" dirty="0">
                <a:effectLst/>
              </a:rPr>
              <a:t>donne ovulatorie con </a:t>
            </a:r>
            <a:r>
              <a:rPr lang="it-IT" sz="2000" b="1" dirty="0" err="1">
                <a:effectLst/>
              </a:rPr>
              <a:t>obesita</a:t>
            </a:r>
            <a:r>
              <a:rPr lang="it-IT" sz="2000" b="1" dirty="0">
                <a:effectLst/>
              </a:rPr>
              <a:t>̀</a:t>
            </a:r>
            <a:r>
              <a:rPr lang="it-IT" sz="2000" dirty="0">
                <a:effectLst/>
              </a:rPr>
              <a:t>, gli interventi di perdita di peso </a:t>
            </a:r>
            <a:r>
              <a:rPr lang="it-IT" sz="2000" dirty="0" err="1">
                <a:effectLst/>
              </a:rPr>
              <a:t>pre</a:t>
            </a:r>
            <a:r>
              <a:rPr lang="it-IT" sz="2000" dirty="0">
                <a:effectLst/>
              </a:rPr>
              <a:t>-gravidanza non hanno dimostrato di migliorare il LBR, con o senza IVF. 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447C"/>
                </a:solidFill>
                <a:effectLst/>
              </a:rPr>
              <a:t>  </a:t>
            </a:r>
            <a:r>
              <a:rPr lang="it-IT" sz="2000" dirty="0">
                <a:effectLst/>
              </a:rPr>
              <a:t>La </a:t>
            </a:r>
            <a:r>
              <a:rPr lang="it-IT" sz="2000" b="1" dirty="0">
                <a:effectLst/>
              </a:rPr>
              <a:t>chirurgia </a:t>
            </a:r>
            <a:r>
              <a:rPr lang="it-IT" sz="2000" b="1" dirty="0" err="1">
                <a:effectLst/>
              </a:rPr>
              <a:t>bariatrica</a:t>
            </a:r>
            <a:r>
              <a:rPr lang="it-IT" sz="2000" b="1" dirty="0">
                <a:effectLst/>
              </a:rPr>
              <a:t> </a:t>
            </a:r>
            <a:r>
              <a:rPr lang="it-IT" sz="2000" dirty="0">
                <a:effectLst/>
              </a:rPr>
              <a:t>è indicata solo in caso di fallimento delle misure terapeutiche dietetico- comportamentali e farmacologiche</a:t>
            </a:r>
          </a:p>
        </p:txBody>
      </p:sp>
    </p:spTree>
    <p:extLst>
      <p:ext uri="{BB962C8B-B14F-4D97-AF65-F5344CB8AC3E}">
        <p14:creationId xmlns:p14="http://schemas.microsoft.com/office/powerpoint/2010/main" val="28009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Potenziale ruolo degli agonisti recettoriali del GLP1 nella cura 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della PCOS &amp; infertilità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695F96-ECBB-961F-AD3F-E828D864F37E}"/>
              </a:ext>
            </a:extLst>
          </p:cNvPr>
          <p:cNvSpPr txBox="1"/>
          <p:nvPr/>
        </p:nvSpPr>
        <p:spPr>
          <a:xfrm>
            <a:off x="0" y="5597820"/>
            <a:ext cx="3240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464646"/>
                </a:solidFill>
              </a:defRPr>
            </a:pPr>
            <a:r>
              <a:rPr lang="it-IT" sz="1200" dirty="0" err="1"/>
              <a:t>Lin</a:t>
            </a:r>
            <a:r>
              <a:rPr lang="it-IT" sz="1200" dirty="0"/>
              <a:t> </a:t>
            </a:r>
            <a:r>
              <a:rPr lang="it-IT" sz="1200" dirty="0" err="1"/>
              <a:t>J</a:t>
            </a:r>
            <a:r>
              <a:rPr lang="it-IT" sz="1200" dirty="0"/>
              <a:t>, et al. Sci Rep. 2025. </a:t>
            </a:r>
          </a:p>
          <a:p>
            <a:pPr>
              <a:defRPr sz="1600">
                <a:solidFill>
                  <a:srgbClr val="464646"/>
                </a:solidFill>
              </a:defRPr>
            </a:pPr>
            <a:r>
              <a:rPr lang="it-IT" sz="1200" dirty="0" err="1"/>
              <a:t>Sridharan</a:t>
            </a:r>
            <a:r>
              <a:rPr lang="it-IT" sz="1200" dirty="0"/>
              <a:t> K, </a:t>
            </a:r>
            <a:r>
              <a:rPr lang="it-IT" sz="1200" dirty="0" err="1"/>
              <a:t>Diabetol</a:t>
            </a:r>
            <a:r>
              <a:rPr lang="it-IT" sz="1200" dirty="0"/>
              <a:t> </a:t>
            </a:r>
            <a:r>
              <a:rPr lang="it-IT" sz="1200" dirty="0" err="1"/>
              <a:t>Metab</a:t>
            </a:r>
            <a:r>
              <a:rPr lang="it-IT" sz="1200" dirty="0"/>
              <a:t> </a:t>
            </a:r>
            <a:r>
              <a:rPr lang="it-IT" sz="1200" dirty="0" err="1"/>
              <a:t>Syndr</a:t>
            </a:r>
            <a:r>
              <a:rPr lang="it-IT" sz="1200" dirty="0"/>
              <a:t>. 2025. </a:t>
            </a:r>
          </a:p>
          <a:p>
            <a:pPr>
              <a:defRPr sz="1600">
                <a:solidFill>
                  <a:srgbClr val="464646"/>
                </a:solidFill>
              </a:defRPr>
            </a:pPr>
            <a:r>
              <a:rPr lang="it-IT" sz="1200" dirty="0"/>
              <a:t>Chen L, et al. </a:t>
            </a:r>
            <a:r>
              <a:rPr lang="it-IT" sz="1200" dirty="0" err="1"/>
              <a:t>Reprod</a:t>
            </a:r>
            <a:r>
              <a:rPr lang="it-IT" sz="1200" dirty="0"/>
              <a:t> </a:t>
            </a:r>
            <a:r>
              <a:rPr lang="it-IT" sz="1200" dirty="0" err="1"/>
              <a:t>Biol</a:t>
            </a:r>
            <a:r>
              <a:rPr lang="it-IT" sz="1200" dirty="0"/>
              <a:t> </a:t>
            </a:r>
            <a:r>
              <a:rPr lang="it-IT" sz="1200" dirty="0" err="1"/>
              <a:t>Endocrinol</a:t>
            </a:r>
            <a:r>
              <a:rPr lang="it-IT" sz="1200" dirty="0"/>
              <a:t>. 2025. </a:t>
            </a:r>
          </a:p>
          <a:p>
            <a:pPr>
              <a:defRPr sz="1600">
                <a:solidFill>
                  <a:srgbClr val="464646"/>
                </a:solidFill>
              </a:defRPr>
            </a:pPr>
            <a:r>
              <a:rPr lang="it-IT" sz="1200" dirty="0" err="1"/>
              <a:t>Szczesnowicz</a:t>
            </a:r>
            <a:r>
              <a:rPr lang="it-IT" sz="1200" dirty="0"/>
              <a:t> D, et al. Int </a:t>
            </a:r>
            <a:r>
              <a:rPr lang="it-IT" sz="1200" dirty="0" err="1"/>
              <a:t>J</a:t>
            </a:r>
            <a:r>
              <a:rPr lang="it-IT" sz="1200" dirty="0"/>
              <a:t> Mol Sci. 2023. </a:t>
            </a:r>
          </a:p>
          <a:p>
            <a:pPr>
              <a:defRPr sz="1600">
                <a:solidFill>
                  <a:srgbClr val="464646"/>
                </a:solidFill>
              </a:defRPr>
            </a:pPr>
            <a:r>
              <a:rPr lang="it-IT" sz="1200" dirty="0" err="1"/>
              <a:t>Sánchez</a:t>
            </a:r>
            <a:r>
              <a:rPr lang="it-IT" sz="1200" dirty="0"/>
              <a:t>-Garrido MA, et al. </a:t>
            </a:r>
            <a:r>
              <a:rPr lang="it-IT" sz="1200" dirty="0" err="1"/>
              <a:t>Nat</a:t>
            </a:r>
            <a:r>
              <a:rPr lang="it-IT" sz="1200" dirty="0"/>
              <a:t> </a:t>
            </a:r>
            <a:r>
              <a:rPr lang="it-IT" sz="1200" dirty="0" err="1"/>
              <a:t>Commun</a:t>
            </a:r>
            <a:r>
              <a:rPr lang="it-IT" sz="1200" dirty="0"/>
              <a:t>. 2024.</a:t>
            </a:r>
          </a:p>
          <a:p>
            <a:pPr>
              <a:defRPr sz="1600">
                <a:solidFill>
                  <a:srgbClr val="464646"/>
                </a:solidFill>
              </a:defRPr>
            </a:pPr>
            <a:r>
              <a:rPr lang="it-IT" sz="1200" dirty="0" err="1"/>
              <a:t>Merhi</a:t>
            </a:r>
            <a:r>
              <a:rPr lang="it-IT" sz="1200" dirty="0"/>
              <a:t> </a:t>
            </a:r>
            <a:r>
              <a:rPr lang="it-IT" sz="1200" dirty="0" err="1"/>
              <a:t>Z</a:t>
            </a:r>
            <a:r>
              <a:rPr lang="it-IT" sz="1200" dirty="0"/>
              <a:t>, et al. </a:t>
            </a:r>
            <a:r>
              <a:rPr lang="it-IT" sz="1200" dirty="0" err="1"/>
              <a:t>J</a:t>
            </a:r>
            <a:r>
              <a:rPr lang="it-IT" sz="1200" dirty="0"/>
              <a:t> </a:t>
            </a:r>
            <a:r>
              <a:rPr lang="it-IT" sz="1200" dirty="0" err="1"/>
              <a:t>Clin</a:t>
            </a:r>
            <a:r>
              <a:rPr lang="it-IT" sz="1200" dirty="0"/>
              <a:t> </a:t>
            </a:r>
            <a:r>
              <a:rPr lang="it-IT" sz="1200" dirty="0" err="1"/>
              <a:t>Endocrinol</a:t>
            </a:r>
            <a:r>
              <a:rPr lang="it-IT" sz="1200" dirty="0"/>
              <a:t> </a:t>
            </a:r>
            <a:r>
              <a:rPr lang="it-IT" sz="1200" dirty="0" err="1"/>
              <a:t>Metab</a:t>
            </a:r>
            <a:r>
              <a:rPr lang="it-IT" sz="1200" dirty="0"/>
              <a:t>. 2025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BC3E5E0-34BD-D3BA-0114-D2C01315D476}"/>
              </a:ext>
            </a:extLst>
          </p:cNvPr>
          <p:cNvSpPr/>
          <p:nvPr/>
        </p:nvSpPr>
        <p:spPr>
          <a:xfrm>
            <a:off x="4762981" y="1443674"/>
            <a:ext cx="2286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sz="2000" dirty="0">
                <a:solidFill>
                  <a:srgbClr val="013366"/>
                </a:solidFill>
              </a:rPr>
              <a:t> </a:t>
            </a:r>
            <a:r>
              <a:rPr sz="2400" dirty="0">
                <a:solidFill>
                  <a:srgbClr val="013366"/>
                </a:solidFill>
              </a:rPr>
              <a:t>GLP-1 RA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7CF4BAC-6902-0DCF-1AF5-AA2D5CB36534}"/>
              </a:ext>
            </a:extLst>
          </p:cNvPr>
          <p:cNvSpPr/>
          <p:nvPr/>
        </p:nvSpPr>
        <p:spPr>
          <a:xfrm>
            <a:off x="4722754" y="3118827"/>
            <a:ext cx="2286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sz="2400" dirty="0">
                <a:solidFill>
                  <a:srgbClr val="013366"/>
                </a:solidFill>
              </a:rPr>
              <a:t>↓ Weight</a:t>
            </a:r>
            <a:br>
              <a:rPr sz="2000" dirty="0">
                <a:solidFill>
                  <a:srgbClr val="013366"/>
                </a:solidFill>
              </a:rPr>
            </a:br>
            <a:r>
              <a:rPr sz="2000" dirty="0">
                <a:solidFill>
                  <a:srgbClr val="013366"/>
                </a:solidFill>
              </a:rPr>
              <a:t>↓ IR</a:t>
            </a:r>
            <a:br>
              <a:rPr sz="2000" dirty="0">
                <a:solidFill>
                  <a:srgbClr val="013366"/>
                </a:solidFill>
              </a:rPr>
            </a:br>
            <a:r>
              <a:rPr sz="2000" dirty="0">
                <a:solidFill>
                  <a:srgbClr val="013366"/>
                </a:solidFill>
              </a:rPr>
              <a:t>↓ Inflammation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BBCEFAC-38C1-5F5D-3F5F-982E4C126214}"/>
              </a:ext>
            </a:extLst>
          </p:cNvPr>
          <p:cNvSpPr/>
          <p:nvPr/>
        </p:nvSpPr>
        <p:spPr>
          <a:xfrm>
            <a:off x="10009575" y="3210288"/>
            <a:ext cx="2286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sz="2000" dirty="0">
                <a:solidFill>
                  <a:srgbClr val="013366"/>
                </a:solidFill>
              </a:rPr>
              <a:t> </a:t>
            </a:r>
            <a:r>
              <a:rPr sz="2400" dirty="0">
                <a:solidFill>
                  <a:srgbClr val="013366"/>
                </a:solidFill>
              </a:rPr>
              <a:t>Endometrium</a:t>
            </a:r>
            <a:br>
              <a:rPr sz="2000" dirty="0">
                <a:solidFill>
                  <a:srgbClr val="013366"/>
                </a:solidFill>
              </a:rPr>
            </a:br>
            <a:r>
              <a:rPr sz="2000" dirty="0">
                <a:solidFill>
                  <a:srgbClr val="013366"/>
                </a:solidFill>
              </a:rPr>
              <a:t>↑ Receptivity?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89BC25C-D5CD-FA3B-4B85-E4E4103E08BC}"/>
              </a:ext>
            </a:extLst>
          </p:cNvPr>
          <p:cNvSpPr/>
          <p:nvPr/>
        </p:nvSpPr>
        <p:spPr>
          <a:xfrm>
            <a:off x="681632" y="3032457"/>
            <a:ext cx="2599212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sz="2400" dirty="0">
                <a:solidFill>
                  <a:srgbClr val="013366"/>
                </a:solidFill>
              </a:rPr>
              <a:t>HPO axis</a:t>
            </a:r>
            <a:endParaRPr lang="it-IT" sz="24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lang="it-IT" sz="2000" dirty="0" err="1">
                <a:solidFill>
                  <a:srgbClr val="013366"/>
                </a:solidFill>
              </a:rPr>
              <a:t>GnRH</a:t>
            </a:r>
            <a:r>
              <a:rPr lang="it-IT" sz="2000" dirty="0">
                <a:solidFill>
                  <a:srgbClr val="013366"/>
                </a:solidFill>
              </a:rPr>
              <a:t> </a:t>
            </a:r>
            <a:r>
              <a:rPr lang="it-IT" sz="2000" dirty="0" err="1">
                <a:solidFill>
                  <a:srgbClr val="013366"/>
                </a:solidFill>
              </a:rPr>
              <a:t>pulse</a:t>
            </a:r>
            <a:r>
              <a:rPr lang="it-IT" sz="2000" dirty="0">
                <a:solidFill>
                  <a:srgbClr val="013366"/>
                </a:solidFill>
              </a:rPr>
              <a:t> generator</a:t>
            </a:r>
            <a:endParaRPr sz="2000" dirty="0">
              <a:solidFill>
                <a:srgbClr val="013366"/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5D5B56BD-DCEC-AA16-5BF7-792EFD2B2880}"/>
              </a:ext>
            </a:extLst>
          </p:cNvPr>
          <p:cNvSpPr/>
          <p:nvPr/>
        </p:nvSpPr>
        <p:spPr>
          <a:xfrm>
            <a:off x="4621641" y="5682263"/>
            <a:ext cx="2286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013366"/>
                </a:solidFill>
              </a:rPr>
              <a:t>👶</a:t>
            </a:r>
            <a:endParaRPr sz="32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sz="2400" dirty="0">
                <a:solidFill>
                  <a:srgbClr val="013366"/>
                </a:solidFill>
              </a:rPr>
              <a:t>↑ Ovulation</a:t>
            </a:r>
            <a:br>
              <a:rPr sz="2400" dirty="0">
                <a:solidFill>
                  <a:srgbClr val="013366"/>
                </a:solidFill>
              </a:rPr>
            </a:br>
            <a:r>
              <a:rPr sz="2400" dirty="0">
                <a:solidFill>
                  <a:srgbClr val="013366"/>
                </a:solidFill>
              </a:rPr>
              <a:t>↑ Fertility</a:t>
            </a:r>
          </a:p>
        </p:txBody>
      </p:sp>
      <p:pic>
        <p:nvPicPr>
          <p:cNvPr id="44" name="Immagine 43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4A946D14-A6F6-C76C-B54A-880D1041F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47" t="20162" r="9350" b="32481"/>
          <a:stretch/>
        </p:blipFill>
        <p:spPr>
          <a:xfrm>
            <a:off x="9764981" y="3434227"/>
            <a:ext cx="489188" cy="376447"/>
          </a:xfrm>
          <a:prstGeom prst="rect">
            <a:avLst/>
          </a:prstGeom>
        </p:spPr>
      </p:pic>
      <p:pic>
        <p:nvPicPr>
          <p:cNvPr id="45" name="Picture 2" descr="⚖ Bilancia Emoji Copia Incolla ⚖">
            <a:extLst>
              <a:ext uri="{FF2B5EF4-FFF2-40B4-BE49-F238E27FC236}">
                <a16:creationId xmlns:a16="http://schemas.microsoft.com/office/drawing/2014/main" id="{186DCC93-DE6B-CD23-B38B-912DD589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41" y="3279540"/>
            <a:ext cx="474273" cy="4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60A729A-4484-68AF-8A26-8E8FF1615458}"/>
              </a:ext>
            </a:extLst>
          </p:cNvPr>
          <p:cNvSpPr txBox="1"/>
          <p:nvPr/>
        </p:nvSpPr>
        <p:spPr>
          <a:xfrm>
            <a:off x="681632" y="3228507"/>
            <a:ext cx="6117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013366"/>
                </a:solidFill>
              </a:rPr>
              <a:t>🧠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D6D0905E-C53F-98C7-E6AD-7BDF403353A7}"/>
              </a:ext>
            </a:extLst>
          </p:cNvPr>
          <p:cNvSpPr txBox="1"/>
          <p:nvPr/>
        </p:nvSpPr>
        <p:spPr>
          <a:xfrm>
            <a:off x="4762981" y="1858761"/>
            <a:ext cx="6117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013366"/>
                </a:solidFill>
              </a:rPr>
              <a:t>💉 </a:t>
            </a:r>
          </a:p>
        </p:txBody>
      </p: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9E4F6F57-92E0-5078-0E3D-EE9A6396FD01}"/>
              </a:ext>
            </a:extLst>
          </p:cNvPr>
          <p:cNvCxnSpPr>
            <a:cxnSpLocks/>
          </p:cNvCxnSpPr>
          <p:nvPr/>
        </p:nvCxnSpPr>
        <p:spPr>
          <a:xfrm>
            <a:off x="5764641" y="2443536"/>
            <a:ext cx="0" cy="66808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cona del colore del carattere sorridente dell'ovaio e della ...">
            <a:extLst>
              <a:ext uri="{FF2B5EF4-FFF2-40B4-BE49-F238E27FC236}">
                <a16:creationId xmlns:a16="http://schemas.microsoft.com/office/drawing/2014/main" id="{5FF9F3C9-1843-B7B7-5E8A-834C582E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8809" y="3047188"/>
            <a:ext cx="837215" cy="8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965DC22-3EE3-DE31-827F-37347D0784E5}"/>
              </a:ext>
            </a:extLst>
          </p:cNvPr>
          <p:cNvSpPr/>
          <p:nvPr/>
        </p:nvSpPr>
        <p:spPr>
          <a:xfrm>
            <a:off x="7641192" y="3157571"/>
            <a:ext cx="2286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000" dirty="0">
              <a:solidFill>
                <a:srgbClr val="013366"/>
              </a:solidFill>
            </a:endParaRPr>
          </a:p>
          <a:p>
            <a:pPr algn="ctr">
              <a:defRPr sz="1600" b="1">
                <a:solidFill>
                  <a:srgbClr val="FFFFFF"/>
                </a:solidFill>
              </a:defRPr>
            </a:pPr>
            <a:r>
              <a:rPr sz="2000" dirty="0">
                <a:solidFill>
                  <a:srgbClr val="013366"/>
                </a:solidFill>
              </a:rPr>
              <a:t> </a:t>
            </a:r>
            <a:r>
              <a:rPr sz="2400" dirty="0">
                <a:solidFill>
                  <a:srgbClr val="013366"/>
                </a:solidFill>
              </a:rPr>
              <a:t>Ovary</a:t>
            </a:r>
            <a:br>
              <a:rPr sz="2000" dirty="0">
                <a:solidFill>
                  <a:srgbClr val="013366"/>
                </a:solidFill>
              </a:rPr>
            </a:br>
            <a:r>
              <a:rPr sz="2000" dirty="0">
                <a:solidFill>
                  <a:srgbClr val="013366"/>
                </a:solidFill>
              </a:rPr>
              <a:t>↓ Androgens</a:t>
            </a:r>
            <a:br>
              <a:rPr sz="2000" dirty="0">
                <a:solidFill>
                  <a:srgbClr val="013366"/>
                </a:solidFill>
              </a:rPr>
            </a:br>
            <a:r>
              <a:rPr sz="2000" dirty="0">
                <a:solidFill>
                  <a:srgbClr val="013366"/>
                </a:solidFill>
              </a:rPr>
              <a:t>↑ Follicles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26CC237B-BB67-27DD-08DB-6D001392E025}"/>
              </a:ext>
            </a:extLst>
          </p:cNvPr>
          <p:cNvCxnSpPr>
            <a:cxnSpLocks/>
          </p:cNvCxnSpPr>
          <p:nvPr/>
        </p:nvCxnSpPr>
        <p:spPr>
          <a:xfrm flipH="1">
            <a:off x="3144750" y="3667488"/>
            <a:ext cx="1374004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2059590E-05FF-144B-CD3D-2E69C3762710}"/>
              </a:ext>
            </a:extLst>
          </p:cNvPr>
          <p:cNvCxnSpPr>
            <a:cxnSpLocks/>
          </p:cNvCxnSpPr>
          <p:nvPr/>
        </p:nvCxnSpPr>
        <p:spPr>
          <a:xfrm>
            <a:off x="6907641" y="3649576"/>
            <a:ext cx="65116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ttore 2 1026">
            <a:extLst>
              <a:ext uri="{FF2B5EF4-FFF2-40B4-BE49-F238E27FC236}">
                <a16:creationId xmlns:a16="http://schemas.microsoft.com/office/drawing/2014/main" id="{4DA755E4-8515-A9ED-8358-BE6CB583737C}"/>
              </a:ext>
            </a:extLst>
          </p:cNvPr>
          <p:cNvCxnSpPr>
            <a:cxnSpLocks/>
          </p:cNvCxnSpPr>
          <p:nvPr/>
        </p:nvCxnSpPr>
        <p:spPr>
          <a:xfrm>
            <a:off x="3055716" y="4071971"/>
            <a:ext cx="2546431" cy="134235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ttore 2 1028">
            <a:extLst>
              <a:ext uri="{FF2B5EF4-FFF2-40B4-BE49-F238E27FC236}">
                <a16:creationId xmlns:a16="http://schemas.microsoft.com/office/drawing/2014/main" id="{6F0A26EA-384B-0FC7-F8D4-A711AC4124A9}"/>
              </a:ext>
            </a:extLst>
          </p:cNvPr>
          <p:cNvCxnSpPr>
            <a:cxnSpLocks/>
          </p:cNvCxnSpPr>
          <p:nvPr/>
        </p:nvCxnSpPr>
        <p:spPr>
          <a:xfrm flipH="1">
            <a:off x="3280844" y="2443536"/>
            <a:ext cx="1237910" cy="6496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ttore 2 1036">
            <a:extLst>
              <a:ext uri="{FF2B5EF4-FFF2-40B4-BE49-F238E27FC236}">
                <a16:creationId xmlns:a16="http://schemas.microsoft.com/office/drawing/2014/main" id="{C3382BD0-53B1-963C-D517-7FDC4EEF0A9A}"/>
              </a:ext>
            </a:extLst>
          </p:cNvPr>
          <p:cNvCxnSpPr>
            <a:cxnSpLocks/>
          </p:cNvCxnSpPr>
          <p:nvPr/>
        </p:nvCxnSpPr>
        <p:spPr>
          <a:xfrm flipH="1">
            <a:off x="6007261" y="4405587"/>
            <a:ext cx="2291787" cy="100873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ttore 2 1040">
            <a:extLst>
              <a:ext uri="{FF2B5EF4-FFF2-40B4-BE49-F238E27FC236}">
                <a16:creationId xmlns:a16="http://schemas.microsoft.com/office/drawing/2014/main" id="{F1F5701E-D5FF-E4DB-FFC7-0241AA899EE8}"/>
              </a:ext>
            </a:extLst>
          </p:cNvPr>
          <p:cNvCxnSpPr>
            <a:cxnSpLocks/>
          </p:cNvCxnSpPr>
          <p:nvPr/>
        </p:nvCxnSpPr>
        <p:spPr>
          <a:xfrm>
            <a:off x="5764641" y="4306517"/>
            <a:ext cx="0" cy="110780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ttore 2 1042">
            <a:extLst>
              <a:ext uri="{FF2B5EF4-FFF2-40B4-BE49-F238E27FC236}">
                <a16:creationId xmlns:a16="http://schemas.microsoft.com/office/drawing/2014/main" id="{C0C3B1D7-11CB-3F50-6121-E9B39535769F}"/>
              </a:ext>
            </a:extLst>
          </p:cNvPr>
          <p:cNvCxnSpPr>
            <a:cxnSpLocks/>
          </p:cNvCxnSpPr>
          <p:nvPr/>
        </p:nvCxnSpPr>
        <p:spPr>
          <a:xfrm>
            <a:off x="6798852" y="2331969"/>
            <a:ext cx="842340" cy="700488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nettore 2 1044">
            <a:extLst>
              <a:ext uri="{FF2B5EF4-FFF2-40B4-BE49-F238E27FC236}">
                <a16:creationId xmlns:a16="http://schemas.microsoft.com/office/drawing/2014/main" id="{6760A00E-5226-8DCD-445C-9AD9F413B74D}"/>
              </a:ext>
            </a:extLst>
          </p:cNvPr>
          <p:cNvCxnSpPr>
            <a:cxnSpLocks/>
          </p:cNvCxnSpPr>
          <p:nvPr/>
        </p:nvCxnSpPr>
        <p:spPr>
          <a:xfrm>
            <a:off x="6850938" y="2358074"/>
            <a:ext cx="3321132" cy="979329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Connettore 2 1047">
            <a:extLst>
              <a:ext uri="{FF2B5EF4-FFF2-40B4-BE49-F238E27FC236}">
                <a16:creationId xmlns:a16="http://schemas.microsoft.com/office/drawing/2014/main" id="{D6D1B69A-D001-45F3-DE11-2F9107EEA1E1}"/>
              </a:ext>
            </a:extLst>
          </p:cNvPr>
          <p:cNvCxnSpPr>
            <a:cxnSpLocks/>
          </p:cNvCxnSpPr>
          <p:nvPr/>
        </p:nvCxnSpPr>
        <p:spPr>
          <a:xfrm flipH="1">
            <a:off x="6130124" y="4306517"/>
            <a:ext cx="4238822" cy="1107809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30784"/>
            <a:ext cx="12192000" cy="12064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5C7D59-70E5-0D67-0EC3-C88545722A65}"/>
              </a:ext>
            </a:extLst>
          </p:cNvPr>
          <p:cNvSpPr txBox="1"/>
          <p:nvPr/>
        </p:nvSpPr>
        <p:spPr>
          <a:xfrm>
            <a:off x="487948" y="685366"/>
            <a:ext cx="1149940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Metanalisi 2025 di 13 RCT pubblicati dal 2008 al 2022</a:t>
            </a:r>
            <a:r>
              <a:rPr lang="it-IT" sz="2000" dirty="0">
                <a:solidFill>
                  <a:srgbClr val="00447C"/>
                </a:solidFill>
              </a:rPr>
              <a:t> </a:t>
            </a:r>
            <a:endParaRPr lang="it-IT" sz="2000" dirty="0">
              <a:effectLst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179701-1AA2-FE30-9475-7E343C01F728}"/>
              </a:ext>
            </a:extLst>
          </p:cNvPr>
          <p:cNvSpPr txBox="1"/>
          <p:nvPr/>
        </p:nvSpPr>
        <p:spPr>
          <a:xfrm>
            <a:off x="8587111" y="6488668"/>
            <a:ext cx="6183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222222"/>
                </a:solidFill>
                <a:effectLst/>
                <a:latin typeface="-apple-system"/>
              </a:rPr>
              <a:t>Lin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-apple-system"/>
              </a:rPr>
              <a:t>S.,et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 al.  </a:t>
            </a:r>
            <a:r>
              <a:rPr lang="it-IT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222222"/>
                </a:solidFill>
                <a:effectLst/>
                <a:latin typeface="-apple-system"/>
              </a:rPr>
              <a:t>15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16512 (2025).</a:t>
            </a:r>
            <a:endParaRPr lang="it-IT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7A944B9-809E-18F3-B2F4-A4A8D521A025}"/>
              </a:ext>
            </a:extLst>
          </p:cNvPr>
          <p:cNvGraphicFramePr>
            <a:graphicFrameLocks noGrp="1"/>
          </p:cNvGraphicFramePr>
          <p:nvPr/>
        </p:nvGraphicFramePr>
        <p:xfrm>
          <a:off x="454792" y="1283233"/>
          <a:ext cx="11282416" cy="5159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0302">
                  <a:extLst>
                    <a:ext uri="{9D8B030D-6E8A-4147-A177-3AD203B41FA5}">
                      <a16:colId xmlns:a16="http://schemas.microsoft.com/office/drawing/2014/main" val="2016632232"/>
                    </a:ext>
                  </a:extLst>
                </a:gridCol>
                <a:gridCol w="2030813">
                  <a:extLst>
                    <a:ext uri="{9D8B030D-6E8A-4147-A177-3AD203B41FA5}">
                      <a16:colId xmlns:a16="http://schemas.microsoft.com/office/drawing/2014/main" val="3455797831"/>
                    </a:ext>
                  </a:extLst>
                </a:gridCol>
                <a:gridCol w="900112">
                  <a:extLst>
                    <a:ext uri="{9D8B030D-6E8A-4147-A177-3AD203B41FA5}">
                      <a16:colId xmlns:a16="http://schemas.microsoft.com/office/drawing/2014/main" val="2217038919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082225168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3341134948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87784145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414071090"/>
                    </a:ext>
                  </a:extLst>
                </a:gridCol>
                <a:gridCol w="1140464">
                  <a:extLst>
                    <a:ext uri="{9D8B030D-6E8A-4147-A177-3AD203B41FA5}">
                      <a16:colId xmlns:a16="http://schemas.microsoft.com/office/drawing/2014/main" val="3927815477"/>
                    </a:ext>
                  </a:extLst>
                </a:gridCol>
              </a:tblGrid>
              <a:tr h="314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Study (year)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Study design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N (GLP‑1RA)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N (Control)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BMI (kg/m²)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GLP‑1RA used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Intervention (GLP‑1RA vs Control)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Duration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3473018668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Elkind‑Hirsch 2008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39.9 ± 1.5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Exenatide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 10 µg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24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1814745738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Elkind‑Hirsch 2022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Double‑blind, placebo‑controlled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41.6 ± 1.1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 3 mg QD vs Placebo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3068467311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Frossing 2018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Double‑blind, placebo‑controlled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33.3 ± 5.1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 1.8 mg QD vs Placebo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26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182782973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Jensterle 2014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39.3 ± 4.2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Liraglutide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 1.2 mg QD + Metformin 1000 mg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4102122676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Jensterle 2015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36.7 ± 5.6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 1.2 mg QD + Metformin 1000 mg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1872117131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Jensterle 2015a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40.8 ± 6.1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Liraglutide 1.2 mg QD + Metformin 1000 mg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110077490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Jensterle 2021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Single‑blind, placebo‑controlled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36.8 ± 3.9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Semaglutide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Semaglutide 0.5 mg/week vs Placebo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16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1935687154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Jensterle 2022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Single‑blind, placebo‑controlled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37.9 (33.2–41.4)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Semaglutide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Semaglutide 1 mg/week vs Placebo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3456257307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 2022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72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75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29.07 ± 3.92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 10 µg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3325778554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Liu 2017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78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80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29.16 ± 3.11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 10 µg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24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475739764"/>
                  </a:ext>
                </a:extLst>
              </a:tr>
              <a:tr h="366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Nylander 2017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Double‑blind, placebo‑controlled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47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33.3 ± 5.1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 10 µg BID + Metformin 1000 mg BID vs Placebo +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2886574394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Tao 2021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30.99 (27.84–33.34)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Exenatide 10 µg BID vs Metformin 1000 mg BID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12 weeks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2194370683"/>
                  </a:ext>
                </a:extLst>
              </a:tr>
              <a:tr h="241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Zheng 2017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Open‑label prospective RCT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41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29.18 ± 4.15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Exenatide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Exenatide 10 µg BID vs Metformin 1000 mg BID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12 weeks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564" marR="6564" marT="0" marB="0"/>
                </a:tc>
                <a:extLst>
                  <a:ext uri="{0D108BD9-81ED-4DB2-BD59-A6C34878D82A}">
                    <a16:rowId xmlns:a16="http://schemas.microsoft.com/office/drawing/2014/main" val="1713881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12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1D25E1-017C-D693-74EF-16DF73F1BCB3}"/>
              </a:ext>
            </a:extLst>
          </p:cNvPr>
          <p:cNvSpPr txBox="1"/>
          <p:nvPr/>
        </p:nvSpPr>
        <p:spPr>
          <a:xfrm>
            <a:off x="8586216" y="6488668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222222"/>
                </a:solidFill>
                <a:effectLst/>
                <a:latin typeface="-apple-system"/>
              </a:rPr>
              <a:t>Lin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S., et al. </a:t>
            </a:r>
            <a:r>
              <a:rPr lang="it-IT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222222"/>
                </a:solidFill>
                <a:effectLst/>
                <a:latin typeface="-apple-system"/>
              </a:rPr>
              <a:t>15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16512 (2025).</a:t>
            </a:r>
            <a:endParaRPr lang="it-IT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EF786A-6CDB-0E95-5F1A-0DF7D9F8D3E8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13 RCT  studi pubblicati dal 2008 al 2022</a:t>
            </a:r>
            <a:endParaRPr lang="en-GB" sz="2000" dirty="0"/>
          </a:p>
        </p:txBody>
      </p:sp>
      <p:pic>
        <p:nvPicPr>
          <p:cNvPr id="14" name="Immagine 13" descr="Immagine che contiene testo, software, Software multimediale, Icona del computer&#10;&#10;Descrizione generata automaticamente">
            <a:extLst>
              <a:ext uri="{FF2B5EF4-FFF2-40B4-BE49-F238E27FC236}">
                <a16:creationId xmlns:a16="http://schemas.microsoft.com/office/drawing/2014/main" id="{0B0980D1-2BB0-3DFE-5E5A-1B8F8F0B0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0906" r="21937" b="31193"/>
          <a:stretch/>
        </p:blipFill>
        <p:spPr>
          <a:xfrm>
            <a:off x="2459736" y="1267574"/>
            <a:ext cx="7272528" cy="5198837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B64169A-6530-32A6-DF03-2A3A6F46CFDB}"/>
              </a:ext>
            </a:extLst>
          </p:cNvPr>
          <p:cNvSpPr txBox="1">
            <a:spLocks/>
          </p:cNvSpPr>
          <p:nvPr/>
        </p:nvSpPr>
        <p:spPr>
          <a:xfrm>
            <a:off x="-1592580" y="1475232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Body Weight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BAA05194-0593-6738-2A74-F7F54D61E894}"/>
              </a:ext>
            </a:extLst>
          </p:cNvPr>
          <p:cNvSpPr txBox="1">
            <a:spLocks/>
          </p:cNvSpPr>
          <p:nvPr/>
        </p:nvSpPr>
        <p:spPr>
          <a:xfrm>
            <a:off x="-1458468" y="4322851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Waist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Circumference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1D25E1-017C-D693-74EF-16DF73F1BCB3}"/>
              </a:ext>
            </a:extLst>
          </p:cNvPr>
          <p:cNvSpPr txBox="1"/>
          <p:nvPr/>
        </p:nvSpPr>
        <p:spPr>
          <a:xfrm>
            <a:off x="8586216" y="6488668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222222"/>
                </a:solidFill>
                <a:effectLst/>
                <a:latin typeface="-apple-system"/>
              </a:rPr>
              <a:t>Lin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S., et al. </a:t>
            </a:r>
            <a:r>
              <a:rPr lang="it-IT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222222"/>
                </a:solidFill>
                <a:effectLst/>
                <a:latin typeface="-apple-system"/>
              </a:rPr>
              <a:t>15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16512 (2025).</a:t>
            </a:r>
            <a:endParaRPr lang="it-IT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EF786A-6CDB-0E95-5F1A-0DF7D9F8D3E8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13 RCT  studi pubblicati dal 2008 al 2022</a:t>
            </a:r>
            <a:endParaRPr lang="en-GB" sz="2000" dirty="0"/>
          </a:p>
        </p:txBody>
      </p:sp>
      <p:pic>
        <p:nvPicPr>
          <p:cNvPr id="12" name="Immagine 11" descr="Immagine che contiene testo, software, Software multimediale, Icona del computer&#10;&#10;Descrizione generata automaticamente">
            <a:extLst>
              <a:ext uri="{FF2B5EF4-FFF2-40B4-BE49-F238E27FC236}">
                <a16:creationId xmlns:a16="http://schemas.microsoft.com/office/drawing/2014/main" id="{A9FBB3B9-EF9C-C39E-1E97-06657759A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6" t="39846" r="19842" b="35397"/>
          <a:stretch/>
        </p:blipFill>
        <p:spPr>
          <a:xfrm>
            <a:off x="2098334" y="1841780"/>
            <a:ext cx="9295090" cy="321868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018D47-0DA0-4E00-40DF-AB001C905F75}"/>
              </a:ext>
            </a:extLst>
          </p:cNvPr>
          <p:cNvSpPr txBox="1">
            <a:spLocks/>
          </p:cNvSpPr>
          <p:nvPr/>
        </p:nvSpPr>
        <p:spPr>
          <a:xfrm>
            <a:off x="-1592580" y="2369082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HOMA-IR</a:t>
            </a:r>
          </a:p>
        </p:txBody>
      </p:sp>
    </p:spTree>
    <p:extLst>
      <p:ext uri="{BB962C8B-B14F-4D97-AF65-F5344CB8AC3E}">
        <p14:creationId xmlns:p14="http://schemas.microsoft.com/office/powerpoint/2010/main" val="3091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1D25E1-017C-D693-74EF-16DF73F1BCB3}"/>
              </a:ext>
            </a:extLst>
          </p:cNvPr>
          <p:cNvSpPr txBox="1"/>
          <p:nvPr/>
        </p:nvSpPr>
        <p:spPr>
          <a:xfrm>
            <a:off x="8586216" y="6488668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222222"/>
                </a:solidFill>
                <a:effectLst/>
                <a:latin typeface="-apple-system"/>
              </a:rPr>
              <a:t>Lin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S., et al. </a:t>
            </a:r>
            <a:r>
              <a:rPr lang="it-IT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222222"/>
                </a:solidFill>
                <a:effectLst/>
                <a:latin typeface="-apple-system"/>
              </a:rPr>
              <a:t>15</a:t>
            </a:r>
            <a:r>
              <a:rPr lang="it-IT" b="0" i="0" dirty="0">
                <a:solidFill>
                  <a:srgbClr val="222222"/>
                </a:solidFill>
                <a:effectLst/>
                <a:latin typeface="-apple-system"/>
              </a:rPr>
              <a:t>, 16512 (2025).</a:t>
            </a:r>
            <a:endParaRPr lang="it-IT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EF786A-6CDB-0E95-5F1A-0DF7D9F8D3E8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13 RCT  studi pubblicati dal 2008 al 2022</a:t>
            </a:r>
            <a:endParaRPr lang="en-GB" sz="2000" dirty="0"/>
          </a:p>
        </p:txBody>
      </p:sp>
      <p:pic>
        <p:nvPicPr>
          <p:cNvPr id="10" name="Immagine 9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6959E8FB-BCB9-59B0-64B3-245A65A75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23" t="39243" r="19330" b="41578"/>
          <a:stretch/>
        </p:blipFill>
        <p:spPr>
          <a:xfrm>
            <a:off x="2252280" y="1960298"/>
            <a:ext cx="9772271" cy="260821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F9841-087A-C46A-A75C-FDE4538661C9}"/>
              </a:ext>
            </a:extLst>
          </p:cNvPr>
          <p:cNvSpPr txBox="1">
            <a:spLocks/>
          </p:cNvSpPr>
          <p:nvPr/>
        </p:nvSpPr>
        <p:spPr>
          <a:xfrm>
            <a:off x="-1592580" y="2369082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Free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Androgen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Index</a:t>
            </a:r>
          </a:p>
        </p:txBody>
      </p:sp>
    </p:spTree>
    <p:extLst>
      <p:ext uri="{BB962C8B-B14F-4D97-AF65-F5344CB8AC3E}">
        <p14:creationId xmlns:p14="http://schemas.microsoft.com/office/powerpoint/2010/main" val="39857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EF786A-6CDB-0E95-5F1A-0DF7D9F8D3E8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27 RCT  (1642 pz.)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F9841-087A-C46A-A75C-FDE4538661C9}"/>
              </a:ext>
            </a:extLst>
          </p:cNvPr>
          <p:cNvSpPr txBox="1">
            <a:spLocks/>
          </p:cNvSpPr>
          <p:nvPr/>
        </p:nvSpPr>
        <p:spPr>
          <a:xfrm>
            <a:off x="-1130808" y="2188115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567245-21E8-20D7-3FAD-F6EC0D517C89}"/>
              </a:ext>
            </a:extLst>
          </p:cNvPr>
          <p:cNvSpPr txBox="1"/>
          <p:nvPr/>
        </p:nvSpPr>
        <p:spPr>
          <a:xfrm>
            <a:off x="6748272" y="6488668"/>
            <a:ext cx="815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333333"/>
                </a:solidFill>
                <a:effectLst/>
                <a:latin typeface="-apple-system"/>
              </a:rPr>
              <a:t>Sridharan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K., et al.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Diabetol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Metab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Syndr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168 (2025).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E78EAE9-8DED-980A-7E1A-A3B0257F3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4" t="27062" r="47867" b="35174"/>
          <a:stretch/>
        </p:blipFill>
        <p:spPr>
          <a:xfrm>
            <a:off x="3127248" y="1262230"/>
            <a:ext cx="5631736" cy="5024126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15A36E6-43E7-24DB-08AF-9450451BB7CD}"/>
              </a:ext>
            </a:extLst>
          </p:cNvPr>
          <p:cNvSpPr txBox="1">
            <a:spLocks/>
          </p:cNvSpPr>
          <p:nvPr/>
        </p:nvSpPr>
        <p:spPr>
          <a:xfrm>
            <a:off x="-1130808" y="3666700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Waist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circumference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C434F24-AD8B-0445-F92C-E3601B044894}"/>
              </a:ext>
            </a:extLst>
          </p:cNvPr>
          <p:cNvSpPr txBox="1">
            <a:spLocks/>
          </p:cNvSpPr>
          <p:nvPr/>
        </p:nvSpPr>
        <p:spPr>
          <a:xfrm>
            <a:off x="-960120" y="4863499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mass</a:t>
            </a:r>
          </a:p>
        </p:txBody>
      </p:sp>
    </p:spTree>
    <p:extLst>
      <p:ext uri="{BB962C8B-B14F-4D97-AF65-F5344CB8AC3E}">
        <p14:creationId xmlns:p14="http://schemas.microsoft.com/office/powerpoint/2010/main" val="30900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F9841-087A-C46A-A75C-FDE4538661C9}"/>
              </a:ext>
            </a:extLst>
          </p:cNvPr>
          <p:cNvSpPr txBox="1">
            <a:spLocks/>
          </p:cNvSpPr>
          <p:nvPr/>
        </p:nvSpPr>
        <p:spPr>
          <a:xfrm>
            <a:off x="-1592580" y="2369082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Total Testosterone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567245-21E8-20D7-3FAD-F6EC0D517C89}"/>
              </a:ext>
            </a:extLst>
          </p:cNvPr>
          <p:cNvSpPr txBox="1"/>
          <p:nvPr/>
        </p:nvSpPr>
        <p:spPr>
          <a:xfrm>
            <a:off x="6748272" y="6488668"/>
            <a:ext cx="815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333333"/>
                </a:solidFill>
                <a:effectLst/>
                <a:latin typeface="-apple-system"/>
              </a:rPr>
              <a:t>Sridharan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K., et al.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Diabetol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Metab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Syndr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168 (2025).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3D4C353-DC48-DA3A-C915-7196A6666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78" t="73381" r="20742" b="14341"/>
          <a:stretch/>
        </p:blipFill>
        <p:spPr>
          <a:xfrm>
            <a:off x="3771901" y="4277761"/>
            <a:ext cx="6724884" cy="19367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ADF8292-9E03-27C6-3521-D16E21D5FA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93" t="44183" r="48181" b="44052"/>
          <a:stretch/>
        </p:blipFill>
        <p:spPr>
          <a:xfrm>
            <a:off x="2785310" y="1982947"/>
            <a:ext cx="6571985" cy="183764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AED509B-6F73-9B6B-38FE-C848F2C054C4}"/>
              </a:ext>
            </a:extLst>
          </p:cNvPr>
          <p:cNvSpPr txBox="1">
            <a:spLocks/>
          </p:cNvSpPr>
          <p:nvPr/>
        </p:nvSpPr>
        <p:spPr>
          <a:xfrm>
            <a:off x="-1291825" y="4716196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SHBG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27F1EA9-02E2-CAC2-C7C1-7EA63F4AA9BE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27 RCT  (1642 pz.)</a:t>
            </a:r>
          </a:p>
        </p:txBody>
      </p:sp>
    </p:spTree>
    <p:extLst>
      <p:ext uri="{BB962C8B-B14F-4D97-AF65-F5344CB8AC3E}">
        <p14:creationId xmlns:p14="http://schemas.microsoft.com/office/powerpoint/2010/main" val="16887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6120" y="163172"/>
            <a:ext cx="12162318" cy="700992"/>
          </a:xfrm>
        </p:spPr>
        <p:txBody>
          <a:bodyPr>
            <a:noAutofit/>
          </a:bodyPr>
          <a:lstStyle/>
          <a:p>
            <a:pPr algn="ctr"/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Tessuto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adiposo</a:t>
            </a:r>
            <a:r>
              <a:rPr lang="en-GB" altLang="en-US" sz="3600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GB" altLang="en-US" sz="3600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Organo</a:t>
            </a:r>
            <a:r>
              <a:rPr lang="en-GB" altLang="en-US" sz="3600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Adiposo</a:t>
            </a:r>
            <a:endParaRPr lang="en-GB" sz="3600" b="1" dirty="0">
              <a:solidFill>
                <a:srgbClr val="013366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D16A52-7C66-35E7-564B-BCEA86010AF9}"/>
              </a:ext>
            </a:extLst>
          </p:cNvPr>
          <p:cNvSpPr txBox="1"/>
          <p:nvPr/>
        </p:nvSpPr>
        <p:spPr>
          <a:xfrm>
            <a:off x="6096000" y="6572165"/>
            <a:ext cx="61007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/>
              <a:t>Cinti, S. (2023). The adipose </a:t>
            </a:r>
            <a:r>
              <a:rPr lang="it-IT" sz="1200" dirty="0" err="1"/>
              <a:t>organ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a </a:t>
            </a:r>
            <a:r>
              <a:rPr lang="it-IT" sz="1200" dirty="0" err="1"/>
              <a:t>glance</a:t>
            </a:r>
            <a:r>
              <a:rPr lang="it-IT" sz="1200" dirty="0"/>
              <a:t>. *</a:t>
            </a:r>
            <a:r>
              <a:rPr lang="it-IT" sz="1200" dirty="0" err="1"/>
              <a:t>Disease</a:t>
            </a:r>
            <a:r>
              <a:rPr lang="it-IT" sz="1200" dirty="0"/>
              <a:t> Models &amp; </a:t>
            </a:r>
            <a:r>
              <a:rPr lang="it-IT" sz="1200" dirty="0" err="1"/>
              <a:t>Mechanisms</a:t>
            </a:r>
            <a:r>
              <a:rPr lang="it-IT" sz="1200" dirty="0"/>
              <a:t>*, 16(3).</a:t>
            </a:r>
            <a:br>
              <a:rPr lang="it-IT" sz="1200" dirty="0"/>
            </a:br>
            <a:endParaRPr lang="it-IT" dirty="0"/>
          </a:p>
        </p:txBody>
      </p:sp>
      <p:pic>
        <p:nvPicPr>
          <p:cNvPr id="17" name="Immagine 16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3424329A-6406-A0DC-7DE3-78F6BE394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45" t="6704" r="41395" b="48589"/>
          <a:stretch/>
        </p:blipFill>
        <p:spPr>
          <a:xfrm>
            <a:off x="562976" y="887165"/>
            <a:ext cx="3916610" cy="2689137"/>
          </a:xfrm>
          <a:prstGeom prst="rect">
            <a:avLst/>
          </a:prstGeom>
        </p:spPr>
      </p:pic>
      <p:pic>
        <p:nvPicPr>
          <p:cNvPr id="23" name="Immagine 22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5442FFDE-C88F-6161-438A-161619D2A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64" t="20681" r="14616" b="19415"/>
          <a:stretch/>
        </p:blipFill>
        <p:spPr>
          <a:xfrm>
            <a:off x="245431" y="3903468"/>
            <a:ext cx="4551701" cy="269178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BEAE670-D8E8-A91D-B713-BD59E9078876}"/>
              </a:ext>
            </a:extLst>
          </p:cNvPr>
          <p:cNvSpPr txBox="1"/>
          <p:nvPr/>
        </p:nvSpPr>
        <p:spPr>
          <a:xfrm>
            <a:off x="5241073" y="2051816"/>
            <a:ext cx="6705496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13366"/>
                </a:solidFill>
              </a:rPr>
              <a:t>Adipose </a:t>
            </a:r>
            <a:r>
              <a:rPr lang="it-IT" sz="2400" b="1" dirty="0" err="1">
                <a:solidFill>
                  <a:srgbClr val="013366"/>
                </a:solidFill>
              </a:rPr>
              <a:t>organ</a:t>
            </a:r>
            <a:r>
              <a:rPr lang="it-IT" sz="2400" b="1" dirty="0">
                <a:solidFill>
                  <a:srgbClr val="013366"/>
                </a:solidFill>
              </a:rPr>
              <a:t> </a:t>
            </a:r>
            <a:r>
              <a:rPr lang="it-IT" sz="2400" b="1" dirty="0" err="1">
                <a:solidFill>
                  <a:srgbClr val="013366"/>
                </a:solidFill>
              </a:rPr>
              <a:t>functions</a:t>
            </a:r>
            <a:endParaRPr lang="it-IT" sz="2400" b="1" dirty="0">
              <a:solidFill>
                <a:srgbClr val="013366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13366"/>
                </a:solidFill>
              </a:rPr>
              <a:t>Energy storage (White Adipose </a:t>
            </a:r>
            <a:r>
              <a:rPr lang="it-IT" sz="2400" dirty="0" err="1">
                <a:solidFill>
                  <a:srgbClr val="013366"/>
                </a:solidFill>
              </a:rPr>
              <a:t>Tissue</a:t>
            </a:r>
            <a:r>
              <a:rPr lang="it-IT" sz="2400" dirty="0">
                <a:solidFill>
                  <a:srgbClr val="013366"/>
                </a:solidFill>
              </a:rPr>
              <a:t>, WAT)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13366"/>
                </a:solidFill>
              </a:rPr>
              <a:t>Thermogenesis</a:t>
            </a:r>
            <a:r>
              <a:rPr lang="it-IT" sz="2400" dirty="0">
                <a:solidFill>
                  <a:srgbClr val="013366"/>
                </a:solidFill>
              </a:rPr>
              <a:t> (Brown Adipose </a:t>
            </a:r>
            <a:r>
              <a:rPr lang="it-IT" sz="2400" dirty="0" err="1">
                <a:solidFill>
                  <a:srgbClr val="013366"/>
                </a:solidFill>
              </a:rPr>
              <a:t>Tissue</a:t>
            </a:r>
            <a:r>
              <a:rPr lang="it-IT" sz="2400" dirty="0">
                <a:solidFill>
                  <a:srgbClr val="013366"/>
                </a:solidFill>
              </a:rPr>
              <a:t>, BAT)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13366"/>
                </a:solidFill>
              </a:rPr>
              <a:t>Mechanical</a:t>
            </a:r>
            <a:r>
              <a:rPr lang="it-IT" sz="2400" dirty="0">
                <a:solidFill>
                  <a:srgbClr val="013366"/>
                </a:solidFill>
              </a:rPr>
              <a:t> </a:t>
            </a:r>
            <a:r>
              <a:rPr lang="it-IT" sz="2400" dirty="0" err="1">
                <a:solidFill>
                  <a:srgbClr val="013366"/>
                </a:solidFill>
              </a:rPr>
              <a:t>prortection</a:t>
            </a:r>
            <a:r>
              <a:rPr lang="it-IT" sz="2400" dirty="0">
                <a:solidFill>
                  <a:srgbClr val="013366"/>
                </a:solidFill>
              </a:rPr>
              <a:t> and </a:t>
            </a:r>
            <a:r>
              <a:rPr lang="it-IT" sz="2400" dirty="0" err="1">
                <a:solidFill>
                  <a:srgbClr val="013366"/>
                </a:solidFill>
              </a:rPr>
              <a:t>theraml</a:t>
            </a:r>
            <a:r>
              <a:rPr lang="it-IT" sz="2400" dirty="0">
                <a:solidFill>
                  <a:srgbClr val="013366"/>
                </a:solidFill>
              </a:rPr>
              <a:t> </a:t>
            </a:r>
            <a:r>
              <a:rPr lang="it-IT" sz="2400" dirty="0" err="1">
                <a:solidFill>
                  <a:srgbClr val="013366"/>
                </a:solidFill>
              </a:rPr>
              <a:t>insulation</a:t>
            </a:r>
            <a:endParaRPr lang="it-IT" sz="2400" dirty="0">
              <a:solidFill>
                <a:srgbClr val="013366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13366"/>
                </a:solidFill>
              </a:rPr>
              <a:t>Regenerative</a:t>
            </a:r>
            <a:r>
              <a:rPr lang="it-IT" sz="2400" dirty="0">
                <a:solidFill>
                  <a:srgbClr val="013366"/>
                </a:solidFill>
              </a:rPr>
              <a:t> (</a:t>
            </a:r>
            <a:r>
              <a:rPr lang="it-IT" sz="2400" dirty="0" err="1">
                <a:solidFill>
                  <a:srgbClr val="013366"/>
                </a:solidFill>
              </a:rPr>
              <a:t>Stem</a:t>
            </a:r>
            <a:r>
              <a:rPr lang="it-IT" sz="2400" dirty="0">
                <a:solidFill>
                  <a:srgbClr val="013366"/>
                </a:solidFill>
              </a:rPr>
              <a:t> </a:t>
            </a:r>
            <a:r>
              <a:rPr lang="it-IT" sz="2400" dirty="0" err="1">
                <a:solidFill>
                  <a:srgbClr val="013366"/>
                </a:solidFill>
              </a:rPr>
              <a:t>cells</a:t>
            </a:r>
            <a:r>
              <a:rPr lang="it-IT" sz="2400" dirty="0">
                <a:solidFill>
                  <a:srgbClr val="013366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13366"/>
                </a:solidFill>
              </a:rPr>
              <a:t>Endocrine &amp; Immune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E22C91A-0937-0CF0-F0D5-FA1204D56F4C}"/>
              </a:ext>
            </a:extLst>
          </p:cNvPr>
          <p:cNvSpPr txBox="1"/>
          <p:nvPr/>
        </p:nvSpPr>
        <p:spPr>
          <a:xfrm>
            <a:off x="5241073" y="2051815"/>
            <a:ext cx="6705496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13366"/>
                </a:solidFill>
              </a:rPr>
              <a:t>Adipose </a:t>
            </a:r>
            <a:r>
              <a:rPr lang="it-IT" sz="2400" b="1" dirty="0" err="1">
                <a:solidFill>
                  <a:srgbClr val="013366"/>
                </a:solidFill>
              </a:rPr>
              <a:t>organ</a:t>
            </a:r>
            <a:r>
              <a:rPr lang="it-IT" sz="2400" b="1" dirty="0">
                <a:solidFill>
                  <a:srgbClr val="013366"/>
                </a:solidFill>
              </a:rPr>
              <a:t> </a:t>
            </a:r>
            <a:r>
              <a:rPr lang="it-IT" sz="2400" b="1" dirty="0" err="1">
                <a:solidFill>
                  <a:srgbClr val="013366"/>
                </a:solidFill>
              </a:rPr>
              <a:t>functions</a:t>
            </a:r>
            <a:endParaRPr lang="it-IT" sz="2400" b="1" dirty="0">
              <a:solidFill>
                <a:srgbClr val="013366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13366"/>
                </a:solidFill>
              </a:rPr>
              <a:t>Energy storage (White Adipose </a:t>
            </a:r>
            <a:r>
              <a:rPr lang="it-IT" sz="2400" dirty="0" err="1">
                <a:solidFill>
                  <a:srgbClr val="013366"/>
                </a:solidFill>
              </a:rPr>
              <a:t>Tissue</a:t>
            </a:r>
            <a:r>
              <a:rPr lang="it-IT" sz="2400" dirty="0">
                <a:solidFill>
                  <a:srgbClr val="013366"/>
                </a:solidFill>
              </a:rPr>
              <a:t>, WAT)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13366"/>
                </a:solidFill>
              </a:rPr>
              <a:t>Thermogenesis</a:t>
            </a:r>
            <a:r>
              <a:rPr lang="it-IT" sz="2400" dirty="0">
                <a:solidFill>
                  <a:srgbClr val="013366"/>
                </a:solidFill>
              </a:rPr>
              <a:t> (Brown Adipose </a:t>
            </a:r>
            <a:r>
              <a:rPr lang="it-IT" sz="2400" dirty="0" err="1">
                <a:solidFill>
                  <a:srgbClr val="013366"/>
                </a:solidFill>
              </a:rPr>
              <a:t>Tissue</a:t>
            </a:r>
            <a:r>
              <a:rPr lang="it-IT" sz="2400" dirty="0">
                <a:solidFill>
                  <a:srgbClr val="013366"/>
                </a:solidFill>
              </a:rPr>
              <a:t>, BAT)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13366"/>
                </a:solidFill>
              </a:rPr>
              <a:t>Mechanical</a:t>
            </a:r>
            <a:r>
              <a:rPr lang="it-IT" sz="2400" dirty="0">
                <a:solidFill>
                  <a:srgbClr val="013366"/>
                </a:solidFill>
              </a:rPr>
              <a:t> </a:t>
            </a:r>
            <a:r>
              <a:rPr lang="it-IT" sz="2400" dirty="0" err="1">
                <a:solidFill>
                  <a:srgbClr val="013366"/>
                </a:solidFill>
              </a:rPr>
              <a:t>prortection</a:t>
            </a:r>
            <a:r>
              <a:rPr lang="it-IT" sz="2400" dirty="0">
                <a:solidFill>
                  <a:srgbClr val="013366"/>
                </a:solidFill>
              </a:rPr>
              <a:t> and </a:t>
            </a:r>
            <a:r>
              <a:rPr lang="it-IT" sz="2400" dirty="0" err="1">
                <a:solidFill>
                  <a:srgbClr val="013366"/>
                </a:solidFill>
              </a:rPr>
              <a:t>theraml</a:t>
            </a:r>
            <a:r>
              <a:rPr lang="it-IT" sz="2400" dirty="0">
                <a:solidFill>
                  <a:srgbClr val="013366"/>
                </a:solidFill>
              </a:rPr>
              <a:t> </a:t>
            </a:r>
            <a:r>
              <a:rPr lang="it-IT" sz="2400" dirty="0" err="1">
                <a:solidFill>
                  <a:srgbClr val="013366"/>
                </a:solidFill>
              </a:rPr>
              <a:t>insulation</a:t>
            </a:r>
            <a:endParaRPr lang="it-IT" sz="2400" dirty="0">
              <a:solidFill>
                <a:srgbClr val="013366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13366"/>
                </a:solidFill>
              </a:rPr>
              <a:t>Regenerative</a:t>
            </a:r>
            <a:r>
              <a:rPr lang="it-IT" sz="2400" dirty="0">
                <a:solidFill>
                  <a:srgbClr val="013366"/>
                </a:solidFill>
              </a:rPr>
              <a:t> (</a:t>
            </a:r>
            <a:r>
              <a:rPr lang="it-IT" sz="2400" dirty="0" err="1">
                <a:solidFill>
                  <a:srgbClr val="013366"/>
                </a:solidFill>
              </a:rPr>
              <a:t>Stem</a:t>
            </a:r>
            <a:r>
              <a:rPr lang="it-IT" sz="2400" dirty="0">
                <a:solidFill>
                  <a:srgbClr val="013366"/>
                </a:solidFill>
              </a:rPr>
              <a:t> </a:t>
            </a:r>
            <a:r>
              <a:rPr lang="it-IT" sz="2400" dirty="0" err="1">
                <a:solidFill>
                  <a:srgbClr val="013366"/>
                </a:solidFill>
              </a:rPr>
              <a:t>cells</a:t>
            </a:r>
            <a:r>
              <a:rPr lang="it-IT" sz="2400" dirty="0">
                <a:solidFill>
                  <a:srgbClr val="013366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Endocrine &amp; Immune</a:t>
            </a:r>
          </a:p>
        </p:txBody>
      </p:sp>
    </p:spTree>
    <p:extLst>
      <p:ext uri="{BB962C8B-B14F-4D97-AF65-F5344CB8AC3E}">
        <p14:creationId xmlns:p14="http://schemas.microsoft.com/office/powerpoint/2010/main" val="42770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F9841-087A-C46A-A75C-FDE4538661C9}"/>
              </a:ext>
            </a:extLst>
          </p:cNvPr>
          <p:cNvSpPr txBox="1">
            <a:spLocks/>
          </p:cNvSpPr>
          <p:nvPr/>
        </p:nvSpPr>
        <p:spPr>
          <a:xfrm>
            <a:off x="-1109980" y="4738163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CRP-HS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567245-21E8-20D7-3FAD-F6EC0D517C89}"/>
              </a:ext>
            </a:extLst>
          </p:cNvPr>
          <p:cNvSpPr txBox="1"/>
          <p:nvPr/>
        </p:nvSpPr>
        <p:spPr>
          <a:xfrm>
            <a:off x="6748272" y="6488668"/>
            <a:ext cx="815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333333"/>
                </a:solidFill>
                <a:effectLst/>
                <a:latin typeface="-apple-system"/>
              </a:rPr>
              <a:t>Sridharan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K., et al.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Diabetol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Metab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Syndr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168 (2025).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34DC3A-CC1B-43A8-E29B-0BA54DFA1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2" t="50751" r="21223" b="37241"/>
          <a:stretch/>
        </p:blipFill>
        <p:spPr>
          <a:xfrm>
            <a:off x="3853762" y="4226694"/>
            <a:ext cx="7495534" cy="21759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D2D06EE-6B68-FD14-60D1-649A21741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9" t="51459" r="47476" b="37025"/>
          <a:stretch/>
        </p:blipFill>
        <p:spPr>
          <a:xfrm>
            <a:off x="2639284" y="1727475"/>
            <a:ext cx="8415812" cy="234313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4B241A3-5F52-339D-3E0B-B260E7AC4979}"/>
              </a:ext>
            </a:extLst>
          </p:cNvPr>
          <p:cNvSpPr txBox="1">
            <a:spLocks/>
          </p:cNvSpPr>
          <p:nvPr/>
        </p:nvSpPr>
        <p:spPr>
          <a:xfrm>
            <a:off x="-1395760" y="2345567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HOMA-IR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F3C96A4-D4C8-B553-F705-4C94013F28BA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27 RCT  (1642 pz.)</a:t>
            </a:r>
          </a:p>
        </p:txBody>
      </p:sp>
    </p:spTree>
    <p:extLst>
      <p:ext uri="{BB962C8B-B14F-4D97-AF65-F5344CB8AC3E}">
        <p14:creationId xmlns:p14="http://schemas.microsoft.com/office/powerpoint/2010/main" val="23318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quali evidenze ?</a:t>
            </a:r>
          </a:p>
          <a:p>
            <a:pPr>
              <a:lnSpc>
                <a:spcPct val="200000"/>
              </a:lnSpc>
            </a:pPr>
            <a:endParaRPr lang="it-IT" sz="3200" b="1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F9841-087A-C46A-A75C-FDE4538661C9}"/>
              </a:ext>
            </a:extLst>
          </p:cNvPr>
          <p:cNvSpPr txBox="1">
            <a:spLocks/>
          </p:cNvSpPr>
          <p:nvPr/>
        </p:nvSpPr>
        <p:spPr>
          <a:xfrm>
            <a:off x="-1516380" y="4530509"/>
            <a:ext cx="597408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Mestrual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frequency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567245-21E8-20D7-3FAD-F6EC0D517C89}"/>
              </a:ext>
            </a:extLst>
          </p:cNvPr>
          <p:cNvSpPr txBox="1"/>
          <p:nvPr/>
        </p:nvSpPr>
        <p:spPr>
          <a:xfrm>
            <a:off x="6748272" y="6488668"/>
            <a:ext cx="815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 err="1">
                <a:solidFill>
                  <a:srgbClr val="333333"/>
                </a:solidFill>
                <a:effectLst/>
                <a:latin typeface="-apple-system"/>
              </a:rPr>
              <a:t>Sridharan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K., et al.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Diabetol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Metab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Syndr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168 (2025).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D21404F-88E0-14AA-6D67-16809435B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5" t="19809" r="23137" b="32772"/>
          <a:stretch/>
        </p:blipFill>
        <p:spPr>
          <a:xfrm>
            <a:off x="2527300" y="1452505"/>
            <a:ext cx="7404100" cy="466787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9821226-B3EC-8421-D151-A6207A4AB623}"/>
              </a:ext>
            </a:extLst>
          </p:cNvPr>
          <p:cNvSpPr txBox="1">
            <a:spLocks/>
          </p:cNvSpPr>
          <p:nvPr/>
        </p:nvSpPr>
        <p:spPr>
          <a:xfrm>
            <a:off x="0" y="7376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Metanalisi 2025 di 27 RCT  (1642 pz.)</a:t>
            </a:r>
          </a:p>
        </p:txBody>
      </p:sp>
    </p:spTree>
    <p:extLst>
      <p:ext uri="{BB962C8B-B14F-4D97-AF65-F5344CB8AC3E}">
        <p14:creationId xmlns:p14="http://schemas.microsoft.com/office/powerpoint/2010/main" val="36286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</a:t>
            </a:r>
            <a:r>
              <a:rPr lang="it-IT" sz="3200" b="1" dirty="0" err="1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semaglutide</a:t>
            </a:r>
            <a:endParaRPr lang="it-IT" sz="3200" b="1" dirty="0">
              <a:solidFill>
                <a:srgbClr val="222C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EF786A-6CDB-0E95-5F1A-0DF7D9F8D3E8}"/>
              </a:ext>
            </a:extLst>
          </p:cNvPr>
          <p:cNvSpPr txBox="1">
            <a:spLocks/>
          </p:cNvSpPr>
          <p:nvPr/>
        </p:nvSpPr>
        <p:spPr>
          <a:xfrm>
            <a:off x="0" y="9027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RCT 2025 – 100 pazienti – 16 settimane – </a:t>
            </a:r>
          </a:p>
          <a:p>
            <a:pPr>
              <a:lnSpc>
                <a:spcPct val="100000"/>
              </a:lnSpc>
            </a:pP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+ Metformina 1 mg/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sett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vs Metformina 1000 mg x 2</a:t>
            </a:r>
            <a:endParaRPr lang="en-GB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A533EE-A6E2-162F-9F82-5EFAF44A47FA}"/>
              </a:ext>
            </a:extLst>
          </p:cNvPr>
          <p:cNvSpPr txBox="1"/>
          <p:nvPr/>
        </p:nvSpPr>
        <p:spPr>
          <a:xfrm>
            <a:off x="7080250" y="6488668"/>
            <a:ext cx="821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Chen, H., </a:t>
            </a:r>
            <a:r>
              <a:rPr lang="it-IT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. 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Reprod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Biol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Endocrinol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23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108 (2025).</a:t>
            </a:r>
            <a:endParaRPr lang="it-IT" dirty="0"/>
          </a:p>
        </p:txBody>
      </p:sp>
      <p:pic>
        <p:nvPicPr>
          <p:cNvPr id="5" name="Immagine 4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408C48BC-DDDB-C53E-4278-467BCAAB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44" t="26312" r="33651" b="22122"/>
          <a:stretch/>
        </p:blipFill>
        <p:spPr>
          <a:xfrm>
            <a:off x="7353300" y="1962633"/>
            <a:ext cx="3594100" cy="4188842"/>
          </a:xfrm>
          <a:prstGeom prst="rect">
            <a:avLst/>
          </a:prstGeom>
        </p:spPr>
      </p:pic>
      <p:pic>
        <p:nvPicPr>
          <p:cNvPr id="7" name="Immagine 6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2C8C890F-DFF3-5E27-4091-D29D386B3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19" t="45113" r="33742" b="29678"/>
          <a:stretch/>
        </p:blipFill>
        <p:spPr>
          <a:xfrm>
            <a:off x="-102632" y="2349499"/>
            <a:ext cx="6198632" cy="33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Agonisti recettoriali del GLP1 nella cura della PCOS: </a:t>
            </a:r>
            <a:r>
              <a:rPr lang="it-IT" sz="3200" b="1" dirty="0" err="1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semaglutide</a:t>
            </a:r>
            <a:endParaRPr lang="it-IT" sz="3200" b="1" dirty="0">
              <a:solidFill>
                <a:srgbClr val="222C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8EF786A-6CDB-0E95-5F1A-0DF7D9F8D3E8}"/>
              </a:ext>
            </a:extLst>
          </p:cNvPr>
          <p:cNvSpPr txBox="1">
            <a:spLocks/>
          </p:cNvSpPr>
          <p:nvPr/>
        </p:nvSpPr>
        <p:spPr>
          <a:xfrm>
            <a:off x="0" y="902716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RCT 2025  – 100 pazienti – 16 settimane – </a:t>
            </a:r>
          </a:p>
          <a:p>
            <a:pPr>
              <a:lnSpc>
                <a:spcPct val="100000"/>
              </a:lnSpc>
            </a:pP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+ Metformina 1 mg/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sett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vs Metformina 1000 mg x 2</a:t>
            </a:r>
            <a:endParaRPr lang="en-GB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A533EE-A6E2-162F-9F82-5EFAF44A47FA}"/>
              </a:ext>
            </a:extLst>
          </p:cNvPr>
          <p:cNvSpPr txBox="1"/>
          <p:nvPr/>
        </p:nvSpPr>
        <p:spPr>
          <a:xfrm>
            <a:off x="7080250" y="6488668"/>
            <a:ext cx="821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Chen, H., </a:t>
            </a:r>
            <a:r>
              <a:rPr lang="it-IT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. 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Reprod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Biol</a:t>
            </a:r>
            <a:r>
              <a:rPr lang="it-IT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-apple-system"/>
              </a:rPr>
              <a:t>Endocrinol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23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, 108 (2025).</a:t>
            </a:r>
            <a:endParaRPr lang="it-IT" dirty="0"/>
          </a:p>
        </p:txBody>
      </p:sp>
      <p:pic>
        <p:nvPicPr>
          <p:cNvPr id="2" name="Immagine 1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E12A56D0-22E2-9141-A046-62D2EFB47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59" t="24319" r="7181" b="54212"/>
          <a:stretch/>
        </p:blipFill>
        <p:spPr>
          <a:xfrm>
            <a:off x="1714499" y="1713699"/>
            <a:ext cx="8814641" cy="44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3B33DB1-707E-DC81-1606-7D6C21F89A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59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222C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BF9841-087A-C46A-A75C-FDE4538661C9}"/>
              </a:ext>
            </a:extLst>
          </p:cNvPr>
          <p:cNvSpPr txBox="1">
            <a:spLocks/>
          </p:cNvSpPr>
          <p:nvPr/>
        </p:nvSpPr>
        <p:spPr>
          <a:xfrm>
            <a:off x="289560" y="1165009"/>
            <a:ext cx="11612880" cy="4156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La terapia farmacologica dell’obesità è raccomandata dal SNLG 2025 nei soggetti con BMI 30-40 kg/mt2 ed in quelli con BMI 27-30/mt2 se presenti comorbidità, quindi le donne con PCOS/infertilità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Vi sono solide prove di di evidenza che gli agonisti recettoriali del GLP1 determinano, nelle donne con ABCD complicata da PCOS/</a:t>
            </a:r>
            <a:r>
              <a:rPr lang="it-IT" sz="2200" err="1">
                <a:latin typeface="Calibri" panose="020F0502020204030204" pitchFamily="34" charset="0"/>
                <a:cs typeface="Calibri" panose="020F0502020204030204" pitchFamily="34" charset="0"/>
              </a:rPr>
              <a:t>infertilità</a:t>
            </a:r>
            <a:r>
              <a:rPr lang="it-IT" sz="2200">
                <a:latin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beneficio in termini di massa, distribuzione e disfunzione  endocrinologica (HOMA-IR, FAI) e immunologico-infiammatoria (CRP-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) consentendo un incremento del tasso di fertilità, soprattutto in contesto non-PMA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In tale contesto,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sembra mostrare le evidenze più solide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Ulteriori studi sono necessari per valutare efficacia e sicurezza, soprattutto nell’ambito della PMA</a:t>
            </a:r>
          </a:p>
        </p:txBody>
      </p:sp>
    </p:spTree>
    <p:extLst>
      <p:ext uri="{BB962C8B-B14F-4D97-AF65-F5344CB8AC3E}">
        <p14:creationId xmlns:p14="http://schemas.microsoft.com/office/powerpoint/2010/main" val="10614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6120" y="163172"/>
            <a:ext cx="12162318" cy="700992"/>
          </a:xfrm>
        </p:spPr>
        <p:txBody>
          <a:bodyPr>
            <a:noAutofit/>
          </a:bodyPr>
          <a:lstStyle/>
          <a:p>
            <a:pPr algn="ctr"/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Organo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adiposo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rivoluzione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leptina</a:t>
            </a:r>
            <a:endParaRPr lang="en-GB" sz="3600" b="1" dirty="0">
              <a:solidFill>
                <a:srgbClr val="013366"/>
              </a:solidFill>
            </a:endParaRPr>
          </a:p>
        </p:txBody>
      </p:sp>
      <p:pic>
        <p:nvPicPr>
          <p:cNvPr id="9" name="Immagine 8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8FF18E5B-E835-2372-5AAE-0BF4E3D4F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6" t="21391" r="21987" b="37769"/>
          <a:stretch/>
        </p:blipFill>
        <p:spPr>
          <a:xfrm>
            <a:off x="1217928" y="903601"/>
            <a:ext cx="3325497" cy="1512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D1A366-3F18-D42F-229D-2588359DEC4E}"/>
              </a:ext>
            </a:extLst>
          </p:cNvPr>
          <p:cNvSpPr txBox="1"/>
          <p:nvPr/>
        </p:nvSpPr>
        <p:spPr>
          <a:xfrm>
            <a:off x="3600257" y="6556327"/>
            <a:ext cx="7213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b="0" i="0" dirty="0">
                <a:solidFill>
                  <a:srgbClr val="212121"/>
                </a:solidFill>
                <a:effectLst/>
              </a:rPr>
              <a:t>Zhang Y, et al.. Nature. 1994 </a:t>
            </a:r>
            <a:r>
              <a:rPr lang="it-IT" sz="1200" b="0" i="0" dirty="0" err="1">
                <a:solidFill>
                  <a:srgbClr val="212121"/>
                </a:solidFill>
                <a:effectLst/>
              </a:rPr>
              <a:t>Dec</a:t>
            </a:r>
            <a:r>
              <a:rPr lang="it-IT" sz="1200" b="0" i="0" dirty="0">
                <a:solidFill>
                  <a:srgbClr val="212121"/>
                </a:solidFill>
                <a:effectLst/>
              </a:rPr>
              <a:t> 1;372(6505):425-32. </a:t>
            </a:r>
            <a:endParaRPr lang="it-IT" sz="1200" dirty="0"/>
          </a:p>
        </p:txBody>
      </p:sp>
      <p:pic>
        <p:nvPicPr>
          <p:cNvPr id="15" name="Immagine 14" descr="Immagine che contiene testo, schermata, uomo, Sito Web&#10;&#10;Descrizione generata automaticamente">
            <a:extLst>
              <a:ext uri="{FF2B5EF4-FFF2-40B4-BE49-F238E27FC236}">
                <a16:creationId xmlns:a16="http://schemas.microsoft.com/office/drawing/2014/main" id="{E1D11E54-64E7-790B-F3A9-DCBA3760E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47" r="37564" b="30546"/>
          <a:stretch/>
        </p:blipFill>
        <p:spPr>
          <a:xfrm>
            <a:off x="1083505" y="2455899"/>
            <a:ext cx="3594341" cy="1993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 descr="Immagine che contiene uomo, testo, schermata, Sito Web&#10;&#10;Descrizione generata automaticamente">
            <a:extLst>
              <a:ext uri="{FF2B5EF4-FFF2-40B4-BE49-F238E27FC236}">
                <a16:creationId xmlns:a16="http://schemas.microsoft.com/office/drawing/2014/main" id="{9F47D14B-7F7D-E982-7DF5-B98A953E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4" t="13576" r="33070" b="31509"/>
          <a:stretch/>
        </p:blipFill>
        <p:spPr>
          <a:xfrm>
            <a:off x="1063818" y="4536930"/>
            <a:ext cx="3594341" cy="1937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 descr="Immagine che contiene testo, schermata, software, Sito Web&#10;&#10;Descrizione generata automaticamente">
            <a:extLst>
              <a:ext uri="{FF2B5EF4-FFF2-40B4-BE49-F238E27FC236}">
                <a16:creationId xmlns:a16="http://schemas.microsoft.com/office/drawing/2014/main" id="{5EB9B2D8-6342-A15A-5A09-AE1F981FE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47" t="21014" r="27988" b="29405"/>
          <a:stretch/>
        </p:blipFill>
        <p:spPr>
          <a:xfrm>
            <a:off x="6096000" y="1019007"/>
            <a:ext cx="5548313" cy="53007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73845D-CBDA-1A4A-E6DB-F09CE0EA577E}"/>
              </a:ext>
            </a:extLst>
          </p:cNvPr>
          <p:cNvSpPr txBox="1"/>
          <p:nvPr/>
        </p:nvSpPr>
        <p:spPr>
          <a:xfrm>
            <a:off x="1217928" y="6556328"/>
            <a:ext cx="3325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>
                <a:solidFill>
                  <a:srgbClr val="222222"/>
                </a:solidFill>
                <a:effectLst/>
              </a:rPr>
              <a:t>Tong, </a:t>
            </a:r>
            <a:r>
              <a:rPr lang="it-IT" sz="1200" b="0" i="0" dirty="0" err="1">
                <a:solidFill>
                  <a:srgbClr val="222222"/>
                </a:solidFill>
                <a:effectLst/>
              </a:rPr>
              <a:t>Q</a:t>
            </a:r>
            <a:r>
              <a:rPr lang="it-IT" sz="1200" b="0" i="0" dirty="0">
                <a:solidFill>
                  <a:srgbClr val="222222"/>
                </a:solidFill>
                <a:effectLst/>
              </a:rPr>
              <a:t>., </a:t>
            </a:r>
            <a:r>
              <a:rPr lang="it-IT" sz="1200" b="0" i="0" dirty="0" err="1">
                <a:solidFill>
                  <a:srgbClr val="222222"/>
                </a:solidFill>
                <a:effectLst/>
              </a:rPr>
              <a:t>Xu</a:t>
            </a:r>
            <a:r>
              <a:rPr lang="it-IT" sz="1200" b="0" i="0" dirty="0">
                <a:solidFill>
                  <a:srgbClr val="222222"/>
                </a:solidFill>
                <a:effectLst/>
              </a:rPr>
              <a:t>, Y.  </a:t>
            </a:r>
            <a:r>
              <a:rPr lang="it-IT" sz="1200" b="0" i="1" dirty="0" err="1">
                <a:solidFill>
                  <a:srgbClr val="222222"/>
                </a:solidFill>
                <a:effectLst/>
              </a:rPr>
              <a:t>Curr</a:t>
            </a:r>
            <a:r>
              <a:rPr lang="it-IT" sz="1200" b="0" i="1" dirty="0">
                <a:solidFill>
                  <a:srgbClr val="222222"/>
                </a:solidFill>
                <a:effectLst/>
              </a:rPr>
              <a:t> </a:t>
            </a:r>
            <a:r>
              <a:rPr lang="it-IT" sz="1200" b="0" i="1" dirty="0" err="1">
                <a:solidFill>
                  <a:srgbClr val="222222"/>
                </a:solidFill>
                <a:effectLst/>
              </a:rPr>
              <a:t>Obes</a:t>
            </a:r>
            <a:r>
              <a:rPr lang="it-IT" sz="1200" b="0" i="1" dirty="0">
                <a:solidFill>
                  <a:srgbClr val="222222"/>
                </a:solidFill>
                <a:effectLst/>
              </a:rPr>
              <a:t> Rep</a:t>
            </a:r>
            <a:r>
              <a:rPr lang="it-IT" sz="1200" b="0" i="0" dirty="0">
                <a:solidFill>
                  <a:srgbClr val="222222"/>
                </a:solidFill>
                <a:effectLst/>
              </a:rPr>
              <a:t> </a:t>
            </a:r>
            <a:r>
              <a:rPr lang="it-IT" sz="1200" b="1" i="0" dirty="0">
                <a:solidFill>
                  <a:srgbClr val="222222"/>
                </a:solidFill>
                <a:effectLst/>
              </a:rPr>
              <a:t>1</a:t>
            </a:r>
            <a:r>
              <a:rPr lang="it-IT" sz="1200" b="0" i="0" dirty="0">
                <a:solidFill>
                  <a:srgbClr val="222222"/>
                </a:solidFill>
                <a:effectLst/>
              </a:rPr>
              <a:t>, 236–244 (2012).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465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82" y="145969"/>
            <a:ext cx="12162318" cy="700992"/>
          </a:xfrm>
        </p:spPr>
        <p:txBody>
          <a:bodyPr>
            <a:noAutofit/>
          </a:bodyPr>
          <a:lstStyle/>
          <a:p>
            <a:pPr algn="ctr"/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ormoni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tessuto</a:t>
            </a:r>
            <a:r>
              <a:rPr lang="en-GB" altLang="en-US" b="1" dirty="0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01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adiposo</a:t>
            </a:r>
            <a:endParaRPr lang="en-GB" sz="3600" b="1" dirty="0">
              <a:solidFill>
                <a:srgbClr val="013366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03160F-F202-674A-A344-922FEEB93423}"/>
              </a:ext>
            </a:extLst>
          </p:cNvPr>
          <p:cNvSpPr txBox="1"/>
          <p:nvPr/>
        </p:nvSpPr>
        <p:spPr>
          <a:xfrm>
            <a:off x="8110538" y="6619874"/>
            <a:ext cx="53578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u="none" strike="noStrike" dirty="0" err="1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Mod</a:t>
            </a:r>
            <a:r>
              <a:rPr lang="it-IT" sz="1200" u="none" strike="noStrike" dirty="0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. da: </a:t>
            </a:r>
            <a:r>
              <a:rPr lang="it-IT" sz="1200" u="none" strike="noStrike" dirty="0" err="1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Scheja</a:t>
            </a:r>
            <a:r>
              <a:rPr lang="it-IT" sz="1200" dirty="0">
                <a:solidFill>
                  <a:srgbClr val="22222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200" u="none" strike="noStrike" dirty="0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L. et al.. </a:t>
            </a:r>
            <a:r>
              <a:rPr lang="it-IT" sz="1200" u="none" strike="noStrike" dirty="0" err="1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Nat</a:t>
            </a:r>
            <a:r>
              <a:rPr lang="it-IT" sz="1200" u="none" strike="noStrike" dirty="0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200" u="none" strike="noStrike" dirty="0" err="1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Rev</a:t>
            </a:r>
            <a:r>
              <a:rPr lang="it-IT" sz="1200" u="none" strike="noStrike" dirty="0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200" u="none" strike="noStrike" dirty="0" err="1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Endocrinol</a:t>
            </a:r>
            <a:r>
              <a:rPr lang="it-IT" sz="1200" u="none" strike="noStrike" dirty="0">
                <a:solidFill>
                  <a:srgbClr val="222222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 2019; 15: 507–524. </a:t>
            </a:r>
            <a:endParaRPr lang="it-IT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E79F1CC-5508-F661-625D-B53D7BA0F583}"/>
              </a:ext>
            </a:extLst>
          </p:cNvPr>
          <p:cNvGraphicFramePr>
            <a:graphicFrameLocks noGrp="1"/>
          </p:cNvGraphicFramePr>
          <p:nvPr/>
        </p:nvGraphicFramePr>
        <p:xfrm>
          <a:off x="142878" y="709836"/>
          <a:ext cx="5472110" cy="6121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110">
                  <a:extLst>
                    <a:ext uri="{9D8B030D-6E8A-4147-A177-3AD203B41FA5}">
                      <a16:colId xmlns:a16="http://schemas.microsoft.com/office/drawing/2014/main" val="826522708"/>
                    </a:ext>
                  </a:extLst>
                </a:gridCol>
                <a:gridCol w="281864">
                  <a:extLst>
                    <a:ext uri="{9D8B030D-6E8A-4147-A177-3AD203B41FA5}">
                      <a16:colId xmlns:a16="http://schemas.microsoft.com/office/drawing/2014/main" val="1255184747"/>
                    </a:ext>
                  </a:extLst>
                </a:gridCol>
                <a:gridCol w="321030">
                  <a:extLst>
                    <a:ext uri="{9D8B030D-6E8A-4147-A177-3AD203B41FA5}">
                      <a16:colId xmlns:a16="http://schemas.microsoft.com/office/drawing/2014/main" val="20904163"/>
                    </a:ext>
                  </a:extLst>
                </a:gridCol>
                <a:gridCol w="218884">
                  <a:extLst>
                    <a:ext uri="{9D8B030D-6E8A-4147-A177-3AD203B41FA5}">
                      <a16:colId xmlns:a16="http://schemas.microsoft.com/office/drawing/2014/main" val="4118332961"/>
                    </a:ext>
                  </a:extLst>
                </a:gridCol>
                <a:gridCol w="262662">
                  <a:extLst>
                    <a:ext uri="{9D8B030D-6E8A-4147-A177-3AD203B41FA5}">
                      <a16:colId xmlns:a16="http://schemas.microsoft.com/office/drawing/2014/main" val="1904025867"/>
                    </a:ext>
                  </a:extLst>
                </a:gridCol>
                <a:gridCol w="204292">
                  <a:extLst>
                    <a:ext uri="{9D8B030D-6E8A-4147-A177-3AD203B41FA5}">
                      <a16:colId xmlns:a16="http://schemas.microsoft.com/office/drawing/2014/main" val="1114975975"/>
                    </a:ext>
                  </a:extLst>
                </a:gridCol>
                <a:gridCol w="248069">
                  <a:extLst>
                    <a:ext uri="{9D8B030D-6E8A-4147-A177-3AD203B41FA5}">
                      <a16:colId xmlns:a16="http://schemas.microsoft.com/office/drawing/2014/main" val="3935922858"/>
                    </a:ext>
                  </a:extLst>
                </a:gridCol>
                <a:gridCol w="3035199">
                  <a:extLst>
                    <a:ext uri="{9D8B030D-6E8A-4147-A177-3AD203B41FA5}">
                      <a16:colId xmlns:a16="http://schemas.microsoft.com/office/drawing/2014/main" val="4069359288"/>
                    </a:ext>
                  </a:extLst>
                </a:gridCol>
              </a:tblGrid>
              <a:tr h="1164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Factor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13130" marT="0" marB="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White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Brown/Beige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Preadipocytes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Macrophages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Endothelial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Immune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Target organ/tissue &amp; action</a:t>
                      </a:r>
                      <a:endParaRPr lang="it-IT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3130" marR="13130" marT="0" marB="0">
                    <a:solidFill>
                      <a:srgbClr val="01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323732"/>
                  </a:ext>
                </a:extLst>
              </a:tr>
              <a:tr h="32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Leptin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Hypothalamus, gonads, immune → ↓ appetite, reproduction, immune modulation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51369664"/>
                  </a:ext>
                </a:extLst>
              </a:tr>
              <a:tr h="305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Adiponectin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Liver, muscle, heart → ↑ insulin sensitivity, anti-inflammatory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34500176"/>
                  </a:ext>
                </a:extLst>
              </a:tr>
              <a:tr h="305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Asprosin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Liver → ↑ gluconeogenesis; Brain (hypothalamus) → ↑ appetite; Muscle → insulin resistance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24630328"/>
                  </a:ext>
                </a:extLst>
              </a:tr>
              <a:tr h="305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Resistin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Liver, endothelium → insulin resistance, pro-atherogenic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1313232"/>
                  </a:ext>
                </a:extLst>
              </a:tr>
              <a:tr h="305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Visfatin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Adipose tissue, immune cells → insulin-mimetic effects, inflammation, metabolic regulation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3419879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err="1">
                          <a:effectLst/>
                        </a:rPr>
                        <a:t>Adipsin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Complement, β-cells → complement activation, insulin secretion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59430879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FABP4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Macrophages, liver → pro-inflammatory, insulin resistance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84171260"/>
                  </a:ext>
                </a:extLst>
              </a:tr>
              <a:tr h="160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NRG4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–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Liver → ↓ lipogenesis, NAFLD protection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56964453"/>
                  </a:ext>
                </a:extLst>
              </a:tr>
              <a:tr h="228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CXCL14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Immune cells → chemokine, immune cell recruitment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10116960"/>
                  </a:ext>
                </a:extLst>
              </a:tr>
              <a:tr h="267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IL-6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Liver, muscle, brain → pro-inflammatory, insulin resistance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29231055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FGF21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++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→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Liver, muscle, brain → ↑ thermogenesis, ↑ insulin sensitivity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53605441"/>
                  </a:ext>
                </a:extLst>
              </a:tr>
              <a:tr h="243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RBP4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++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–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Liver, muscle → insulin resistance, metabolic dysfunction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03067545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A01DF53-6A43-0DFF-B297-C384F1B66195}"/>
              </a:ext>
            </a:extLst>
          </p:cNvPr>
          <p:cNvGraphicFramePr>
            <a:graphicFrameLocks noGrp="1"/>
          </p:cNvGraphicFramePr>
          <p:nvPr/>
        </p:nvGraphicFramePr>
        <p:xfrm>
          <a:off x="5838829" y="709837"/>
          <a:ext cx="6210293" cy="5669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916">
                  <a:extLst>
                    <a:ext uri="{9D8B030D-6E8A-4147-A177-3AD203B41FA5}">
                      <a16:colId xmlns:a16="http://schemas.microsoft.com/office/drawing/2014/main" val="826522708"/>
                    </a:ext>
                  </a:extLst>
                </a:gridCol>
                <a:gridCol w="278505">
                  <a:extLst>
                    <a:ext uri="{9D8B030D-6E8A-4147-A177-3AD203B41FA5}">
                      <a16:colId xmlns:a16="http://schemas.microsoft.com/office/drawing/2014/main" val="1255184747"/>
                    </a:ext>
                  </a:extLst>
                </a:gridCol>
                <a:gridCol w="364337">
                  <a:extLst>
                    <a:ext uri="{9D8B030D-6E8A-4147-A177-3AD203B41FA5}">
                      <a16:colId xmlns:a16="http://schemas.microsoft.com/office/drawing/2014/main" val="20904163"/>
                    </a:ext>
                  </a:extLst>
                </a:gridCol>
                <a:gridCol w="248411">
                  <a:extLst>
                    <a:ext uri="{9D8B030D-6E8A-4147-A177-3AD203B41FA5}">
                      <a16:colId xmlns:a16="http://schemas.microsoft.com/office/drawing/2014/main" val="4118332961"/>
                    </a:ext>
                  </a:extLst>
                </a:gridCol>
                <a:gridCol w="298095">
                  <a:extLst>
                    <a:ext uri="{9D8B030D-6E8A-4147-A177-3AD203B41FA5}">
                      <a16:colId xmlns:a16="http://schemas.microsoft.com/office/drawing/2014/main" val="1904025867"/>
                    </a:ext>
                  </a:extLst>
                </a:gridCol>
                <a:gridCol w="231851">
                  <a:extLst>
                    <a:ext uri="{9D8B030D-6E8A-4147-A177-3AD203B41FA5}">
                      <a16:colId xmlns:a16="http://schemas.microsoft.com/office/drawing/2014/main" val="1114975975"/>
                    </a:ext>
                  </a:extLst>
                </a:gridCol>
                <a:gridCol w="281533">
                  <a:extLst>
                    <a:ext uri="{9D8B030D-6E8A-4147-A177-3AD203B41FA5}">
                      <a16:colId xmlns:a16="http://schemas.microsoft.com/office/drawing/2014/main" val="3935922858"/>
                    </a:ext>
                  </a:extLst>
                </a:gridCol>
                <a:gridCol w="3444645">
                  <a:extLst>
                    <a:ext uri="{9D8B030D-6E8A-4147-A177-3AD203B41FA5}">
                      <a16:colId xmlns:a16="http://schemas.microsoft.com/office/drawing/2014/main" val="4069359288"/>
                    </a:ext>
                  </a:extLst>
                </a:gridCol>
              </a:tblGrid>
              <a:tr h="1147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Factor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13130" marT="0" marB="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White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Brown/Beige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Preadipocytes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Macrophages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Endothelial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Immune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vert="vert270" anchor="ctr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Target organ/tissue &amp; action</a:t>
                      </a:r>
                      <a:endParaRPr lang="it-IT" sz="14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3130" marR="13130" marT="0" marB="0">
                    <a:solidFill>
                      <a:srgbClr val="01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323732"/>
                  </a:ext>
                </a:extLst>
              </a:tr>
              <a:tr h="40783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IGF-1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Liver, bone, muscle → anabolic, growth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951369664"/>
                  </a:ext>
                </a:extLst>
              </a:tr>
              <a:tr h="292055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GDF15</a:t>
                      </a: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Hypothalamus → appetite ↓, anti-inflammatory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934500176"/>
                  </a:ext>
                </a:extLst>
              </a:tr>
              <a:tr h="42566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eNAMPT</a:t>
                      </a:r>
                      <a:endParaRPr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lang="it-IT" sz="1200" dirty="0">
                          <a:latin typeface="+mn-lt"/>
                        </a:rPr>
                        <a:t>+</a:t>
                      </a:r>
                      <a:r>
                        <a:rPr sz="1200" dirty="0">
                          <a:latin typeface="+mn-lt"/>
                        </a:rPr>
                        <a:t>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β-cells, nervous tissue → NAD+ regulation, insulin secretion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4159430879"/>
                  </a:ext>
                </a:extLst>
              </a:tr>
              <a:tr h="42566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>
                          <a:solidFill>
                            <a:schemeClr val="bg1"/>
                          </a:solidFill>
                          <a:latin typeface="+mn-lt"/>
                        </a:rPr>
                        <a:t>Omentin</a:t>
                      </a: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Endothelium, heart → insulin sensitizer, anti-inflammatory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284171260"/>
                  </a:ext>
                </a:extLst>
              </a:tr>
              <a:tr h="32163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Vaspin</a:t>
                      </a:r>
                      <a:endParaRPr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Liver, muscle → insulin sensitizer, anti-inflammatory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056964453"/>
                  </a:ext>
                </a:extLst>
              </a:tr>
              <a:tr h="48529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>
                          <a:solidFill>
                            <a:schemeClr val="bg1"/>
                          </a:solidFill>
                          <a:latin typeface="+mn-lt"/>
                        </a:rPr>
                        <a:t>Apelin</a:t>
                      </a: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Endothelium, cardiovascular system, muscle → vasodilation, angiogenesis, </a:t>
                      </a:r>
                      <a:r>
                        <a:rPr lang="it-IT" sz="1200" dirty="0" err="1">
                          <a:latin typeface="+mn-lt"/>
                        </a:rPr>
                        <a:t>improves</a:t>
                      </a:r>
                      <a:r>
                        <a:rPr lang="it-IT" sz="1200" dirty="0">
                          <a:latin typeface="+mn-lt"/>
                        </a:rPr>
                        <a:t> </a:t>
                      </a:r>
                      <a:r>
                        <a:rPr sz="1200" dirty="0">
                          <a:latin typeface="+mn-lt"/>
                        </a:rPr>
                        <a:t>insulin sensitivity, 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910116960"/>
                  </a:ext>
                </a:extLst>
              </a:tr>
              <a:tr h="331684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Palmitoleate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Liver, muscle → </a:t>
                      </a:r>
                      <a:r>
                        <a:rPr sz="1200" dirty="0" err="1">
                          <a:latin typeface="+mn-lt"/>
                        </a:rPr>
                        <a:t>lipokine</a:t>
                      </a:r>
                      <a:r>
                        <a:rPr sz="1200" dirty="0">
                          <a:latin typeface="+mn-lt"/>
                        </a:rPr>
                        <a:t>, ↑ insulin sensitivity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829231055"/>
                  </a:ext>
                </a:extLst>
              </a:tr>
              <a:tr h="32921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DNL FAHFAs</a:t>
                      </a: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β-cells, adipose tissue → anti-inflammatory, insulin secretion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160843766"/>
                  </a:ext>
                </a:extLst>
              </a:tr>
              <a:tr h="47078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12,13-diHOME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Muscle, BAT → ↑ FA uptake, thermogenesis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53605441"/>
                  </a:ext>
                </a:extLst>
              </a:tr>
              <a:tr h="29795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Exos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 miR-99b</a:t>
                      </a: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Liver, muscle → glucose &amp; lipid metabolism</a:t>
                      </a:r>
                      <a:endParaRPr lang="it-IT" sz="1200" dirty="0">
                        <a:latin typeface="+mn-lt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703067545"/>
                  </a:ext>
                </a:extLst>
              </a:tr>
              <a:tr h="40783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Exo</a:t>
                      </a:r>
                      <a:r>
                        <a:rPr lang="it-IT" sz="12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s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n-lt"/>
                        </a:rPr>
                        <a:t> miR-92b</a:t>
                      </a:r>
                    </a:p>
                  </a:txBody>
                  <a:tcPr marL="36000" marR="108000" marT="36000" marB="36000">
                    <a:solidFill>
                      <a:srgbClr val="01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++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–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1000"/>
                        </a:spcAft>
                        <a:defRPr sz="1200">
                          <a:solidFill>
                            <a:srgbClr val="141414"/>
                          </a:solidFill>
                          <a:latin typeface="Calibri"/>
                        </a:defRPr>
                      </a:pPr>
                      <a:r>
                        <a:rPr sz="1200" dirty="0">
                          <a:latin typeface="+mn-lt"/>
                        </a:rPr>
                        <a:t>Endothelium, heart → angiogenesis, vascular function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006472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1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6459" y="182881"/>
            <a:ext cx="8711807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Organo adiposo</a:t>
            </a:r>
            <a:r>
              <a:rPr sz="3400" dirty="0"/>
              <a:t>: </a:t>
            </a:r>
            <a:r>
              <a:rPr lang="it-IT" sz="3400" dirty="0"/>
              <a:t>organo endocrino «al centro» 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dell’omeostasi energetica e riproduttiva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0995" y="3811167"/>
            <a:ext cx="3089757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🟡 Adipose tissue</a:t>
            </a:r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dirty="0"/>
              <a:t>Adipokines</a:t>
            </a:r>
            <a:r>
              <a:rPr lang="it-IT" dirty="0"/>
              <a:t>, </a:t>
            </a:r>
            <a:r>
              <a:rPr lang="it-IT" dirty="0" err="1"/>
              <a:t>Batokines</a:t>
            </a:r>
            <a:r>
              <a:rPr lang="it-IT" dirty="0"/>
              <a:t>, </a:t>
            </a:r>
            <a:r>
              <a:rPr lang="it-IT" dirty="0" err="1"/>
              <a:t>miRNAs</a:t>
            </a:r>
            <a:endParaRPr lang="it-IT" dirty="0"/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lang="it-IT" dirty="0" err="1"/>
              <a:t>Iinterleukins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4318943" y="1914526"/>
            <a:ext cx="355411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🧠 Brain</a:t>
            </a:r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dirty="0"/>
              <a:t>Hypothalamic &amp; pituitary hormones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2520" y="3743326"/>
            <a:ext cx="1752146" cy="11695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💪 Skeletal </a:t>
            </a:r>
            <a:endParaRPr lang="it-IT" sz="2600" dirty="0"/>
          </a:p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lang="it-IT" sz="2600" dirty="0"/>
              <a:t>    </a:t>
            </a:r>
            <a:r>
              <a:rPr sz="2600" dirty="0"/>
              <a:t>muscle</a:t>
            </a:r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lang="it-IT" dirty="0"/>
              <a:t>      </a:t>
            </a:r>
            <a:r>
              <a:rPr dirty="0"/>
              <a:t>Myokines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5264" y="5891671"/>
            <a:ext cx="36865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🦠 Gut &amp; Microbiota</a:t>
            </a:r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dirty="0"/>
              <a:t>Gut hormones, microbial metabolites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662" y="3743326"/>
            <a:ext cx="309091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🩸 Liver</a:t>
            </a:r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dirty="0" err="1"/>
              <a:t>Hepatokines</a:t>
            </a:r>
            <a:r>
              <a:rPr dirty="0"/>
              <a:t>, </a:t>
            </a:r>
            <a:endParaRPr lang="it-IT" dirty="0"/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dirty="0"/>
              <a:t>glucose/lipid metabolism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1610" y="5891671"/>
            <a:ext cx="26711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/>
              <a:t>🧩 Pancreas</a:t>
            </a:r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t>Insulin, glucagon, incretins</a:t>
            </a:r>
          </a:p>
        </p:txBody>
      </p:sp>
      <p:cxnSp>
        <p:nvCxnSpPr>
          <p:cNvPr id="9" name="Connector 8"/>
          <p:cNvCxnSpPr>
            <a:cxnSpLocks/>
          </p:cNvCxnSpPr>
          <p:nvPr/>
        </p:nvCxnSpPr>
        <p:spPr>
          <a:xfrm flipV="1">
            <a:off x="6096000" y="2710173"/>
            <a:ext cx="0" cy="926275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 9"/>
          <p:cNvCxnSpPr>
            <a:cxnSpLocks/>
          </p:cNvCxnSpPr>
          <p:nvPr/>
        </p:nvCxnSpPr>
        <p:spPr>
          <a:xfrm>
            <a:off x="7467600" y="4014082"/>
            <a:ext cx="2185060" cy="0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10"/>
          <p:cNvCxnSpPr>
            <a:cxnSpLocks/>
          </p:cNvCxnSpPr>
          <p:nvPr/>
        </p:nvCxnSpPr>
        <p:spPr>
          <a:xfrm>
            <a:off x="6179128" y="4906132"/>
            <a:ext cx="1745673" cy="985539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or 11"/>
          <p:cNvCxnSpPr>
            <a:cxnSpLocks/>
          </p:cNvCxnSpPr>
          <p:nvPr/>
        </p:nvCxnSpPr>
        <p:spPr>
          <a:xfrm flipH="1">
            <a:off x="2701106" y="4027145"/>
            <a:ext cx="2023295" cy="0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>
            <a:cxnSpLocks/>
          </p:cNvCxnSpPr>
          <p:nvPr/>
        </p:nvCxnSpPr>
        <p:spPr>
          <a:xfrm flipH="1">
            <a:off x="4480957" y="4906131"/>
            <a:ext cx="1454727" cy="985538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9">
            <a:extLst>
              <a:ext uri="{FF2B5EF4-FFF2-40B4-BE49-F238E27FC236}">
                <a16:creationId xmlns:a16="http://schemas.microsoft.com/office/drawing/2014/main" id="{FECDD5E5-AF14-F6E3-7CF7-FAA8EBE957DA}"/>
              </a:ext>
            </a:extLst>
          </p:cNvPr>
          <p:cNvCxnSpPr>
            <a:cxnSpLocks/>
          </p:cNvCxnSpPr>
          <p:nvPr/>
        </p:nvCxnSpPr>
        <p:spPr>
          <a:xfrm>
            <a:off x="7215188" y="2194807"/>
            <a:ext cx="2043112" cy="0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1">
            <a:extLst>
              <a:ext uri="{FF2B5EF4-FFF2-40B4-BE49-F238E27FC236}">
                <a16:creationId xmlns:a16="http://schemas.microsoft.com/office/drawing/2014/main" id="{20D8D6FF-E30C-76AD-0ACC-80E8698074AA}"/>
              </a:ext>
            </a:extLst>
          </p:cNvPr>
          <p:cNvCxnSpPr>
            <a:cxnSpLocks/>
          </p:cNvCxnSpPr>
          <p:nvPr/>
        </p:nvCxnSpPr>
        <p:spPr>
          <a:xfrm flipH="1">
            <a:off x="2931610" y="2173827"/>
            <a:ext cx="2023295" cy="0"/>
          </a:xfrm>
          <a:prstGeom prst="line">
            <a:avLst/>
          </a:prstGeom>
          <a:ln w="25400"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3">
            <a:extLst>
              <a:ext uri="{FF2B5EF4-FFF2-40B4-BE49-F238E27FC236}">
                <a16:creationId xmlns:a16="http://schemas.microsoft.com/office/drawing/2014/main" id="{E1CDEF9A-139D-E8ED-F88E-98CA13600443}"/>
              </a:ext>
            </a:extLst>
          </p:cNvPr>
          <p:cNvSpPr txBox="1"/>
          <p:nvPr/>
        </p:nvSpPr>
        <p:spPr>
          <a:xfrm>
            <a:off x="588141" y="1894189"/>
            <a:ext cx="304121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 </a:t>
            </a:r>
            <a:r>
              <a:rPr lang="it-IT" sz="2600" dirty="0"/>
              <a:t>Energy </a:t>
            </a:r>
            <a:endParaRPr sz="2600" dirty="0"/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lang="it-IT" dirty="0"/>
              <a:t>Energy </a:t>
            </a:r>
            <a:r>
              <a:rPr lang="it-IT" dirty="0" err="1"/>
              <a:t>intake</a:t>
            </a:r>
            <a:r>
              <a:rPr lang="it-IT" dirty="0"/>
              <a:t> and </a:t>
            </a:r>
            <a:r>
              <a:rPr lang="it-IT" dirty="0" err="1"/>
              <a:t>expenditure</a:t>
            </a:r>
            <a:endParaRPr lang="it-IT" dirty="0"/>
          </a:p>
        </p:txBody>
      </p:sp>
      <p:pic>
        <p:nvPicPr>
          <p:cNvPr id="5122" name="Picture 2" descr="⚖ Bilancia Emoji Copia Incolla ⚖">
            <a:extLst>
              <a:ext uri="{FF2B5EF4-FFF2-40B4-BE49-F238E27FC236}">
                <a16:creationId xmlns:a16="http://schemas.microsoft.com/office/drawing/2014/main" id="{C103658A-E4AF-C977-393F-B0DE2614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07" y="1938719"/>
            <a:ext cx="474273" cy="4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A0335A20-FEEA-E4F7-72E1-05F038A9586A}"/>
              </a:ext>
            </a:extLst>
          </p:cNvPr>
          <p:cNvSpPr txBox="1"/>
          <p:nvPr/>
        </p:nvSpPr>
        <p:spPr>
          <a:xfrm>
            <a:off x="9518779" y="1894189"/>
            <a:ext cx="22495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600" dirty="0"/>
              <a:t> </a:t>
            </a:r>
            <a:r>
              <a:rPr lang="it-IT" sz="2600" dirty="0" err="1"/>
              <a:t>Reproduction</a:t>
            </a:r>
            <a:endParaRPr sz="2600" dirty="0"/>
          </a:p>
          <a:p>
            <a:pPr algn="ctr">
              <a:defRPr sz="1800">
                <a:solidFill>
                  <a:srgbClr val="1E1E1E"/>
                </a:solidFill>
                <a:latin typeface="Calibri"/>
              </a:defRPr>
            </a:pPr>
            <a:r>
              <a:rPr lang="it-IT" dirty="0" err="1"/>
              <a:t>GnRH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generator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E10876D-E6A5-9937-CC1E-788B55298A6E}"/>
              </a:ext>
            </a:extLst>
          </p:cNvPr>
          <p:cNvSpPr txBox="1"/>
          <p:nvPr/>
        </p:nvSpPr>
        <p:spPr>
          <a:xfrm>
            <a:off x="9258300" y="1933197"/>
            <a:ext cx="713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♀️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1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Organo adiposo come modulatore</a:t>
            </a:r>
          </a:p>
          <a:p>
            <a:pPr algn="ctr">
              <a:defRPr sz="3400" b="1">
                <a:solidFill>
                  <a:srgbClr val="003366"/>
                </a:solidFill>
                <a:latin typeface="Calibri"/>
              </a:defRPr>
            </a:pPr>
            <a:r>
              <a:rPr lang="it-IT" sz="3400" dirty="0"/>
              <a:t>dell’omeostasi energetica – ruolo della leptina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9301" y="6175075"/>
            <a:ext cx="27863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/>
              <a:t>🟡 Adipose tissue</a:t>
            </a:r>
          </a:p>
        </p:txBody>
      </p:sp>
      <p:sp>
        <p:nvSpPr>
          <p:cNvPr id="17" name="Oval 1028">
            <a:extLst>
              <a:ext uri="{FF2B5EF4-FFF2-40B4-BE49-F238E27FC236}">
                <a16:creationId xmlns:a16="http://schemas.microsoft.com/office/drawing/2014/main" id="{9DAD7671-1A6E-01F1-F8C2-542635C8DC97}"/>
              </a:ext>
            </a:extLst>
          </p:cNvPr>
          <p:cNvSpPr/>
          <p:nvPr/>
        </p:nvSpPr>
        <p:spPr>
          <a:xfrm>
            <a:off x="3496103" y="2547274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D8254-FF7D-89E3-C6A3-9961E7217ABA}"/>
              </a:ext>
            </a:extLst>
          </p:cNvPr>
          <p:cNvSpPr txBox="1"/>
          <p:nvPr/>
        </p:nvSpPr>
        <p:spPr>
          <a:xfrm>
            <a:off x="9319501" y="4522203"/>
            <a:ext cx="196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Arcuate nucleus (ARC)</a:t>
            </a:r>
          </a:p>
        </p:txBody>
      </p:sp>
      <p:sp>
        <p:nvSpPr>
          <p:cNvPr id="21" name="Oval 1028">
            <a:extLst>
              <a:ext uri="{FF2B5EF4-FFF2-40B4-BE49-F238E27FC236}">
                <a16:creationId xmlns:a16="http://schemas.microsoft.com/office/drawing/2014/main" id="{64B2A749-08DA-F897-6E41-8386FAB8FBD7}"/>
              </a:ext>
            </a:extLst>
          </p:cNvPr>
          <p:cNvSpPr/>
          <p:nvPr/>
        </p:nvSpPr>
        <p:spPr>
          <a:xfrm>
            <a:off x="3569447" y="4387172"/>
            <a:ext cx="4544508" cy="882145"/>
          </a:xfrm>
          <a:prstGeom prst="ellipse">
            <a:avLst/>
          </a:prstGeom>
          <a:solidFill>
            <a:srgbClr val="C7C2BA"/>
          </a:solidFill>
          <a:ln w="38100"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GB" sz="2000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22" name="Oval 1029">
            <a:extLst>
              <a:ext uri="{FF2B5EF4-FFF2-40B4-BE49-F238E27FC236}">
                <a16:creationId xmlns:a16="http://schemas.microsoft.com/office/drawing/2014/main" id="{FEDF9216-9CFE-B2AB-89FD-43D6A2A493B0}"/>
              </a:ext>
            </a:extLst>
          </p:cNvPr>
          <p:cNvSpPr/>
          <p:nvPr/>
        </p:nvSpPr>
        <p:spPr>
          <a:xfrm>
            <a:off x="4047344" y="4617853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POMC/ CART</a:t>
            </a:r>
          </a:p>
        </p:txBody>
      </p:sp>
      <p:sp>
        <p:nvSpPr>
          <p:cNvPr id="23" name="Oval 38">
            <a:extLst>
              <a:ext uri="{FF2B5EF4-FFF2-40B4-BE49-F238E27FC236}">
                <a16:creationId xmlns:a16="http://schemas.microsoft.com/office/drawing/2014/main" id="{1DAE167D-2C2A-70FA-318D-C24C529F9101}"/>
              </a:ext>
            </a:extLst>
          </p:cNvPr>
          <p:cNvSpPr/>
          <p:nvPr/>
        </p:nvSpPr>
        <p:spPr>
          <a:xfrm>
            <a:off x="6194791" y="4617853"/>
            <a:ext cx="152497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NPY/ AgRP</a:t>
            </a:r>
          </a:p>
        </p:txBody>
      </p: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CC5DD5C3-D804-A0A4-3CC7-C054D4348318}"/>
              </a:ext>
            </a:extLst>
          </p:cNvPr>
          <p:cNvCxnSpPr>
            <a:cxnSpLocks/>
            <a:stCxn id="22" idx="0"/>
            <a:endCxn id="31" idx="4"/>
          </p:cNvCxnSpPr>
          <p:nvPr/>
        </p:nvCxnSpPr>
        <p:spPr bwMode="auto">
          <a:xfrm flipV="1">
            <a:off x="4857939" y="3247157"/>
            <a:ext cx="910418" cy="1370696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2">
            <a:extLst>
              <a:ext uri="{FF2B5EF4-FFF2-40B4-BE49-F238E27FC236}">
                <a16:creationId xmlns:a16="http://schemas.microsoft.com/office/drawing/2014/main" id="{1C8C9358-2526-FF51-0F06-0C5B26137386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H="1" flipV="1">
            <a:off x="5979243" y="3233530"/>
            <a:ext cx="978038" cy="1384323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7">
            <a:extLst>
              <a:ext uri="{FF2B5EF4-FFF2-40B4-BE49-F238E27FC236}">
                <a16:creationId xmlns:a16="http://schemas.microsoft.com/office/drawing/2014/main" id="{3B7F127F-8C64-6A69-DEA8-0089617708AE}"/>
              </a:ext>
            </a:extLst>
          </p:cNvPr>
          <p:cNvSpPr txBox="1"/>
          <p:nvPr/>
        </p:nvSpPr>
        <p:spPr>
          <a:xfrm>
            <a:off x="4454585" y="2070682"/>
            <a:ext cx="29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Energy expenditure</a:t>
            </a:r>
          </a:p>
        </p:txBody>
      </p:sp>
      <p:sp>
        <p:nvSpPr>
          <p:cNvPr id="27" name="Up Arrow 49">
            <a:extLst>
              <a:ext uri="{FF2B5EF4-FFF2-40B4-BE49-F238E27FC236}">
                <a16:creationId xmlns:a16="http://schemas.microsoft.com/office/drawing/2014/main" id="{45D37442-9CA9-7083-5BE0-40F5E75F7CCB}"/>
              </a:ext>
            </a:extLst>
          </p:cNvPr>
          <p:cNvSpPr/>
          <p:nvPr/>
        </p:nvSpPr>
        <p:spPr>
          <a:xfrm flipV="1">
            <a:off x="3897205" y="2090554"/>
            <a:ext cx="449424" cy="422433"/>
          </a:xfrm>
          <a:prstGeom prst="up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28" name="Oval 18">
            <a:extLst>
              <a:ext uri="{FF2B5EF4-FFF2-40B4-BE49-F238E27FC236}">
                <a16:creationId xmlns:a16="http://schemas.microsoft.com/office/drawing/2014/main" id="{631FFD9F-E10A-9AE8-C556-EADB1DB69B86}"/>
              </a:ext>
            </a:extLst>
          </p:cNvPr>
          <p:cNvSpPr/>
          <p:nvPr/>
        </p:nvSpPr>
        <p:spPr>
          <a:xfrm>
            <a:off x="6558807" y="3696067"/>
            <a:ext cx="1996036" cy="709984"/>
          </a:xfrm>
          <a:prstGeom prst="ellipse">
            <a:avLst/>
          </a:prstGeom>
          <a:solidFill>
            <a:srgbClr val="FF000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FFFF"/>
                </a:solidFill>
              </a:rPr>
              <a:t>Hunger</a:t>
            </a:r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id="{53271F80-A13C-C36A-37C0-32B0C08CDDC2}"/>
              </a:ext>
            </a:extLst>
          </p:cNvPr>
          <p:cNvSpPr/>
          <p:nvPr/>
        </p:nvSpPr>
        <p:spPr>
          <a:xfrm>
            <a:off x="3215920" y="3717134"/>
            <a:ext cx="1996036" cy="709984"/>
          </a:xfrm>
          <a:prstGeom prst="ellipse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FFFFFF"/>
                </a:solidFill>
              </a:rPr>
              <a:t>Satiety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E89A5ACA-EDE7-EABF-A139-EAABCD4A2D3F}"/>
              </a:ext>
            </a:extLst>
          </p:cNvPr>
          <p:cNvSpPr txBox="1"/>
          <p:nvPr/>
        </p:nvSpPr>
        <p:spPr>
          <a:xfrm>
            <a:off x="8973356" y="2648190"/>
            <a:ext cx="2654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Paraventricular Nucleus</a:t>
            </a:r>
          </a:p>
          <a:p>
            <a:pPr algn="ctr" defTabSz="1219170"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(PVN)</a:t>
            </a:r>
          </a:p>
        </p:txBody>
      </p:sp>
      <p:sp>
        <p:nvSpPr>
          <p:cNvPr id="31" name="Oval 1029">
            <a:extLst>
              <a:ext uri="{FF2B5EF4-FFF2-40B4-BE49-F238E27FC236}">
                <a16:creationId xmlns:a16="http://schemas.microsoft.com/office/drawing/2014/main" id="{8E169EF3-19FA-5917-EB50-234ED5E45C35}"/>
              </a:ext>
            </a:extLst>
          </p:cNvPr>
          <p:cNvSpPr/>
          <p:nvPr/>
        </p:nvSpPr>
        <p:spPr>
          <a:xfrm>
            <a:off x="4957762" y="2773269"/>
            <a:ext cx="1621189" cy="473888"/>
          </a:xfrm>
          <a:prstGeom prst="ellipse">
            <a:avLst/>
          </a:prstGeom>
          <a:solidFill>
            <a:srgbClr val="82786F"/>
          </a:solidFill>
          <a:ln w="38100">
            <a:noFill/>
          </a:ln>
        </p:spPr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r>
              <a:rPr lang="en-GB" sz="1600" dirty="0">
                <a:solidFill>
                  <a:srgbClr val="FFFFFF"/>
                </a:solidFill>
                <a:cs typeface="Arial" charset="0"/>
              </a:rPr>
              <a:t>MCR-4</a:t>
            </a: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5981C17E-9F15-A333-523D-6D4D114F3A17}"/>
              </a:ext>
            </a:extLst>
          </p:cNvPr>
          <p:cNvSpPr txBox="1"/>
          <p:nvPr/>
        </p:nvSpPr>
        <p:spPr>
          <a:xfrm>
            <a:off x="4047344" y="1510668"/>
            <a:ext cx="36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563C1"/>
                </a:solidFill>
                <a:cs typeface="Arial" charset="0"/>
              </a:rPr>
              <a:t> Energy intake</a:t>
            </a:r>
          </a:p>
        </p:txBody>
      </p:sp>
      <p:sp>
        <p:nvSpPr>
          <p:cNvPr id="33" name="Up Arrow 49">
            <a:extLst>
              <a:ext uri="{FF2B5EF4-FFF2-40B4-BE49-F238E27FC236}">
                <a16:creationId xmlns:a16="http://schemas.microsoft.com/office/drawing/2014/main" id="{1989F264-92A2-1837-087E-76303E279BC7}"/>
              </a:ext>
            </a:extLst>
          </p:cNvPr>
          <p:cNvSpPr/>
          <p:nvPr/>
        </p:nvSpPr>
        <p:spPr>
          <a:xfrm rot="10800000" flipV="1">
            <a:off x="3897205" y="1521294"/>
            <a:ext cx="449424" cy="422433"/>
          </a:xfrm>
          <a:prstGeom prst="up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4" name="Up Arrow 49">
            <a:extLst>
              <a:ext uri="{FF2B5EF4-FFF2-40B4-BE49-F238E27FC236}">
                <a16:creationId xmlns:a16="http://schemas.microsoft.com/office/drawing/2014/main" id="{FD6243E2-D45E-1B27-5480-2F3C1CAD1C70}"/>
              </a:ext>
            </a:extLst>
          </p:cNvPr>
          <p:cNvSpPr/>
          <p:nvPr/>
        </p:nvSpPr>
        <p:spPr>
          <a:xfrm rot="10800000" flipV="1">
            <a:off x="7463708" y="2114857"/>
            <a:ext cx="449424" cy="422433"/>
          </a:xfrm>
          <a:prstGeom prst="up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5" name="Up Arrow 49">
            <a:extLst>
              <a:ext uri="{FF2B5EF4-FFF2-40B4-BE49-F238E27FC236}">
                <a16:creationId xmlns:a16="http://schemas.microsoft.com/office/drawing/2014/main" id="{2DD090F9-CA36-DC22-FC40-2421B9EB0881}"/>
              </a:ext>
            </a:extLst>
          </p:cNvPr>
          <p:cNvSpPr/>
          <p:nvPr/>
        </p:nvSpPr>
        <p:spPr>
          <a:xfrm flipV="1">
            <a:off x="7463708" y="1545597"/>
            <a:ext cx="449424" cy="422433"/>
          </a:xfrm>
          <a:prstGeom prst="up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36" name="Più 35">
            <a:extLst>
              <a:ext uri="{FF2B5EF4-FFF2-40B4-BE49-F238E27FC236}">
                <a16:creationId xmlns:a16="http://schemas.microsoft.com/office/drawing/2014/main" id="{4729E40F-C29F-CAD9-567D-3D5DC1448D3F}"/>
              </a:ext>
            </a:extLst>
          </p:cNvPr>
          <p:cNvSpPr/>
          <p:nvPr/>
        </p:nvSpPr>
        <p:spPr>
          <a:xfrm>
            <a:off x="5092759" y="3374737"/>
            <a:ext cx="444266" cy="473889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37" name="Meno 36">
            <a:extLst>
              <a:ext uri="{FF2B5EF4-FFF2-40B4-BE49-F238E27FC236}">
                <a16:creationId xmlns:a16="http://schemas.microsoft.com/office/drawing/2014/main" id="{04E1D336-7604-61F9-79E1-B3218E679ECD}"/>
              </a:ext>
            </a:extLst>
          </p:cNvPr>
          <p:cNvSpPr/>
          <p:nvPr/>
        </p:nvSpPr>
        <p:spPr>
          <a:xfrm>
            <a:off x="6269902" y="3277897"/>
            <a:ext cx="461092" cy="654118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pic>
        <p:nvPicPr>
          <p:cNvPr id="38" name="Picture 2" descr="Hypothalamus: Function, hormones, and disorders">
            <a:extLst>
              <a:ext uri="{FF2B5EF4-FFF2-40B4-BE49-F238E27FC236}">
                <a16:creationId xmlns:a16="http://schemas.microsoft.com/office/drawing/2014/main" id="{FDC54131-2DB4-2800-A8AF-2B16004F3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32" y="3360907"/>
            <a:ext cx="1883503" cy="10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20">
            <a:extLst>
              <a:ext uri="{FF2B5EF4-FFF2-40B4-BE49-F238E27FC236}">
                <a16:creationId xmlns:a16="http://schemas.microsoft.com/office/drawing/2014/main" id="{282830DA-97C5-ABFC-5D22-7C9BE713A697}"/>
              </a:ext>
            </a:extLst>
          </p:cNvPr>
          <p:cNvCxnSpPr>
            <a:cxnSpLocks/>
            <a:endCxn id="22" idx="4"/>
          </p:cNvCxnSpPr>
          <p:nvPr/>
        </p:nvCxnSpPr>
        <p:spPr bwMode="auto">
          <a:xfrm flipH="1" flipV="1">
            <a:off x="4857939" y="5091741"/>
            <a:ext cx="983762" cy="439471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Più 40">
            <a:extLst>
              <a:ext uri="{FF2B5EF4-FFF2-40B4-BE49-F238E27FC236}">
                <a16:creationId xmlns:a16="http://schemas.microsoft.com/office/drawing/2014/main" id="{3880FF52-B331-0A8B-BFAD-15308750B1AE}"/>
              </a:ext>
            </a:extLst>
          </p:cNvPr>
          <p:cNvSpPr/>
          <p:nvPr/>
        </p:nvSpPr>
        <p:spPr>
          <a:xfrm>
            <a:off x="4363045" y="4996695"/>
            <a:ext cx="292237" cy="340242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cxnSp>
        <p:nvCxnSpPr>
          <p:cNvPr id="42" name="Straight Arrow Connector 22">
            <a:extLst>
              <a:ext uri="{FF2B5EF4-FFF2-40B4-BE49-F238E27FC236}">
                <a16:creationId xmlns:a16="http://schemas.microsoft.com/office/drawing/2014/main" id="{93B9218D-BF66-6FF8-8F67-3F5AC298612F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1701" y="5091741"/>
            <a:ext cx="1298582" cy="439471"/>
          </a:xfrm>
          <a:prstGeom prst="straightConnector1">
            <a:avLst/>
          </a:prstGeom>
          <a:solidFill>
            <a:srgbClr val="00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Meno 42">
            <a:extLst>
              <a:ext uri="{FF2B5EF4-FFF2-40B4-BE49-F238E27FC236}">
                <a16:creationId xmlns:a16="http://schemas.microsoft.com/office/drawing/2014/main" id="{8A57DED3-1D01-F7BB-2BB9-5AFBE7FB0DED}"/>
              </a:ext>
            </a:extLst>
          </p:cNvPr>
          <p:cNvSpPr/>
          <p:nvPr/>
        </p:nvSpPr>
        <p:spPr>
          <a:xfrm>
            <a:off x="6103647" y="4984526"/>
            <a:ext cx="360719" cy="265015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63FA298C-EBA2-F686-8DA8-43FD886C89B7}"/>
              </a:ext>
            </a:extLst>
          </p:cNvPr>
          <p:cNvSpPr txBox="1"/>
          <p:nvPr/>
        </p:nvSpPr>
        <p:spPr>
          <a:xfrm>
            <a:off x="7868193" y="6325101"/>
            <a:ext cx="4323807" cy="494494"/>
          </a:xfrm>
          <a:prstGeom prst="rect">
            <a:avLst/>
          </a:prstGeom>
          <a:noFill/>
        </p:spPr>
        <p:txBody>
          <a:bodyPr wrap="square" lIns="120227" tIns="61976" rIns="120227" bIns="61976" rtlCol="0" anchor="b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Secher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J Clin Invest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2014;124:4473–88;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van Can </a:t>
            </a:r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al. Int J Obes (Lond)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2014;38:784–93</a:t>
            </a:r>
          </a:p>
        </p:txBody>
      </p:sp>
      <p:sp>
        <p:nvSpPr>
          <p:cNvPr id="52" name="Rectangle 1">
            <a:extLst>
              <a:ext uri="{FF2B5EF4-FFF2-40B4-BE49-F238E27FC236}">
                <a16:creationId xmlns:a16="http://schemas.microsoft.com/office/drawing/2014/main" id="{8B233E05-0590-557E-C18E-8802B2B23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5" y="6048102"/>
            <a:ext cx="3963999" cy="77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27" tIns="61976" rIns="120227" bIns="61976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82786F"/>
                </a:solidFill>
              </a:rPr>
              <a:t>AgRP, Agouti-related peptide; CART, cocaine- and amphetamine-regulated transcript; NPY, neuropeptide Y; POMC, pro-opiomelanocortin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it-IT" sz="1050" dirty="0">
                <a:solidFill>
                  <a:schemeClr val="bg1">
                    <a:lumMod val="50000"/>
                  </a:schemeClr>
                </a:solidFill>
              </a:rPr>
              <a:t>melanocortin-4 </a:t>
            </a:r>
            <a:r>
              <a:rPr lang="it-IT" sz="1050" dirty="0" err="1">
                <a:solidFill>
                  <a:schemeClr val="bg1">
                    <a:lumMod val="50000"/>
                  </a:schemeClr>
                </a:solidFill>
              </a:rPr>
              <a:t>receptor</a:t>
            </a:r>
            <a:r>
              <a:rPr lang="it-IT" sz="1050" dirty="0">
                <a:solidFill>
                  <a:schemeClr val="bg1">
                    <a:lumMod val="50000"/>
                  </a:schemeClr>
                </a:solidFill>
              </a:rPr>
              <a:t> (MC4R)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6" name="Up Arrow 49">
            <a:extLst>
              <a:ext uri="{FF2B5EF4-FFF2-40B4-BE49-F238E27FC236}">
                <a16:creationId xmlns:a16="http://schemas.microsoft.com/office/drawing/2014/main" id="{B5FF1078-4873-23A9-F90B-883245AC3DEA}"/>
              </a:ext>
            </a:extLst>
          </p:cNvPr>
          <p:cNvSpPr/>
          <p:nvPr/>
        </p:nvSpPr>
        <p:spPr>
          <a:xfrm rot="10800000" flipV="1">
            <a:off x="4857938" y="5591837"/>
            <a:ext cx="1961961" cy="652269"/>
          </a:xfrm>
          <a:prstGeom prst="upArrow">
            <a:avLst/>
          </a:prstGeom>
          <a:solidFill>
            <a:srgbClr val="08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563C1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D0430FE-2C46-AD66-C7C1-E8E4B31211CC}"/>
              </a:ext>
            </a:extLst>
          </p:cNvPr>
          <p:cNvSpPr txBox="1"/>
          <p:nvPr/>
        </p:nvSpPr>
        <p:spPr>
          <a:xfrm>
            <a:off x="5211956" y="5720886"/>
            <a:ext cx="11929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 b="1">
                <a:solidFill>
                  <a:srgbClr val="003366"/>
                </a:solidFill>
                <a:latin typeface="Calibri"/>
              </a:defRPr>
            </a:pPr>
            <a:r>
              <a:rPr sz="2800" dirty="0">
                <a:solidFill>
                  <a:srgbClr val="FFDA01"/>
                </a:solidFill>
              </a:rPr>
              <a:t> </a:t>
            </a:r>
            <a:r>
              <a:rPr lang="it-IT" sz="2800" dirty="0" err="1">
                <a:solidFill>
                  <a:srgbClr val="FFDA01"/>
                </a:solidFill>
              </a:rPr>
              <a:t>Leptin</a:t>
            </a:r>
            <a:endParaRPr sz="2800" dirty="0">
              <a:solidFill>
                <a:srgbClr val="FFDA0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 animBg="1"/>
      <p:bldP spid="22" grpId="0" animBg="1"/>
      <p:bldP spid="23" grpId="0" animBg="1"/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3" grpId="0" animBg="1"/>
      <p:bldP spid="56" grpId="0" animBg="1"/>
      <p:bldP spid="50" grpId="0"/>
    </p:bldLst>
  </p:timing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42829</TotalTime>
  <Words>7421</Words>
  <Application>Microsoft Office PowerPoint</Application>
  <PresentationFormat>Widescreen</PresentationFormat>
  <Paragraphs>1052</Paragraphs>
  <Slides>54</Slides>
  <Notes>33</Notes>
  <HiddenSlides>6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7" baseType="lpstr">
      <vt:lpstr>Apis For Office</vt:lpstr>
      <vt:lpstr>-apple-system</vt:lpstr>
      <vt:lpstr>Arial</vt:lpstr>
      <vt:lpstr>BlinkMacSystemFont</vt:lpstr>
      <vt:lpstr>Calibri</vt:lpstr>
      <vt:lpstr>Calibri Light</vt:lpstr>
      <vt:lpstr>Cambria</vt:lpstr>
      <vt:lpstr>PT Sans</vt:lpstr>
      <vt:lpstr>ThinSpaceFallback</vt:lpstr>
      <vt:lpstr>Titillium Web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Tessuto adiposo: compartimentalizzazione anatomica</vt:lpstr>
      <vt:lpstr>Tessuto adiposo = Organo Adiposo</vt:lpstr>
      <vt:lpstr>Organo adiposo: la rivoluzione della leptina</vt:lpstr>
      <vt:lpstr>Gli ormoni del tessuto adiposo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EASO 2024 Consensus Key Concepts</vt:lpstr>
      <vt:lpstr>Lancet Diabetes Commission Consensus 2025  Key Concepts</vt:lpstr>
      <vt:lpstr>ABCD framework: massa, distributione, funzione —  meccanismi, biomarkers, impatto clinico</vt:lpstr>
      <vt:lpstr>Presentazione standard di PowerPoint</vt:lpstr>
      <vt:lpstr>ABCD, PCOS &amp; infertilità —  meccanismi, biomarkers, impatto clinico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SNLG 2025 La diagnosi e la terapia dell’obesità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Decremento dell’insulino-resistenza negli studi STEP 1-3</vt:lpstr>
      <vt:lpstr>Decremento della PCR-HS negli studi STEP</vt:lpstr>
      <vt:lpstr>Incidenza cumulativa dei MACE SELECT: Primary cardiovascular composite endpoint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davide brancato</dc:creator>
  <cp:lastModifiedBy>Eliana Rispoli</cp:lastModifiedBy>
  <cp:revision>106</cp:revision>
  <dcterms:created xsi:type="dcterms:W3CDTF">2025-04-05T07:59:31Z</dcterms:created>
  <dcterms:modified xsi:type="dcterms:W3CDTF">2025-09-26T09:34:50Z</dcterms:modified>
</cp:coreProperties>
</file>